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640" r:id="rId2"/>
    <p:sldId id="685" r:id="rId3"/>
    <p:sldId id="661" r:id="rId4"/>
    <p:sldId id="686" r:id="rId5"/>
    <p:sldId id="687" r:id="rId6"/>
    <p:sldId id="663" r:id="rId7"/>
    <p:sldId id="688" r:id="rId8"/>
    <p:sldId id="692" r:id="rId9"/>
    <p:sldId id="693" r:id="rId10"/>
    <p:sldId id="691" r:id="rId11"/>
    <p:sldId id="694" r:id="rId12"/>
    <p:sldId id="695" r:id="rId13"/>
    <p:sldId id="696" r:id="rId14"/>
    <p:sldId id="697" r:id="rId15"/>
    <p:sldId id="698" r:id="rId16"/>
    <p:sldId id="699" r:id="rId17"/>
    <p:sldId id="700" r:id="rId18"/>
    <p:sldId id="701" r:id="rId19"/>
    <p:sldId id="702" r:id="rId20"/>
    <p:sldId id="703" r:id="rId21"/>
    <p:sldId id="704" r:id="rId22"/>
    <p:sldId id="705" r:id="rId23"/>
    <p:sldId id="706" r:id="rId24"/>
    <p:sldId id="707" r:id="rId25"/>
    <p:sldId id="708" r:id="rId26"/>
    <p:sldId id="709" r:id="rId27"/>
    <p:sldId id="711" r:id="rId28"/>
    <p:sldId id="710" r:id="rId29"/>
    <p:sldId id="712" r:id="rId30"/>
    <p:sldId id="713" r:id="rId31"/>
    <p:sldId id="714" r:id="rId32"/>
    <p:sldId id="717" r:id="rId33"/>
    <p:sldId id="715" r:id="rId34"/>
    <p:sldId id="716" r:id="rId35"/>
    <p:sldId id="718" r:id="rId36"/>
    <p:sldId id="719" r:id="rId37"/>
    <p:sldId id="720" r:id="rId38"/>
    <p:sldId id="721" r:id="rId39"/>
    <p:sldId id="722" r:id="rId40"/>
    <p:sldId id="723" r:id="rId41"/>
    <p:sldId id="727" r:id="rId42"/>
    <p:sldId id="726" r:id="rId43"/>
    <p:sldId id="725" r:id="rId44"/>
    <p:sldId id="724" r:id="rId45"/>
    <p:sldId id="728" r:id="rId46"/>
    <p:sldId id="729" r:id="rId4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 Virtue" initials="PV" lastIdx="1" clrIdx="0">
    <p:extLst>
      <p:ext uri="{19B8F6BF-5375-455C-9EA6-DF929625EA0E}">
        <p15:presenceInfo xmlns:p15="http://schemas.microsoft.com/office/powerpoint/2012/main" userId="aff125923c5632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4660"/>
  </p:normalViewPr>
  <p:slideViewPr>
    <p:cSldViewPr snapToGrid="0">
      <p:cViewPr>
        <p:scale>
          <a:sx n="87" d="100"/>
          <a:sy n="87" d="100"/>
        </p:scale>
        <p:origin x="3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BBF5E2F-2EA4-4BED-BDB7-3263066D10D9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61C2587-C0BF-41B9-B0FA-D76263C040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4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7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C037-32FA-4360-ABE3-07627B2B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05A9D-A4AF-4C69-803F-B3FD8FE7A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6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AEEE-3587-4C7D-BAA3-0C3E401F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654F2-609F-41BE-BF94-9566C0BCC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EAD64-81FE-45C7-87BE-C99041D8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9082A-2241-44ED-B9AD-9750B21A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10290-45AC-4A7C-9A77-667E4B9C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4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DDBF4-DC75-4000-B4CD-4560FF8BC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8E350-8C93-428E-9B85-FE7F2198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2166D-1728-4813-9139-87CA0135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9C6B2-CD29-4F7A-8C8F-E7523A74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A101A-1A5F-4B8A-B35C-38FD5CC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0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5EC7-C509-45E9-A595-C7C08F50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367131"/>
            <a:ext cx="10515600" cy="6278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61D1F-B34A-4BF8-908F-7A2369939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203953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230188" indent="-230188">
              <a:buFont typeface="Wingdings" panose="05000000000000000000" pitchFamily="2" charset="2"/>
              <a:buChar char="§"/>
              <a:defRPr/>
            </a:lvl2pPr>
            <a:lvl3pPr marL="460375" indent="-230188">
              <a:buFont typeface="Wingdings" panose="05000000000000000000" pitchFamily="2" charset="2"/>
              <a:buChar char="§"/>
              <a:defRPr/>
            </a:lvl3pPr>
            <a:lvl4pPr marL="684213" indent="-223838">
              <a:buFont typeface="Wingdings" panose="05000000000000000000" pitchFamily="2" charset="2"/>
              <a:buChar char="§"/>
              <a:defRPr/>
            </a:lvl4pPr>
            <a:lvl5pPr marL="914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F6A89D-691A-4F7C-98F1-F0C593DCA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6837" y="636238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E5DC575-B3DA-4894-AC1D-D96F1860F1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5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BDF3-C675-4FE4-A910-AC4D9638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E326A-32E2-4FAA-B286-2C7318FA9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1D807-F2AA-4847-A712-DB46B508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B119-C720-495E-B60C-22CBB658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A286-1540-4D00-A534-703021A3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3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E853-5CAF-42AD-AB47-7F5A49B7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D8E34-F3E7-4F97-A3DF-30EEE989C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AB9D5-42F1-4DA5-90B3-823D47216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76C05-7108-4656-9F43-674919BE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7A914-9DAA-4AE9-A76A-42447258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0452A-1F51-42B5-8497-BB68481E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1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A46B-388C-4D77-BE61-52E7B1C9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ECDA0-3BD6-450B-8B96-C3684DC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6CCF2-765D-4D39-83E7-42743CE9E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CD599-93B8-46A3-9EF0-230980A89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0E1B5-5F66-4EE8-9EE1-86A03BA8A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E6235-3EAC-4DFF-9A14-1ADA715C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2BF57-DA9A-4492-A076-AB71F5BE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5FCD9-5D4E-4E57-9402-7599F988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3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0DDE-4BCF-4525-91BE-72A54FC8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6FE61-20C8-49B5-BF10-C0DCB24C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4D872-320C-4D19-B900-0E59609A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B071D-2650-40F5-8B1E-46DF9DB8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7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47EB5-7CA0-4A83-9D1B-19C14360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C3624-E3A1-4C8A-95B8-43FE56CE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5764B-81AF-4873-8E85-B90AF320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2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3DD2-9E90-4EBF-9B07-2194BDC3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BFE9-2F23-4BCD-B60A-0983EBBCE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5FE31-2336-4B0E-BC8F-3572FA6EC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FD6EC-511A-455D-8BD9-982DE439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7B1AA-215E-4D2A-873E-12B2C910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E25FC-1B80-4F9E-AB2D-C76EBB64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6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9F35-1611-42F7-A008-1247A6AC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68273-8ED8-4A31-9442-466BDD24B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F42B4-A61A-4FDA-B0DC-F40834BD8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9FEBD-503F-464B-B22C-555050B3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C58AB-1586-418B-A030-C9B1CABE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F43F4-342D-4F33-99B8-27ACFF6C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4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82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Warm-up: What to eat?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BE3B31-AFA3-48BB-9502-DD594832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1022486" cy="1028237"/>
          </a:xfrm>
        </p:spPr>
        <p:txBody>
          <a:bodyPr/>
          <a:lstStyle/>
          <a:p>
            <a:r>
              <a:rPr lang="en-US" dirty="0"/>
              <a:t>We are trying healthy by finding the optimal amount of food to purchase.</a:t>
            </a:r>
          </a:p>
          <a:p>
            <a:r>
              <a:rPr lang="en-US" dirty="0"/>
              <a:t>We can choose the amount of </a:t>
            </a:r>
            <a:r>
              <a:rPr lang="en-US" dirty="0">
                <a:solidFill>
                  <a:srgbClr val="00B050"/>
                </a:solidFill>
              </a:rPr>
              <a:t>stir-fry</a:t>
            </a:r>
            <a:r>
              <a:rPr lang="en-US" dirty="0"/>
              <a:t> (ounce) and </a:t>
            </a:r>
            <a:r>
              <a:rPr lang="en-US" dirty="0" err="1">
                <a:solidFill>
                  <a:srgbClr val="00B050"/>
                </a:solidFill>
              </a:rPr>
              <a:t>boba</a:t>
            </a:r>
            <a:r>
              <a:rPr lang="en-US" dirty="0"/>
              <a:t> (fluid ounces).</a:t>
            </a:r>
          </a:p>
          <a:p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9B1179B3-B712-4841-AA11-B9B634BA49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099" y="2456704"/>
                <a:ext cx="3730732" cy="194459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u="sng" dirty="0"/>
                  <a:t>Healthy Squad Goals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2000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Calories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2500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Sugar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100 g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Calcium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700 mg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9B1179B3-B712-4841-AA11-B9B634BA4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2456704"/>
                <a:ext cx="3730732" cy="1944591"/>
              </a:xfrm>
              <a:prstGeom prst="rect">
                <a:avLst/>
              </a:prstGeom>
              <a:blipFill>
                <a:blip r:embed="rId2"/>
                <a:stretch>
                  <a:fillRect l="-3431" t="-5016" b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2619A59-A031-4743-A024-CAD573492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699007"/>
              </p:ext>
            </p:extLst>
          </p:nvPr>
        </p:nvGraphicFramePr>
        <p:xfrm>
          <a:off x="4474806" y="2456703"/>
          <a:ext cx="7251975" cy="1944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689">
                  <a:extLst>
                    <a:ext uri="{9D8B030D-6E8A-4147-A177-3AD203B41FA5}">
                      <a16:colId xmlns:a16="http://schemas.microsoft.com/office/drawing/2014/main" val="1419125171"/>
                    </a:ext>
                  </a:extLst>
                </a:gridCol>
                <a:gridCol w="1283368">
                  <a:extLst>
                    <a:ext uri="{9D8B030D-6E8A-4147-A177-3AD203B41FA5}">
                      <a16:colId xmlns:a16="http://schemas.microsoft.com/office/drawing/2014/main" val="2133331604"/>
                    </a:ext>
                  </a:extLst>
                </a:gridCol>
                <a:gridCol w="1291390">
                  <a:extLst>
                    <a:ext uri="{9D8B030D-6E8A-4147-A177-3AD203B41FA5}">
                      <a16:colId xmlns:a16="http://schemas.microsoft.com/office/drawing/2014/main" val="3315887434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183471038"/>
                    </a:ext>
                  </a:extLst>
                </a:gridCol>
                <a:gridCol w="1219202">
                  <a:extLst>
                    <a:ext uri="{9D8B030D-6E8A-4147-A177-3AD203B41FA5}">
                      <a16:colId xmlns:a16="http://schemas.microsoft.com/office/drawing/2014/main" val="4082008671"/>
                    </a:ext>
                  </a:extLst>
                </a:gridCol>
              </a:tblGrid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Calories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Sugar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Calcium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13569"/>
                  </a:ext>
                </a:extLst>
              </a:tr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Stir-fry</a:t>
                      </a:r>
                      <a:r>
                        <a:rPr lang="en-US" sz="2400" dirty="0"/>
                        <a:t> (per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390953"/>
                  </a:ext>
                </a:extLst>
              </a:tr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Boba</a:t>
                      </a:r>
                      <a:r>
                        <a:rPr lang="en-US" sz="2400" dirty="0"/>
                        <a:t> (per </a:t>
                      </a:r>
                      <a:r>
                        <a:rPr lang="en-US" sz="2400" dirty="0" err="1"/>
                        <a:t>fl</a:t>
                      </a:r>
                      <a:r>
                        <a:rPr lang="en-US" sz="2400" dirty="0"/>
                        <a:t>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491810"/>
                  </a:ext>
                </a:extLst>
              </a:tr>
            </a:tbl>
          </a:graphicData>
        </a:graphic>
      </p:graphicFrame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1EA6416A-C2DF-4BCC-BD31-ADD072B89DD9}"/>
              </a:ext>
            </a:extLst>
          </p:cNvPr>
          <p:cNvSpPr txBox="1">
            <a:spLocks/>
          </p:cNvSpPr>
          <p:nvPr/>
        </p:nvSpPr>
        <p:spPr>
          <a:xfrm>
            <a:off x="552099" y="4995368"/>
            <a:ext cx="11022486" cy="10282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the cheapest way to stay “healthy” with this menu?</a:t>
            </a:r>
          </a:p>
          <a:p>
            <a:r>
              <a:rPr lang="en-US" dirty="0"/>
              <a:t>How much </a:t>
            </a:r>
            <a:r>
              <a:rPr lang="en-US" dirty="0">
                <a:solidFill>
                  <a:srgbClr val="00B050"/>
                </a:solidFill>
              </a:rPr>
              <a:t>stir-fry</a:t>
            </a:r>
            <a:r>
              <a:rPr lang="en-US" dirty="0"/>
              <a:t> (ounce) and </a:t>
            </a:r>
            <a:r>
              <a:rPr lang="en-US" dirty="0" err="1">
                <a:solidFill>
                  <a:srgbClr val="00B050"/>
                </a:solidFill>
              </a:rPr>
              <a:t>boba</a:t>
            </a:r>
            <a:r>
              <a:rPr lang="en-US" dirty="0"/>
              <a:t> (fluid ounces) should we buy?</a:t>
            </a:r>
          </a:p>
        </p:txBody>
      </p:sp>
    </p:spTree>
    <p:extLst>
      <p:ext uri="{BB962C8B-B14F-4D97-AF65-F5344CB8AC3E}">
        <p14:creationId xmlns:p14="http://schemas.microsoft.com/office/powerpoint/2010/main" val="143278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Satisfaction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coloring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B475CA2-6469-4D94-B205-270B5B7B6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6048" y="1864220"/>
            <a:ext cx="4623853" cy="3129559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2132947"/>
                <a:ext cx="6041206" cy="1102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𝐴𝑛𝑦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3200" dirty="0"/>
                  <a:t> </a:t>
                </a:r>
              </a:p>
              <a:p>
                <a:pPr>
                  <a:lnSpc>
                    <a:spcPts val="2600"/>
                  </a:lnSpc>
                </a:pPr>
                <a:endParaRPr lang="en-US" sz="3200" dirty="0"/>
              </a:p>
              <a:p>
                <a:pPr>
                  <a:lnSpc>
                    <a:spcPts val="2600"/>
                  </a:lnSpc>
                </a:pP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3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𝑠𝑎𝑡𝑖𝑠𝑓𝑖𝑒𝑠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𝑐𝑜𝑛𝑠𝑡𝑟𝑎𝑖𝑛𝑡𝑠</m:t>
                    </m:r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2132947"/>
                <a:ext cx="6041206" cy="1102610"/>
              </a:xfrm>
              <a:prstGeom prst="rect">
                <a:avLst/>
              </a:prstGeom>
              <a:blipFill>
                <a:blip r:embed="rId3"/>
                <a:stretch>
                  <a:fillRect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165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Satisfaction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coloring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B475CA2-6469-4D94-B205-270B5B7B6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6048" y="1864220"/>
            <a:ext cx="4623853" cy="3129559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2132947"/>
                <a:ext cx="6041206" cy="1102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𝐴𝑛𝑦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3200" dirty="0"/>
                  <a:t> </a:t>
                </a:r>
              </a:p>
              <a:p>
                <a:pPr>
                  <a:lnSpc>
                    <a:spcPts val="2600"/>
                  </a:lnSpc>
                </a:pPr>
                <a:endParaRPr lang="en-US" sz="3200" dirty="0"/>
              </a:p>
              <a:p>
                <a:pPr>
                  <a:lnSpc>
                    <a:spcPts val="2600"/>
                  </a:lnSpc>
                </a:pP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3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𝑠𝑎𝑡𝑖𝑠𝑓𝑖𝑒𝑠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𝑐𝑜𝑛𝑠𝑡𝑟𝑎𝑖𝑛𝑡𝑠</m:t>
                    </m:r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2132947"/>
                <a:ext cx="6041206" cy="1102610"/>
              </a:xfrm>
              <a:prstGeom prst="rect">
                <a:avLst/>
              </a:prstGeom>
              <a:blipFill>
                <a:blip r:embed="rId3"/>
                <a:stretch>
                  <a:fillRect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06A219-E2CE-4E46-B0F6-B1B451551EED}"/>
              </a:ext>
            </a:extLst>
          </p:cNvPr>
          <p:cNvSpPr txBox="1">
            <a:spLocks/>
          </p:cNvSpPr>
          <p:nvPr/>
        </p:nvSpPr>
        <p:spPr>
          <a:xfrm>
            <a:off x="552099" y="6081161"/>
            <a:ext cx="5434486" cy="58060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Notation Alert!</a:t>
            </a:r>
          </a:p>
        </p:txBody>
      </p:sp>
    </p:spTree>
    <p:extLst>
      <p:ext uri="{BB962C8B-B14F-4D97-AF65-F5344CB8AC3E}">
        <p14:creationId xmlns:p14="http://schemas.microsoft.com/office/powerpoint/2010/main" val="50646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eat?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BE3B31-AFA3-48BB-9502-DD594832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1022486" cy="1028237"/>
          </a:xfrm>
        </p:spPr>
        <p:txBody>
          <a:bodyPr/>
          <a:lstStyle/>
          <a:p>
            <a:r>
              <a:rPr lang="en-US" dirty="0"/>
              <a:t>We are trying healthy by finding the optimal amount of food to purchase.</a:t>
            </a:r>
          </a:p>
          <a:p>
            <a:r>
              <a:rPr lang="en-US" dirty="0"/>
              <a:t>We can choose the amount of </a:t>
            </a:r>
            <a:r>
              <a:rPr lang="en-US" dirty="0">
                <a:solidFill>
                  <a:srgbClr val="00B050"/>
                </a:solidFill>
              </a:rPr>
              <a:t>stir-fry</a:t>
            </a:r>
            <a:r>
              <a:rPr lang="en-US" dirty="0"/>
              <a:t> (ounce) and </a:t>
            </a:r>
            <a:r>
              <a:rPr lang="en-US" dirty="0" err="1">
                <a:solidFill>
                  <a:srgbClr val="00B050"/>
                </a:solidFill>
              </a:rPr>
              <a:t>boba</a:t>
            </a:r>
            <a:r>
              <a:rPr lang="en-US" dirty="0"/>
              <a:t> (fluid ounces).</a:t>
            </a:r>
          </a:p>
          <a:p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9B1179B3-B712-4841-AA11-B9B634BA49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099" y="2456704"/>
                <a:ext cx="3730732" cy="194459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u="sng" dirty="0"/>
                  <a:t>Healthy Squad Goals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2000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Calories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2500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Sugar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100 g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Calcium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700 mg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9B1179B3-B712-4841-AA11-B9B634BA4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2456704"/>
                <a:ext cx="3730732" cy="1944591"/>
              </a:xfrm>
              <a:prstGeom prst="rect">
                <a:avLst/>
              </a:prstGeom>
              <a:blipFill>
                <a:blip r:embed="rId2"/>
                <a:stretch>
                  <a:fillRect l="-3431" t="-5016" b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2619A59-A031-4743-A024-CAD57349207E}"/>
              </a:ext>
            </a:extLst>
          </p:cNvPr>
          <p:cNvGraphicFramePr>
            <a:graphicFrameLocks noGrp="1"/>
          </p:cNvGraphicFramePr>
          <p:nvPr/>
        </p:nvGraphicFramePr>
        <p:xfrm>
          <a:off x="4474806" y="2456703"/>
          <a:ext cx="7251975" cy="1944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689">
                  <a:extLst>
                    <a:ext uri="{9D8B030D-6E8A-4147-A177-3AD203B41FA5}">
                      <a16:colId xmlns:a16="http://schemas.microsoft.com/office/drawing/2014/main" val="1419125171"/>
                    </a:ext>
                  </a:extLst>
                </a:gridCol>
                <a:gridCol w="1283368">
                  <a:extLst>
                    <a:ext uri="{9D8B030D-6E8A-4147-A177-3AD203B41FA5}">
                      <a16:colId xmlns:a16="http://schemas.microsoft.com/office/drawing/2014/main" val="2133331604"/>
                    </a:ext>
                  </a:extLst>
                </a:gridCol>
                <a:gridCol w="1291390">
                  <a:extLst>
                    <a:ext uri="{9D8B030D-6E8A-4147-A177-3AD203B41FA5}">
                      <a16:colId xmlns:a16="http://schemas.microsoft.com/office/drawing/2014/main" val="3315887434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183471038"/>
                    </a:ext>
                  </a:extLst>
                </a:gridCol>
                <a:gridCol w="1219202">
                  <a:extLst>
                    <a:ext uri="{9D8B030D-6E8A-4147-A177-3AD203B41FA5}">
                      <a16:colId xmlns:a16="http://schemas.microsoft.com/office/drawing/2014/main" val="4082008671"/>
                    </a:ext>
                  </a:extLst>
                </a:gridCol>
              </a:tblGrid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Calories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Sugar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Calcium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13569"/>
                  </a:ext>
                </a:extLst>
              </a:tr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Stir-fry</a:t>
                      </a:r>
                      <a:r>
                        <a:rPr lang="en-US" sz="2400" dirty="0"/>
                        <a:t> (per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390953"/>
                  </a:ext>
                </a:extLst>
              </a:tr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Boba</a:t>
                      </a:r>
                      <a:r>
                        <a:rPr lang="en-US" sz="2400" dirty="0"/>
                        <a:t> (per </a:t>
                      </a:r>
                      <a:r>
                        <a:rPr lang="en-US" sz="2400" dirty="0" err="1"/>
                        <a:t>fl</a:t>
                      </a:r>
                      <a:r>
                        <a:rPr lang="en-US" sz="2400" dirty="0"/>
                        <a:t>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491810"/>
                  </a:ext>
                </a:extLst>
              </a:tr>
            </a:tbl>
          </a:graphicData>
        </a:graphic>
      </p:graphicFrame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1EA6416A-C2DF-4BCC-BD31-ADD072B89DD9}"/>
              </a:ext>
            </a:extLst>
          </p:cNvPr>
          <p:cNvSpPr txBox="1">
            <a:spLocks/>
          </p:cNvSpPr>
          <p:nvPr/>
        </p:nvSpPr>
        <p:spPr>
          <a:xfrm>
            <a:off x="552099" y="4995368"/>
            <a:ext cx="11022486" cy="10282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the cheapest way to stay “healthy” with this menu?</a:t>
            </a:r>
          </a:p>
          <a:p>
            <a:r>
              <a:rPr lang="en-US" dirty="0"/>
              <a:t>How much </a:t>
            </a:r>
            <a:r>
              <a:rPr lang="en-US" dirty="0">
                <a:solidFill>
                  <a:srgbClr val="00B050"/>
                </a:solidFill>
              </a:rPr>
              <a:t>stir-fry</a:t>
            </a:r>
            <a:r>
              <a:rPr lang="en-US" dirty="0"/>
              <a:t> (ounce) and </a:t>
            </a:r>
            <a:r>
              <a:rPr lang="en-US" dirty="0" err="1">
                <a:solidFill>
                  <a:srgbClr val="00B050"/>
                </a:solidFill>
              </a:rPr>
              <a:t>boba</a:t>
            </a:r>
            <a:r>
              <a:rPr lang="en-US" dirty="0"/>
              <a:t> (fluid ounces) should we buy?</a:t>
            </a:r>
          </a:p>
        </p:txBody>
      </p:sp>
    </p:spTree>
    <p:extLst>
      <p:ext uri="{BB962C8B-B14F-4D97-AF65-F5344CB8AC3E}">
        <p14:creationId xmlns:p14="http://schemas.microsoft.com/office/powerpoint/2010/main" val="2824777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Diet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885055"/>
                <a:ext cx="5420395" cy="1092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𝐴𝑛𝑦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pPr>
                  <a:lnSpc>
                    <a:spcPts val="2600"/>
                  </a:lnSpc>
                </a:pPr>
                <a:endParaRPr lang="en-US" sz="2800" dirty="0"/>
              </a:p>
              <a:p>
                <a:pPr>
                  <a:lnSpc>
                    <a:spcPts val="2600"/>
                  </a:lnSpc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𝑠𝑎𝑡𝑖𝑠𝑓𝑖𝑒𝑠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𝑐𝑜𝑛𝑠𝑡𝑟𝑎𝑖𝑛𝑡𝑠</m:t>
                    </m:r>
                  </m:oMath>
                </a14:m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885055"/>
                <a:ext cx="5420395" cy="1092607"/>
              </a:xfrm>
              <a:prstGeom prst="rect">
                <a:avLst/>
              </a:prstGeom>
              <a:blipFill>
                <a:blip r:embed="rId2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06A219-E2CE-4E46-B0F6-B1B451551EED}"/>
              </a:ext>
            </a:extLst>
          </p:cNvPr>
          <p:cNvSpPr txBox="1">
            <a:spLocks/>
          </p:cNvSpPr>
          <p:nvPr/>
        </p:nvSpPr>
        <p:spPr>
          <a:xfrm>
            <a:off x="552099" y="6081161"/>
            <a:ext cx="5434486" cy="58060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Notation Alert!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8158590D-EA2A-4E8D-BA9E-6A3C3BFDD3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70815" y="3270952"/>
                <a:ext cx="3730732" cy="194459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u="sng" dirty="0"/>
                  <a:t>Healthy Squad Goals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2000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Calories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2500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Sugar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100 g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Calcium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700 mg</a:t>
                </a:r>
              </a:p>
              <a:p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8158590D-EA2A-4E8D-BA9E-6A3C3BFDD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815" y="3270952"/>
                <a:ext cx="3730732" cy="1944591"/>
              </a:xfrm>
              <a:prstGeom prst="rect">
                <a:avLst/>
              </a:prstGeom>
              <a:blipFill>
                <a:blip r:embed="rId3"/>
                <a:stretch>
                  <a:fillRect l="-2614" t="-4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BE6E29B-6C57-4B7B-A949-E83545C00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67388"/>
              </p:ext>
            </p:extLst>
          </p:nvPr>
        </p:nvGraphicFramePr>
        <p:xfrm>
          <a:off x="6593305" y="5137136"/>
          <a:ext cx="5434486" cy="1513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659">
                  <a:extLst>
                    <a:ext uri="{9D8B030D-6E8A-4147-A177-3AD203B41FA5}">
                      <a16:colId xmlns:a16="http://schemas.microsoft.com/office/drawing/2014/main" val="1419125171"/>
                    </a:ext>
                  </a:extLst>
                </a:gridCol>
                <a:gridCol w="961730">
                  <a:extLst>
                    <a:ext uri="{9D8B030D-6E8A-4147-A177-3AD203B41FA5}">
                      <a16:colId xmlns:a16="http://schemas.microsoft.com/office/drawing/2014/main" val="2133331604"/>
                    </a:ext>
                  </a:extLst>
                </a:gridCol>
                <a:gridCol w="967742">
                  <a:extLst>
                    <a:ext uri="{9D8B030D-6E8A-4147-A177-3AD203B41FA5}">
                      <a16:colId xmlns:a16="http://schemas.microsoft.com/office/drawing/2014/main" val="3315887434"/>
                    </a:ext>
                  </a:extLst>
                </a:gridCol>
                <a:gridCol w="949709">
                  <a:extLst>
                    <a:ext uri="{9D8B030D-6E8A-4147-A177-3AD203B41FA5}">
                      <a16:colId xmlns:a16="http://schemas.microsoft.com/office/drawing/2014/main" val="183471038"/>
                    </a:ext>
                  </a:extLst>
                </a:gridCol>
                <a:gridCol w="913646">
                  <a:extLst>
                    <a:ext uri="{9D8B030D-6E8A-4147-A177-3AD203B41FA5}">
                      <a16:colId xmlns:a16="http://schemas.microsoft.com/office/drawing/2014/main" val="4082008671"/>
                    </a:ext>
                  </a:extLst>
                </a:gridCol>
              </a:tblGrid>
              <a:tr h="4367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Calories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Sugar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Calcium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13569"/>
                  </a:ext>
                </a:extLst>
              </a:tr>
              <a:tr h="4367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Stir-fry</a:t>
                      </a:r>
                      <a:r>
                        <a:rPr lang="en-US" sz="1800" dirty="0"/>
                        <a:t> (per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390953"/>
                  </a:ext>
                </a:extLst>
              </a:tr>
              <a:tr h="4367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Boba</a:t>
                      </a:r>
                      <a:r>
                        <a:rPr lang="en-US" sz="1800" dirty="0"/>
                        <a:t> (per </a:t>
                      </a:r>
                      <a:r>
                        <a:rPr lang="en-US" sz="1800" dirty="0" err="1"/>
                        <a:t>fl</a:t>
                      </a:r>
                      <a:r>
                        <a:rPr lang="en-US" sz="1800" dirty="0"/>
                        <a:t>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491810"/>
                  </a:ext>
                </a:extLst>
              </a:tr>
            </a:tbl>
          </a:graphicData>
        </a:graphic>
      </p:graphicFrame>
      <p:pic>
        <p:nvPicPr>
          <p:cNvPr id="9" name="Picture 4">
            <a:extLst>
              <a:ext uri="{FF2B5EF4-FFF2-40B4-BE49-F238E27FC236}">
                <a16:creationId xmlns:a16="http://schemas.microsoft.com/office/drawing/2014/main" id="{E2475F62-BF63-4AB6-8787-392C54C8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6309" y="207242"/>
            <a:ext cx="2770420" cy="277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63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Diet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885055"/>
                <a:ext cx="5420395" cy="1092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pPr>
                  <a:lnSpc>
                    <a:spcPts val="2600"/>
                  </a:lnSpc>
                </a:pPr>
                <a:endParaRPr lang="en-US" sz="2800" dirty="0"/>
              </a:p>
              <a:p>
                <a:pPr>
                  <a:lnSpc>
                    <a:spcPts val="2600"/>
                  </a:lnSpc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𝑠𝑎𝑡𝑖𝑠𝑓𝑖𝑒𝑠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𝑐𝑜𝑛𝑠𝑡𝑟𝑎𝑖𝑛𝑡𝑠</m:t>
                    </m:r>
                  </m:oMath>
                </a14:m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885055"/>
                <a:ext cx="5420395" cy="1092607"/>
              </a:xfrm>
              <a:prstGeom prst="rect">
                <a:avLst/>
              </a:prstGeom>
              <a:blipFill>
                <a:blip r:embed="rId2"/>
                <a:stretch>
                  <a:fillRect t="-3352"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06A219-E2CE-4E46-B0F6-B1B451551EED}"/>
              </a:ext>
            </a:extLst>
          </p:cNvPr>
          <p:cNvSpPr txBox="1">
            <a:spLocks/>
          </p:cNvSpPr>
          <p:nvPr/>
        </p:nvSpPr>
        <p:spPr>
          <a:xfrm>
            <a:off x="552099" y="6081161"/>
            <a:ext cx="5434486" cy="58060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Notation Alert!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8158590D-EA2A-4E8D-BA9E-6A3C3BFDD3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70815" y="3270952"/>
                <a:ext cx="3730732" cy="194459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u="sng" dirty="0"/>
                  <a:t>Healthy Squad Goals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2000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Calories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2500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Sugar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100 g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Calcium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700 mg</a:t>
                </a:r>
              </a:p>
              <a:p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8158590D-EA2A-4E8D-BA9E-6A3C3BFDD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815" y="3270952"/>
                <a:ext cx="3730732" cy="1944591"/>
              </a:xfrm>
              <a:prstGeom prst="rect">
                <a:avLst/>
              </a:prstGeom>
              <a:blipFill>
                <a:blip r:embed="rId3"/>
                <a:stretch>
                  <a:fillRect l="-2614" t="-4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BE6E29B-6C57-4B7B-A949-E83545C004F9}"/>
              </a:ext>
            </a:extLst>
          </p:cNvPr>
          <p:cNvGraphicFramePr>
            <a:graphicFrameLocks noGrp="1"/>
          </p:cNvGraphicFramePr>
          <p:nvPr/>
        </p:nvGraphicFramePr>
        <p:xfrm>
          <a:off x="6593305" y="5137136"/>
          <a:ext cx="5434486" cy="1513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659">
                  <a:extLst>
                    <a:ext uri="{9D8B030D-6E8A-4147-A177-3AD203B41FA5}">
                      <a16:colId xmlns:a16="http://schemas.microsoft.com/office/drawing/2014/main" val="1419125171"/>
                    </a:ext>
                  </a:extLst>
                </a:gridCol>
                <a:gridCol w="961730">
                  <a:extLst>
                    <a:ext uri="{9D8B030D-6E8A-4147-A177-3AD203B41FA5}">
                      <a16:colId xmlns:a16="http://schemas.microsoft.com/office/drawing/2014/main" val="2133331604"/>
                    </a:ext>
                  </a:extLst>
                </a:gridCol>
                <a:gridCol w="967742">
                  <a:extLst>
                    <a:ext uri="{9D8B030D-6E8A-4147-A177-3AD203B41FA5}">
                      <a16:colId xmlns:a16="http://schemas.microsoft.com/office/drawing/2014/main" val="3315887434"/>
                    </a:ext>
                  </a:extLst>
                </a:gridCol>
                <a:gridCol w="949709">
                  <a:extLst>
                    <a:ext uri="{9D8B030D-6E8A-4147-A177-3AD203B41FA5}">
                      <a16:colId xmlns:a16="http://schemas.microsoft.com/office/drawing/2014/main" val="183471038"/>
                    </a:ext>
                  </a:extLst>
                </a:gridCol>
                <a:gridCol w="913646">
                  <a:extLst>
                    <a:ext uri="{9D8B030D-6E8A-4147-A177-3AD203B41FA5}">
                      <a16:colId xmlns:a16="http://schemas.microsoft.com/office/drawing/2014/main" val="4082008671"/>
                    </a:ext>
                  </a:extLst>
                </a:gridCol>
              </a:tblGrid>
              <a:tr h="4367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Calories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Sugar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Calcium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13569"/>
                  </a:ext>
                </a:extLst>
              </a:tr>
              <a:tr h="4367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Stir-fry</a:t>
                      </a:r>
                      <a:r>
                        <a:rPr lang="en-US" sz="1800" dirty="0"/>
                        <a:t> (per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390953"/>
                  </a:ext>
                </a:extLst>
              </a:tr>
              <a:tr h="4367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Boba</a:t>
                      </a:r>
                      <a:r>
                        <a:rPr lang="en-US" sz="1800" dirty="0"/>
                        <a:t> (per </a:t>
                      </a:r>
                      <a:r>
                        <a:rPr lang="en-US" sz="1800" dirty="0" err="1"/>
                        <a:t>fl</a:t>
                      </a:r>
                      <a:r>
                        <a:rPr lang="en-US" sz="1800" dirty="0"/>
                        <a:t>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491810"/>
                  </a:ext>
                </a:extLst>
              </a:tr>
            </a:tbl>
          </a:graphicData>
        </a:graphic>
      </p:graphicFrame>
      <p:pic>
        <p:nvPicPr>
          <p:cNvPr id="9" name="Picture 4">
            <a:extLst>
              <a:ext uri="{FF2B5EF4-FFF2-40B4-BE49-F238E27FC236}">
                <a16:creationId xmlns:a16="http://schemas.microsoft.com/office/drawing/2014/main" id="{E2475F62-BF63-4AB6-8787-392C54C8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6309" y="207242"/>
            <a:ext cx="2770420" cy="277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8133317-5679-4CC4-B856-AA7E3B19EAB5}"/>
              </a:ext>
            </a:extLst>
          </p:cNvPr>
          <p:cNvSpPr txBox="1">
            <a:spLocks/>
          </p:cNvSpPr>
          <p:nvPr/>
        </p:nvSpPr>
        <p:spPr>
          <a:xfrm>
            <a:off x="3705607" y="1766820"/>
            <a:ext cx="1577593" cy="58060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212559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Diet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885055"/>
                <a:ext cx="5012334" cy="1945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𝑐𝑎𝑙𝑜𝑟𝑖𝑒𝑠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𝑐𝑜𝑛𝑡𝑎𝑖𝑛𝑒𝑑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	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𝑠𝑢𝑔𝑎𝑟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𝑙𝑖𝑚𝑖𝑡</m:t>
                    </m:r>
                  </m:oMath>
                </a14:m>
                <a:endParaRPr lang="en-US" sz="2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 calcium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𝑙𝑖𝑚𝑖𝑡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885055"/>
                <a:ext cx="5012334" cy="1945661"/>
              </a:xfrm>
              <a:prstGeom prst="rect">
                <a:avLst/>
              </a:prstGeom>
              <a:blipFill>
                <a:blip r:embed="rId2"/>
                <a:stretch>
                  <a:fillRect b="-7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8158590D-EA2A-4E8D-BA9E-6A3C3BFDD3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70815" y="3270952"/>
                <a:ext cx="3730732" cy="194459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u="sng" dirty="0"/>
                  <a:t>Healthy Squad Goals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2000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Calories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2500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Sugar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100 g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Calcium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700 mg</a:t>
                </a:r>
              </a:p>
              <a:p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8158590D-EA2A-4E8D-BA9E-6A3C3BFDD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815" y="3270952"/>
                <a:ext cx="3730732" cy="1944591"/>
              </a:xfrm>
              <a:prstGeom prst="rect">
                <a:avLst/>
              </a:prstGeom>
              <a:blipFill>
                <a:blip r:embed="rId3"/>
                <a:stretch>
                  <a:fillRect l="-2614" t="-4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BE6E29B-6C57-4B7B-A949-E83545C00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6728"/>
              </p:ext>
            </p:extLst>
          </p:nvPr>
        </p:nvGraphicFramePr>
        <p:xfrm>
          <a:off x="6593305" y="5137136"/>
          <a:ext cx="5434486" cy="1310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659">
                  <a:extLst>
                    <a:ext uri="{9D8B030D-6E8A-4147-A177-3AD203B41FA5}">
                      <a16:colId xmlns:a16="http://schemas.microsoft.com/office/drawing/2014/main" val="1419125171"/>
                    </a:ext>
                  </a:extLst>
                </a:gridCol>
                <a:gridCol w="961730">
                  <a:extLst>
                    <a:ext uri="{9D8B030D-6E8A-4147-A177-3AD203B41FA5}">
                      <a16:colId xmlns:a16="http://schemas.microsoft.com/office/drawing/2014/main" val="2133331604"/>
                    </a:ext>
                  </a:extLst>
                </a:gridCol>
                <a:gridCol w="967742">
                  <a:extLst>
                    <a:ext uri="{9D8B030D-6E8A-4147-A177-3AD203B41FA5}">
                      <a16:colId xmlns:a16="http://schemas.microsoft.com/office/drawing/2014/main" val="3315887434"/>
                    </a:ext>
                  </a:extLst>
                </a:gridCol>
                <a:gridCol w="863072">
                  <a:extLst>
                    <a:ext uri="{9D8B030D-6E8A-4147-A177-3AD203B41FA5}">
                      <a16:colId xmlns:a16="http://schemas.microsoft.com/office/drawing/2014/main" val="183471038"/>
                    </a:ext>
                  </a:extLst>
                </a:gridCol>
                <a:gridCol w="1000283">
                  <a:extLst>
                    <a:ext uri="{9D8B030D-6E8A-4147-A177-3AD203B41FA5}">
                      <a16:colId xmlns:a16="http://schemas.microsoft.com/office/drawing/2014/main" val="4082008671"/>
                    </a:ext>
                  </a:extLst>
                </a:gridCol>
              </a:tblGrid>
              <a:tr h="4367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Calories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Sugar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Calcium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13569"/>
                  </a:ext>
                </a:extLst>
              </a:tr>
              <a:tr h="4367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Stir-fry</a:t>
                      </a:r>
                      <a:r>
                        <a:rPr lang="en-US" sz="1800" dirty="0"/>
                        <a:t> (per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390953"/>
                  </a:ext>
                </a:extLst>
              </a:tr>
              <a:tr h="4367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Boba</a:t>
                      </a:r>
                      <a:r>
                        <a:rPr lang="en-US" sz="1800" dirty="0"/>
                        <a:t> (per </a:t>
                      </a:r>
                      <a:r>
                        <a:rPr lang="en-US" sz="1800" dirty="0" err="1"/>
                        <a:t>fl</a:t>
                      </a:r>
                      <a:r>
                        <a:rPr lang="en-US" sz="1800" dirty="0"/>
                        <a:t>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491810"/>
                  </a:ext>
                </a:extLst>
              </a:tr>
            </a:tbl>
          </a:graphicData>
        </a:graphic>
      </p:graphicFrame>
      <p:pic>
        <p:nvPicPr>
          <p:cNvPr id="9" name="Picture 4">
            <a:extLst>
              <a:ext uri="{FF2B5EF4-FFF2-40B4-BE49-F238E27FC236}">
                <a16:creationId xmlns:a16="http://schemas.microsoft.com/office/drawing/2014/main" id="{E2475F62-BF63-4AB6-8787-392C54C8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6309" y="207242"/>
            <a:ext cx="2770420" cy="277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03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Diet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885055"/>
                <a:ext cx="5101909" cy="2427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+0.5 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+50 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≥2000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	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+50 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	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4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≥7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885055"/>
                <a:ext cx="5101909" cy="24279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8158590D-EA2A-4E8D-BA9E-6A3C3BFDD3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70815" y="3270952"/>
                <a:ext cx="3730732" cy="194459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u="sng" dirty="0"/>
                  <a:t>Healthy Squad Goals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2000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Calories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2500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Sugar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100 g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Calcium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700 mg</a:t>
                </a:r>
              </a:p>
              <a:p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8158590D-EA2A-4E8D-BA9E-6A3C3BFDD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815" y="3270952"/>
                <a:ext cx="3730732" cy="1944591"/>
              </a:xfrm>
              <a:prstGeom prst="rect">
                <a:avLst/>
              </a:prstGeom>
              <a:blipFill>
                <a:blip r:embed="rId3"/>
                <a:stretch>
                  <a:fillRect l="-2614" t="-4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BE6E29B-6C57-4B7B-A949-E83545C004F9}"/>
              </a:ext>
            </a:extLst>
          </p:cNvPr>
          <p:cNvGraphicFramePr>
            <a:graphicFrameLocks noGrp="1"/>
          </p:cNvGraphicFramePr>
          <p:nvPr/>
        </p:nvGraphicFramePr>
        <p:xfrm>
          <a:off x="6593305" y="5137136"/>
          <a:ext cx="5434486" cy="1310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659">
                  <a:extLst>
                    <a:ext uri="{9D8B030D-6E8A-4147-A177-3AD203B41FA5}">
                      <a16:colId xmlns:a16="http://schemas.microsoft.com/office/drawing/2014/main" val="1419125171"/>
                    </a:ext>
                  </a:extLst>
                </a:gridCol>
                <a:gridCol w="961730">
                  <a:extLst>
                    <a:ext uri="{9D8B030D-6E8A-4147-A177-3AD203B41FA5}">
                      <a16:colId xmlns:a16="http://schemas.microsoft.com/office/drawing/2014/main" val="2133331604"/>
                    </a:ext>
                  </a:extLst>
                </a:gridCol>
                <a:gridCol w="967742">
                  <a:extLst>
                    <a:ext uri="{9D8B030D-6E8A-4147-A177-3AD203B41FA5}">
                      <a16:colId xmlns:a16="http://schemas.microsoft.com/office/drawing/2014/main" val="3315887434"/>
                    </a:ext>
                  </a:extLst>
                </a:gridCol>
                <a:gridCol w="863072">
                  <a:extLst>
                    <a:ext uri="{9D8B030D-6E8A-4147-A177-3AD203B41FA5}">
                      <a16:colId xmlns:a16="http://schemas.microsoft.com/office/drawing/2014/main" val="183471038"/>
                    </a:ext>
                  </a:extLst>
                </a:gridCol>
                <a:gridCol w="1000283">
                  <a:extLst>
                    <a:ext uri="{9D8B030D-6E8A-4147-A177-3AD203B41FA5}">
                      <a16:colId xmlns:a16="http://schemas.microsoft.com/office/drawing/2014/main" val="4082008671"/>
                    </a:ext>
                  </a:extLst>
                </a:gridCol>
              </a:tblGrid>
              <a:tr h="4367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Calories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Sugar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Calcium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13569"/>
                  </a:ext>
                </a:extLst>
              </a:tr>
              <a:tr h="4367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Stir-fry</a:t>
                      </a:r>
                      <a:r>
                        <a:rPr lang="en-US" sz="1800" dirty="0"/>
                        <a:t> (per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390953"/>
                  </a:ext>
                </a:extLst>
              </a:tr>
              <a:tr h="4367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Boba</a:t>
                      </a:r>
                      <a:r>
                        <a:rPr lang="en-US" sz="1800" dirty="0"/>
                        <a:t> (per </a:t>
                      </a:r>
                      <a:r>
                        <a:rPr lang="en-US" sz="1800" dirty="0" err="1"/>
                        <a:t>fl</a:t>
                      </a:r>
                      <a:r>
                        <a:rPr lang="en-US" sz="1800" dirty="0"/>
                        <a:t>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491810"/>
                  </a:ext>
                </a:extLst>
              </a:tr>
            </a:tbl>
          </a:graphicData>
        </a:graphic>
      </p:graphicFrame>
      <p:pic>
        <p:nvPicPr>
          <p:cNvPr id="9" name="Picture 4">
            <a:extLst>
              <a:ext uri="{FF2B5EF4-FFF2-40B4-BE49-F238E27FC236}">
                <a16:creationId xmlns:a16="http://schemas.microsoft.com/office/drawing/2014/main" id="{E2475F62-BF63-4AB6-8787-392C54C8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6309" y="207242"/>
            <a:ext cx="2770420" cy="277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E454A95-5FD3-448F-9115-E1D9D301FCF5}"/>
              </a:ext>
            </a:extLst>
          </p:cNvPr>
          <p:cNvSpPr txBox="1">
            <a:spLocks/>
          </p:cNvSpPr>
          <p:nvPr/>
        </p:nvSpPr>
        <p:spPr>
          <a:xfrm>
            <a:off x="552099" y="6081161"/>
            <a:ext cx="5434486" cy="58060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Notation Alert!</a:t>
            </a:r>
          </a:p>
        </p:txBody>
      </p:sp>
    </p:spTree>
    <p:extLst>
      <p:ext uri="{BB962C8B-B14F-4D97-AF65-F5344CB8AC3E}">
        <p14:creationId xmlns:p14="http://schemas.microsoft.com/office/powerpoint/2010/main" val="63836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Diet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885055"/>
                <a:ext cx="4881465" cy="2484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885055"/>
                <a:ext cx="4881465" cy="24846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158590D-EA2A-4E8D-BA9E-6A3C3BFDD3F6}"/>
              </a:ext>
            </a:extLst>
          </p:cNvPr>
          <p:cNvSpPr txBox="1">
            <a:spLocks/>
          </p:cNvSpPr>
          <p:nvPr/>
        </p:nvSpPr>
        <p:spPr>
          <a:xfrm>
            <a:off x="8551304" y="4475712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Limit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2475F62-BF63-4AB6-8787-392C54C8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6309" y="207242"/>
            <a:ext cx="2770420" cy="277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E454A95-5FD3-448F-9115-E1D9D301FCF5}"/>
              </a:ext>
            </a:extLst>
          </p:cNvPr>
          <p:cNvSpPr txBox="1">
            <a:spLocks/>
          </p:cNvSpPr>
          <p:nvPr/>
        </p:nvSpPr>
        <p:spPr>
          <a:xfrm>
            <a:off x="552099" y="6081161"/>
            <a:ext cx="5434486" cy="58060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Notation Alert!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4">
                <a:extLst>
                  <a:ext uri="{FF2B5EF4-FFF2-40B4-BE49-F238E27FC236}">
                    <a16:creationId xmlns:a16="http://schemas.microsoft.com/office/drawing/2014/main" id="{364DED06-1B9A-4D30-BB6B-4F92CD60E2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86215" y="4992109"/>
                <a:ext cx="292044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Content Placeholder 4">
                <a:extLst>
                  <a:ext uri="{FF2B5EF4-FFF2-40B4-BE49-F238E27FC236}">
                    <a16:creationId xmlns:a16="http://schemas.microsoft.com/office/drawing/2014/main" id="{364DED06-1B9A-4D30-BB6B-4F92CD60E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15" y="4992109"/>
                <a:ext cx="2920444" cy="1575461"/>
              </a:xfrm>
              <a:prstGeom prst="rect">
                <a:avLst/>
              </a:prstGeom>
              <a:blipFill>
                <a:blip r:embed="rId4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0ABAEF73-116A-4798-ADD2-2ED2995D20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53886" y="5010977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0ABAEF73-116A-4798-ADD2-2ED2995D2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886" y="5010977"/>
                <a:ext cx="2413884" cy="1575461"/>
              </a:xfrm>
              <a:prstGeom prst="rect">
                <a:avLst/>
              </a:prstGeom>
              <a:blipFill>
                <a:blip r:embed="rId5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8D6D3386-F12A-4236-A63A-9B0ABDE259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5806" y="3354144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eqArr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8D6D3386-F12A-4236-A63A-9B0ABDE25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806" y="3354144"/>
                <a:ext cx="2413884" cy="15754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758232ED-59F2-4DCB-A157-270ADD7DD2BE}"/>
              </a:ext>
            </a:extLst>
          </p:cNvPr>
          <p:cNvSpPr txBox="1">
            <a:spLocks/>
          </p:cNvSpPr>
          <p:nvPr/>
        </p:nvSpPr>
        <p:spPr>
          <a:xfrm rot="18397552">
            <a:off x="6126951" y="4263919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Stir-fry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65E2BE35-ED1B-421C-A3AC-F1298E61FD10}"/>
              </a:ext>
            </a:extLst>
          </p:cNvPr>
          <p:cNvSpPr txBox="1">
            <a:spLocks/>
          </p:cNvSpPr>
          <p:nvPr/>
        </p:nvSpPr>
        <p:spPr>
          <a:xfrm rot="18397552">
            <a:off x="6847761" y="4301927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Boba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DA121B3C-9164-47E0-9129-C2176D30D45A}"/>
              </a:ext>
            </a:extLst>
          </p:cNvPr>
          <p:cNvSpPr txBox="1">
            <a:spLocks/>
          </p:cNvSpPr>
          <p:nvPr/>
        </p:nvSpPr>
        <p:spPr>
          <a:xfrm>
            <a:off x="8643424" y="2873269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Cost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199B31D-E78E-495B-9852-00915631917A}"/>
              </a:ext>
            </a:extLst>
          </p:cNvPr>
          <p:cNvSpPr txBox="1">
            <a:spLocks/>
          </p:cNvSpPr>
          <p:nvPr/>
        </p:nvSpPr>
        <p:spPr>
          <a:xfrm>
            <a:off x="9914487" y="4890919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Calorie min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735F4B68-66B5-424D-AC2A-A5217E474B51}"/>
              </a:ext>
            </a:extLst>
          </p:cNvPr>
          <p:cNvSpPr txBox="1">
            <a:spLocks/>
          </p:cNvSpPr>
          <p:nvPr/>
        </p:nvSpPr>
        <p:spPr>
          <a:xfrm>
            <a:off x="9930117" y="5299288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Calorie max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0AABCD96-17F6-483F-9FEB-28836DE9E24C}"/>
              </a:ext>
            </a:extLst>
          </p:cNvPr>
          <p:cNvSpPr txBox="1">
            <a:spLocks/>
          </p:cNvSpPr>
          <p:nvPr/>
        </p:nvSpPr>
        <p:spPr>
          <a:xfrm>
            <a:off x="9945025" y="5718990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Sugar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250A30C6-0AFB-41E1-8C2F-8F747AB949C8}"/>
              </a:ext>
            </a:extLst>
          </p:cNvPr>
          <p:cNvSpPr txBox="1">
            <a:spLocks/>
          </p:cNvSpPr>
          <p:nvPr/>
        </p:nvSpPr>
        <p:spPr>
          <a:xfrm>
            <a:off x="9960655" y="6127359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Calcium</a:t>
            </a:r>
          </a:p>
        </p:txBody>
      </p:sp>
    </p:spTree>
    <p:extLst>
      <p:ext uri="{BB962C8B-B14F-4D97-AF65-F5344CB8AC3E}">
        <p14:creationId xmlns:p14="http://schemas.microsoft.com/office/powerpoint/2010/main" val="23711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13" grpId="0"/>
      <p:bldP spid="16" grpId="0"/>
      <p:bldP spid="17" grpId="0"/>
      <p:bldP spid="19" grpId="0"/>
      <p:bldP spid="20" grpId="0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Diet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885055"/>
                <a:ext cx="4881465" cy="2484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885055"/>
                <a:ext cx="4881465" cy="24846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158590D-EA2A-4E8D-BA9E-6A3C3BFDD3F6}"/>
              </a:ext>
            </a:extLst>
          </p:cNvPr>
          <p:cNvSpPr txBox="1">
            <a:spLocks/>
          </p:cNvSpPr>
          <p:nvPr/>
        </p:nvSpPr>
        <p:spPr>
          <a:xfrm>
            <a:off x="8551304" y="4475712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Limit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2475F62-BF63-4AB6-8787-392C54C8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6309" y="207242"/>
            <a:ext cx="2770420" cy="277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E454A95-5FD3-448F-9115-E1D9D301FCF5}"/>
              </a:ext>
            </a:extLst>
          </p:cNvPr>
          <p:cNvSpPr txBox="1">
            <a:spLocks/>
          </p:cNvSpPr>
          <p:nvPr/>
        </p:nvSpPr>
        <p:spPr>
          <a:xfrm>
            <a:off x="552099" y="6081161"/>
            <a:ext cx="5434486" cy="58060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Notation Alert!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4">
                <a:extLst>
                  <a:ext uri="{FF2B5EF4-FFF2-40B4-BE49-F238E27FC236}">
                    <a16:creationId xmlns:a16="http://schemas.microsoft.com/office/drawing/2014/main" id="{364DED06-1B9A-4D30-BB6B-4F92CD60E2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86215" y="4992109"/>
                <a:ext cx="292044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Content Placeholder 4">
                <a:extLst>
                  <a:ext uri="{FF2B5EF4-FFF2-40B4-BE49-F238E27FC236}">
                    <a16:creationId xmlns:a16="http://schemas.microsoft.com/office/drawing/2014/main" id="{364DED06-1B9A-4D30-BB6B-4F92CD60E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15" y="4992109"/>
                <a:ext cx="2920444" cy="1575461"/>
              </a:xfrm>
              <a:prstGeom prst="rect">
                <a:avLst/>
              </a:prstGeom>
              <a:blipFill>
                <a:blip r:embed="rId4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0ABAEF73-116A-4798-ADD2-2ED2995D20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53886" y="5010977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0ABAEF73-116A-4798-ADD2-2ED2995D2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886" y="5010977"/>
                <a:ext cx="2413884" cy="1575461"/>
              </a:xfrm>
              <a:prstGeom prst="rect">
                <a:avLst/>
              </a:prstGeom>
              <a:blipFill>
                <a:blip r:embed="rId5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8D6D3386-F12A-4236-A63A-9B0ABDE259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5806" y="3354144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eqArr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8D6D3386-F12A-4236-A63A-9B0ABDE25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806" y="3354144"/>
                <a:ext cx="2413884" cy="15754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758232ED-59F2-4DCB-A157-270ADD7DD2BE}"/>
              </a:ext>
            </a:extLst>
          </p:cNvPr>
          <p:cNvSpPr txBox="1">
            <a:spLocks/>
          </p:cNvSpPr>
          <p:nvPr/>
        </p:nvSpPr>
        <p:spPr>
          <a:xfrm rot="18397552">
            <a:off x="6126951" y="4263919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Stir-fry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65E2BE35-ED1B-421C-A3AC-F1298E61FD10}"/>
              </a:ext>
            </a:extLst>
          </p:cNvPr>
          <p:cNvSpPr txBox="1">
            <a:spLocks/>
          </p:cNvSpPr>
          <p:nvPr/>
        </p:nvSpPr>
        <p:spPr>
          <a:xfrm rot="18397552">
            <a:off x="6847761" y="4301927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Boba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DA121B3C-9164-47E0-9129-C2176D30D45A}"/>
              </a:ext>
            </a:extLst>
          </p:cNvPr>
          <p:cNvSpPr txBox="1">
            <a:spLocks/>
          </p:cNvSpPr>
          <p:nvPr/>
        </p:nvSpPr>
        <p:spPr>
          <a:xfrm>
            <a:off x="8643424" y="2873269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Cost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199B31D-E78E-495B-9852-00915631917A}"/>
              </a:ext>
            </a:extLst>
          </p:cNvPr>
          <p:cNvSpPr txBox="1">
            <a:spLocks/>
          </p:cNvSpPr>
          <p:nvPr/>
        </p:nvSpPr>
        <p:spPr>
          <a:xfrm>
            <a:off x="9914487" y="4890919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Calorie min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735F4B68-66B5-424D-AC2A-A5217E474B51}"/>
              </a:ext>
            </a:extLst>
          </p:cNvPr>
          <p:cNvSpPr txBox="1">
            <a:spLocks/>
          </p:cNvSpPr>
          <p:nvPr/>
        </p:nvSpPr>
        <p:spPr>
          <a:xfrm>
            <a:off x="9930117" y="5299288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Calorie max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0AABCD96-17F6-483F-9FEB-28836DE9E24C}"/>
              </a:ext>
            </a:extLst>
          </p:cNvPr>
          <p:cNvSpPr txBox="1">
            <a:spLocks/>
          </p:cNvSpPr>
          <p:nvPr/>
        </p:nvSpPr>
        <p:spPr>
          <a:xfrm>
            <a:off x="9945025" y="5718990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Sugar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250A30C6-0AFB-41E1-8C2F-8F747AB949C8}"/>
              </a:ext>
            </a:extLst>
          </p:cNvPr>
          <p:cNvSpPr txBox="1">
            <a:spLocks/>
          </p:cNvSpPr>
          <p:nvPr/>
        </p:nvSpPr>
        <p:spPr>
          <a:xfrm>
            <a:off x="9960655" y="6127359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Calcium</a:t>
            </a:r>
          </a:p>
        </p:txBody>
      </p:sp>
    </p:spTree>
    <p:extLst>
      <p:ext uri="{BB962C8B-B14F-4D97-AF65-F5344CB8AC3E}">
        <p14:creationId xmlns:p14="http://schemas.microsoft.com/office/powerpoint/2010/main" val="392823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13" grpId="0"/>
      <p:bldP spid="16" grpId="0"/>
      <p:bldP spid="17" grpId="0"/>
      <p:bldP spid="19" grpId="0"/>
      <p:bldP spid="20" grpId="0"/>
      <p:bldP spid="2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Diet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885055"/>
                <a:ext cx="5027723" cy="2461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	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885055"/>
                <a:ext cx="5027723" cy="24611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158590D-EA2A-4E8D-BA9E-6A3C3BFDD3F6}"/>
              </a:ext>
            </a:extLst>
          </p:cNvPr>
          <p:cNvSpPr txBox="1">
            <a:spLocks/>
          </p:cNvSpPr>
          <p:nvPr/>
        </p:nvSpPr>
        <p:spPr>
          <a:xfrm>
            <a:off x="8551304" y="4475712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Limit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2475F62-BF63-4AB6-8787-392C54C8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6309" y="207242"/>
            <a:ext cx="2770420" cy="277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4">
                <a:extLst>
                  <a:ext uri="{FF2B5EF4-FFF2-40B4-BE49-F238E27FC236}">
                    <a16:creationId xmlns:a16="http://schemas.microsoft.com/office/drawing/2014/main" id="{364DED06-1B9A-4D30-BB6B-4F92CD60E2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86215" y="4992109"/>
                <a:ext cx="292044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Content Placeholder 4">
                <a:extLst>
                  <a:ext uri="{FF2B5EF4-FFF2-40B4-BE49-F238E27FC236}">
                    <a16:creationId xmlns:a16="http://schemas.microsoft.com/office/drawing/2014/main" id="{364DED06-1B9A-4D30-BB6B-4F92CD60E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15" y="4992109"/>
                <a:ext cx="2920444" cy="1575461"/>
              </a:xfrm>
              <a:prstGeom prst="rect">
                <a:avLst/>
              </a:prstGeom>
              <a:blipFill>
                <a:blip r:embed="rId4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0ABAEF73-116A-4798-ADD2-2ED2995D20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53886" y="5010977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0ABAEF73-116A-4798-ADD2-2ED2995D2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886" y="5010977"/>
                <a:ext cx="2413884" cy="1575461"/>
              </a:xfrm>
              <a:prstGeom prst="rect">
                <a:avLst/>
              </a:prstGeom>
              <a:blipFill>
                <a:blip r:embed="rId5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8D6D3386-F12A-4236-A63A-9B0ABDE259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5806" y="3354144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eqArr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8D6D3386-F12A-4236-A63A-9B0ABDE25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806" y="3354144"/>
                <a:ext cx="2413884" cy="15754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758232ED-59F2-4DCB-A157-270ADD7DD2BE}"/>
              </a:ext>
            </a:extLst>
          </p:cNvPr>
          <p:cNvSpPr txBox="1">
            <a:spLocks/>
          </p:cNvSpPr>
          <p:nvPr/>
        </p:nvSpPr>
        <p:spPr>
          <a:xfrm rot="18397552">
            <a:off x="6126951" y="4263919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Stir-fry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65E2BE35-ED1B-421C-A3AC-F1298E61FD10}"/>
              </a:ext>
            </a:extLst>
          </p:cNvPr>
          <p:cNvSpPr txBox="1">
            <a:spLocks/>
          </p:cNvSpPr>
          <p:nvPr/>
        </p:nvSpPr>
        <p:spPr>
          <a:xfrm rot="18397552">
            <a:off x="6847761" y="4301927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Boba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DA121B3C-9164-47E0-9129-C2176D30D45A}"/>
              </a:ext>
            </a:extLst>
          </p:cNvPr>
          <p:cNvSpPr txBox="1">
            <a:spLocks/>
          </p:cNvSpPr>
          <p:nvPr/>
        </p:nvSpPr>
        <p:spPr>
          <a:xfrm>
            <a:off x="8643424" y="2873269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Cost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199B31D-E78E-495B-9852-00915631917A}"/>
              </a:ext>
            </a:extLst>
          </p:cNvPr>
          <p:cNvSpPr txBox="1">
            <a:spLocks/>
          </p:cNvSpPr>
          <p:nvPr/>
        </p:nvSpPr>
        <p:spPr>
          <a:xfrm>
            <a:off x="9914487" y="4890919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Calorie min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735F4B68-66B5-424D-AC2A-A5217E474B51}"/>
              </a:ext>
            </a:extLst>
          </p:cNvPr>
          <p:cNvSpPr txBox="1">
            <a:spLocks/>
          </p:cNvSpPr>
          <p:nvPr/>
        </p:nvSpPr>
        <p:spPr>
          <a:xfrm>
            <a:off x="9930117" y="5299288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Calorie max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0AABCD96-17F6-483F-9FEB-28836DE9E24C}"/>
              </a:ext>
            </a:extLst>
          </p:cNvPr>
          <p:cNvSpPr txBox="1">
            <a:spLocks/>
          </p:cNvSpPr>
          <p:nvPr/>
        </p:nvSpPr>
        <p:spPr>
          <a:xfrm>
            <a:off x="9945025" y="5718990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Sugar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250A30C6-0AFB-41E1-8C2F-8F747AB949C8}"/>
              </a:ext>
            </a:extLst>
          </p:cNvPr>
          <p:cNvSpPr txBox="1">
            <a:spLocks/>
          </p:cNvSpPr>
          <p:nvPr/>
        </p:nvSpPr>
        <p:spPr>
          <a:xfrm>
            <a:off x="9960655" y="6127359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Calcium</a:t>
            </a:r>
          </a:p>
        </p:txBody>
      </p:sp>
    </p:spTree>
    <p:extLst>
      <p:ext uri="{BB962C8B-B14F-4D97-AF65-F5344CB8AC3E}">
        <p14:creationId xmlns:p14="http://schemas.microsoft.com/office/powerpoint/2010/main" val="317132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6" grpId="0"/>
      <p:bldP spid="17" grpId="0"/>
      <p:bldP spid="19" grpId="0"/>
      <p:bldP spid="20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508857-A70E-49B2-BD25-4E1AA4D08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340" y="0"/>
            <a:ext cx="6823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11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Diet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885055"/>
                <a:ext cx="4784836" cy="2461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885055"/>
                <a:ext cx="4784836" cy="24611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158590D-EA2A-4E8D-BA9E-6A3C3BFDD3F6}"/>
              </a:ext>
            </a:extLst>
          </p:cNvPr>
          <p:cNvSpPr txBox="1">
            <a:spLocks/>
          </p:cNvSpPr>
          <p:nvPr/>
        </p:nvSpPr>
        <p:spPr>
          <a:xfrm>
            <a:off x="8551304" y="4475712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Limit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2475F62-BF63-4AB6-8787-392C54C8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6309" y="207242"/>
            <a:ext cx="2770420" cy="277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4">
                <a:extLst>
                  <a:ext uri="{FF2B5EF4-FFF2-40B4-BE49-F238E27FC236}">
                    <a16:creationId xmlns:a16="http://schemas.microsoft.com/office/drawing/2014/main" id="{364DED06-1B9A-4D30-BB6B-4F92CD60E2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5263" y="4992109"/>
                <a:ext cx="3261396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−70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Content Placeholder 4">
                <a:extLst>
                  <a:ext uri="{FF2B5EF4-FFF2-40B4-BE49-F238E27FC236}">
                    <a16:creationId xmlns:a16="http://schemas.microsoft.com/office/drawing/2014/main" id="{364DED06-1B9A-4D30-BB6B-4F92CD60E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263" y="4992109"/>
                <a:ext cx="3261396" cy="1575461"/>
              </a:xfrm>
              <a:prstGeom prst="rect">
                <a:avLst/>
              </a:prstGeom>
              <a:blipFill>
                <a:blip r:embed="rId4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0ABAEF73-116A-4798-ADD2-2ED2995D20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53886" y="5010977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−700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0ABAEF73-116A-4798-ADD2-2ED2995D2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886" y="5010977"/>
                <a:ext cx="2413884" cy="1575461"/>
              </a:xfrm>
              <a:prstGeom prst="rect">
                <a:avLst/>
              </a:prstGeom>
              <a:blipFill>
                <a:blip r:embed="rId5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8D6D3386-F12A-4236-A63A-9B0ABDE259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5806" y="3354144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eqArr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8D6D3386-F12A-4236-A63A-9B0ABDE25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806" y="3354144"/>
                <a:ext cx="2413884" cy="15754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758232ED-59F2-4DCB-A157-270ADD7DD2BE}"/>
              </a:ext>
            </a:extLst>
          </p:cNvPr>
          <p:cNvSpPr txBox="1">
            <a:spLocks/>
          </p:cNvSpPr>
          <p:nvPr/>
        </p:nvSpPr>
        <p:spPr>
          <a:xfrm rot="18397552">
            <a:off x="5815029" y="4253511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Stir-fry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65E2BE35-ED1B-421C-A3AC-F1298E61FD10}"/>
              </a:ext>
            </a:extLst>
          </p:cNvPr>
          <p:cNvSpPr txBox="1">
            <a:spLocks/>
          </p:cNvSpPr>
          <p:nvPr/>
        </p:nvSpPr>
        <p:spPr>
          <a:xfrm rot="18397552">
            <a:off x="6786241" y="4301926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Boba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DA121B3C-9164-47E0-9129-C2176D30D45A}"/>
              </a:ext>
            </a:extLst>
          </p:cNvPr>
          <p:cNvSpPr txBox="1">
            <a:spLocks/>
          </p:cNvSpPr>
          <p:nvPr/>
        </p:nvSpPr>
        <p:spPr>
          <a:xfrm>
            <a:off x="8643424" y="2873269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Cost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199B31D-E78E-495B-9852-00915631917A}"/>
              </a:ext>
            </a:extLst>
          </p:cNvPr>
          <p:cNvSpPr txBox="1">
            <a:spLocks/>
          </p:cNvSpPr>
          <p:nvPr/>
        </p:nvSpPr>
        <p:spPr>
          <a:xfrm>
            <a:off x="9914487" y="4890919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Calorie min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735F4B68-66B5-424D-AC2A-A5217E474B51}"/>
              </a:ext>
            </a:extLst>
          </p:cNvPr>
          <p:cNvSpPr txBox="1">
            <a:spLocks/>
          </p:cNvSpPr>
          <p:nvPr/>
        </p:nvSpPr>
        <p:spPr>
          <a:xfrm>
            <a:off x="9930117" y="5299288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Calorie max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0AABCD96-17F6-483F-9FEB-28836DE9E24C}"/>
              </a:ext>
            </a:extLst>
          </p:cNvPr>
          <p:cNvSpPr txBox="1">
            <a:spLocks/>
          </p:cNvSpPr>
          <p:nvPr/>
        </p:nvSpPr>
        <p:spPr>
          <a:xfrm>
            <a:off x="9945025" y="5718990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Sugar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250A30C6-0AFB-41E1-8C2F-8F747AB949C8}"/>
              </a:ext>
            </a:extLst>
          </p:cNvPr>
          <p:cNvSpPr txBox="1">
            <a:spLocks/>
          </p:cNvSpPr>
          <p:nvPr/>
        </p:nvSpPr>
        <p:spPr>
          <a:xfrm>
            <a:off x="9960655" y="6127359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Calcium</a:t>
            </a:r>
          </a:p>
        </p:txBody>
      </p:sp>
    </p:spTree>
    <p:extLst>
      <p:ext uri="{BB962C8B-B14F-4D97-AF65-F5344CB8AC3E}">
        <p14:creationId xmlns:p14="http://schemas.microsoft.com/office/powerpoint/2010/main" val="43634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6" grpId="0"/>
      <p:bldP spid="17" grpId="0"/>
      <p:bldP spid="19" grpId="0"/>
      <p:bldP spid="20" grpId="0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Diet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885055"/>
                <a:ext cx="2541850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885055"/>
                <a:ext cx="2541850" cy="1092800"/>
              </a:xfrm>
              <a:prstGeom prst="rect">
                <a:avLst/>
              </a:prstGeom>
              <a:blipFill>
                <a:blip r:embed="rId2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158590D-EA2A-4E8D-BA9E-6A3C3BFDD3F6}"/>
              </a:ext>
            </a:extLst>
          </p:cNvPr>
          <p:cNvSpPr txBox="1">
            <a:spLocks/>
          </p:cNvSpPr>
          <p:nvPr/>
        </p:nvSpPr>
        <p:spPr>
          <a:xfrm>
            <a:off x="8551304" y="4475712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Limit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2475F62-BF63-4AB6-8787-392C54C8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6309" y="207242"/>
            <a:ext cx="2770420" cy="277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4">
                <a:extLst>
                  <a:ext uri="{FF2B5EF4-FFF2-40B4-BE49-F238E27FC236}">
                    <a16:creationId xmlns:a16="http://schemas.microsoft.com/office/drawing/2014/main" id="{364DED06-1B9A-4D30-BB6B-4F92CD60E2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5263" y="4992109"/>
                <a:ext cx="3261396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−70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Content Placeholder 4">
                <a:extLst>
                  <a:ext uri="{FF2B5EF4-FFF2-40B4-BE49-F238E27FC236}">
                    <a16:creationId xmlns:a16="http://schemas.microsoft.com/office/drawing/2014/main" id="{364DED06-1B9A-4D30-BB6B-4F92CD60E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263" y="4992109"/>
                <a:ext cx="3261396" cy="1575461"/>
              </a:xfrm>
              <a:prstGeom prst="rect">
                <a:avLst/>
              </a:prstGeom>
              <a:blipFill>
                <a:blip r:embed="rId4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0ABAEF73-116A-4798-ADD2-2ED2995D20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53886" y="5010977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−700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0ABAEF73-116A-4798-ADD2-2ED2995D2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886" y="5010977"/>
                <a:ext cx="2413884" cy="1575461"/>
              </a:xfrm>
              <a:prstGeom prst="rect">
                <a:avLst/>
              </a:prstGeom>
              <a:blipFill>
                <a:blip r:embed="rId5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8D6D3386-F12A-4236-A63A-9B0ABDE259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5806" y="3354144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eqArr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8D6D3386-F12A-4236-A63A-9B0ABDE25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806" y="3354144"/>
                <a:ext cx="2413884" cy="15754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DA121B3C-9164-47E0-9129-C2176D30D45A}"/>
              </a:ext>
            </a:extLst>
          </p:cNvPr>
          <p:cNvSpPr txBox="1">
            <a:spLocks/>
          </p:cNvSpPr>
          <p:nvPr/>
        </p:nvSpPr>
        <p:spPr>
          <a:xfrm>
            <a:off x="8643424" y="2873269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Cost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199B31D-E78E-495B-9852-00915631917A}"/>
              </a:ext>
            </a:extLst>
          </p:cNvPr>
          <p:cNvSpPr txBox="1">
            <a:spLocks/>
          </p:cNvSpPr>
          <p:nvPr/>
        </p:nvSpPr>
        <p:spPr>
          <a:xfrm>
            <a:off x="9914487" y="4890919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Calorie min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735F4B68-66B5-424D-AC2A-A5217E474B51}"/>
              </a:ext>
            </a:extLst>
          </p:cNvPr>
          <p:cNvSpPr txBox="1">
            <a:spLocks/>
          </p:cNvSpPr>
          <p:nvPr/>
        </p:nvSpPr>
        <p:spPr>
          <a:xfrm>
            <a:off x="9930117" y="5299288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Calorie max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0AABCD96-17F6-483F-9FEB-28836DE9E24C}"/>
              </a:ext>
            </a:extLst>
          </p:cNvPr>
          <p:cNvSpPr txBox="1">
            <a:spLocks/>
          </p:cNvSpPr>
          <p:nvPr/>
        </p:nvSpPr>
        <p:spPr>
          <a:xfrm>
            <a:off x="9945025" y="5718990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Sugar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250A30C6-0AFB-41E1-8C2F-8F747AB949C8}"/>
              </a:ext>
            </a:extLst>
          </p:cNvPr>
          <p:cNvSpPr txBox="1">
            <a:spLocks/>
          </p:cNvSpPr>
          <p:nvPr/>
        </p:nvSpPr>
        <p:spPr>
          <a:xfrm>
            <a:off x="9960655" y="6127359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Calcium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0E7ED4A-96FC-4B9D-81A2-D250550D9C34}"/>
              </a:ext>
            </a:extLst>
          </p:cNvPr>
          <p:cNvSpPr txBox="1">
            <a:spLocks/>
          </p:cNvSpPr>
          <p:nvPr/>
        </p:nvSpPr>
        <p:spPr>
          <a:xfrm>
            <a:off x="552099" y="6081161"/>
            <a:ext cx="5434486" cy="58060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Notation Alert!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962CB3E0-C1E1-496E-8847-089010F153B5}"/>
              </a:ext>
            </a:extLst>
          </p:cNvPr>
          <p:cNvSpPr txBox="1">
            <a:spLocks/>
          </p:cNvSpPr>
          <p:nvPr/>
        </p:nvSpPr>
        <p:spPr>
          <a:xfrm rot="18397552">
            <a:off x="5815029" y="4253511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Stir-fry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7DE0C81A-7140-46AB-8506-841B56D9C094}"/>
              </a:ext>
            </a:extLst>
          </p:cNvPr>
          <p:cNvSpPr txBox="1">
            <a:spLocks/>
          </p:cNvSpPr>
          <p:nvPr/>
        </p:nvSpPr>
        <p:spPr>
          <a:xfrm rot="18397552">
            <a:off x="6786241" y="4301926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Boba</a:t>
            </a:r>
          </a:p>
        </p:txBody>
      </p:sp>
    </p:spTree>
    <p:extLst>
      <p:ext uri="{BB962C8B-B14F-4D97-AF65-F5344CB8AC3E}">
        <p14:creationId xmlns:p14="http://schemas.microsoft.com/office/powerpoint/2010/main" val="52882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Piazza Poll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has to increase to add more nutrition constraints?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885055"/>
                <a:ext cx="2541850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885055"/>
                <a:ext cx="2541850" cy="1092800"/>
              </a:xfrm>
              <a:prstGeom prst="rect">
                <a:avLst/>
              </a:prstGeom>
              <a:blipFill>
                <a:blip r:embed="rId2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>
            <a:extLst>
              <a:ext uri="{FF2B5EF4-FFF2-40B4-BE49-F238E27FC236}">
                <a16:creationId xmlns:a16="http://schemas.microsoft.com/office/drawing/2014/main" id="{E2475F62-BF63-4AB6-8787-392C54C8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6309" y="207242"/>
            <a:ext cx="2770420" cy="277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624F7BB2-738C-43A2-9A84-CF28F02321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099" y="3320961"/>
                <a:ext cx="10515600" cy="2039539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Select all that apply</a:t>
                </a:r>
              </a:p>
              <a:p>
                <a:pPr marL="514350" indent="-514350">
                  <a:buAutoNum type="alphaUcParenR"/>
                </a:pPr>
                <a:r>
                  <a:rPr lang="en-US" dirty="0">
                    <a:solidFill>
                      <a:schemeClr val="tx1"/>
                    </a:solidFill>
                  </a:rPr>
                  <a:t>length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lphaUcParenR"/>
                </a:pPr>
                <a:r>
                  <a:rPr lang="en-US" dirty="0">
                    <a:solidFill>
                      <a:schemeClr val="tx1"/>
                    </a:solidFill>
                  </a:rPr>
                  <a:t>length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lphaUcParenR"/>
                </a:pPr>
                <a:r>
                  <a:rPr lang="en-US" dirty="0">
                    <a:solidFill>
                      <a:schemeClr val="tx1"/>
                    </a:solidFill>
                  </a:rPr>
                  <a:t>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lphaUcParenR"/>
                </a:pPr>
                <a:r>
                  <a:rPr lang="en-US" dirty="0">
                    <a:solidFill>
                      <a:schemeClr val="tx1"/>
                    </a:solidFill>
                  </a:rPr>
                  <a:t>width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lphaUcParenR"/>
                </a:pPr>
                <a:r>
                  <a:rPr lang="en-US" dirty="0">
                    <a:solidFill>
                      <a:schemeClr val="tx1"/>
                    </a:solidFill>
                  </a:rPr>
                  <a:t>length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624F7BB2-738C-43A2-9A84-CF28F0232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3320961"/>
                <a:ext cx="10515600" cy="2039539"/>
              </a:xfrm>
              <a:prstGeom prst="rect">
                <a:avLst/>
              </a:prstGeom>
              <a:blipFill>
                <a:blip r:embed="rId4"/>
                <a:stretch>
                  <a:fillRect l="-1217" t="-5090" b="-57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58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Piazza Poll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has to increase to add more nutrition constraints?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885055"/>
                <a:ext cx="2541850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885055"/>
                <a:ext cx="2541850" cy="1092800"/>
              </a:xfrm>
              <a:prstGeom prst="rect">
                <a:avLst/>
              </a:prstGeom>
              <a:blipFill>
                <a:blip r:embed="rId2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>
            <a:extLst>
              <a:ext uri="{FF2B5EF4-FFF2-40B4-BE49-F238E27FC236}">
                <a16:creationId xmlns:a16="http://schemas.microsoft.com/office/drawing/2014/main" id="{E2475F62-BF63-4AB6-8787-392C54C8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6309" y="207242"/>
            <a:ext cx="2770420" cy="277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4">
                <a:extLst>
                  <a:ext uri="{FF2B5EF4-FFF2-40B4-BE49-F238E27FC236}">
                    <a16:creationId xmlns:a16="http://schemas.microsoft.com/office/drawing/2014/main" id="{364DED06-1B9A-4D30-BB6B-4F92CD60E2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37494" y="3755989"/>
                <a:ext cx="3261396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−70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Content Placeholder 4">
                <a:extLst>
                  <a:ext uri="{FF2B5EF4-FFF2-40B4-BE49-F238E27FC236}">
                    <a16:creationId xmlns:a16="http://schemas.microsoft.com/office/drawing/2014/main" id="{364DED06-1B9A-4D30-BB6B-4F92CD60E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494" y="3755989"/>
                <a:ext cx="3261396" cy="1575461"/>
              </a:xfrm>
              <a:prstGeom prst="rect">
                <a:avLst/>
              </a:prstGeom>
              <a:blipFill>
                <a:blip r:embed="rId4"/>
                <a:stretch>
                  <a:fillRect t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0ABAEF73-116A-4798-ADD2-2ED2995D20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85701" y="3755989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−700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0ABAEF73-116A-4798-ADD2-2ED2995D2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701" y="3755989"/>
                <a:ext cx="2413884" cy="1575461"/>
              </a:xfrm>
              <a:prstGeom prst="rect">
                <a:avLst/>
              </a:prstGeom>
              <a:blipFill>
                <a:blip r:embed="rId5"/>
                <a:stretch>
                  <a:fillRect t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8D6D3386-F12A-4236-A63A-9B0ABDE259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4374" y="4131076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eqArr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8D6D3386-F12A-4236-A63A-9B0ABDE25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374" y="4131076"/>
                <a:ext cx="2413884" cy="15754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4F88BB11-47DD-4E4D-B30E-30E2D7BAA5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201780" y="4131075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4F88BB11-47DD-4E4D-B30E-30E2D7BAA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1780" y="4131075"/>
                <a:ext cx="2413884" cy="15754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1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Piazza Poll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has to increase to add more menu items?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885055"/>
                <a:ext cx="2541850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885055"/>
                <a:ext cx="2541850" cy="1092800"/>
              </a:xfrm>
              <a:prstGeom prst="rect">
                <a:avLst/>
              </a:prstGeom>
              <a:blipFill>
                <a:blip r:embed="rId2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>
            <a:extLst>
              <a:ext uri="{FF2B5EF4-FFF2-40B4-BE49-F238E27FC236}">
                <a16:creationId xmlns:a16="http://schemas.microsoft.com/office/drawing/2014/main" id="{E2475F62-BF63-4AB6-8787-392C54C8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6309" y="207242"/>
            <a:ext cx="2770420" cy="277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71CBEBE-6F6C-4E2C-B5FC-F82428E450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099" y="3320961"/>
                <a:ext cx="10515600" cy="2039539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Select all that apply</a:t>
                </a:r>
              </a:p>
              <a:p>
                <a:pPr marL="514350" indent="-514350">
                  <a:buAutoNum type="alphaUcParenR"/>
                </a:pPr>
                <a:r>
                  <a:rPr lang="en-US" dirty="0">
                    <a:solidFill>
                      <a:schemeClr val="tx1"/>
                    </a:solidFill>
                  </a:rPr>
                  <a:t>length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lphaUcParenR"/>
                </a:pPr>
                <a:r>
                  <a:rPr lang="en-US" dirty="0">
                    <a:solidFill>
                      <a:schemeClr val="tx1"/>
                    </a:solidFill>
                  </a:rPr>
                  <a:t>length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lphaUcParenR"/>
                </a:pPr>
                <a:r>
                  <a:rPr lang="en-US" dirty="0">
                    <a:solidFill>
                      <a:schemeClr val="tx1"/>
                    </a:solidFill>
                  </a:rPr>
                  <a:t>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lphaUcParenR"/>
                </a:pPr>
                <a:r>
                  <a:rPr lang="en-US" dirty="0">
                    <a:solidFill>
                      <a:schemeClr val="tx1"/>
                    </a:solidFill>
                  </a:rPr>
                  <a:t>width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lphaUcParenR"/>
                </a:pPr>
                <a:r>
                  <a:rPr lang="en-US" dirty="0">
                    <a:solidFill>
                      <a:schemeClr val="tx1"/>
                    </a:solidFill>
                  </a:rPr>
                  <a:t>length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71CBEBE-6F6C-4E2C-B5FC-F82428E45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3320961"/>
                <a:ext cx="10515600" cy="2039539"/>
              </a:xfrm>
              <a:prstGeom prst="rect">
                <a:avLst/>
              </a:prstGeom>
              <a:blipFill>
                <a:blip r:embed="rId4"/>
                <a:stretch>
                  <a:fillRect l="-1217" t="-5090" b="-57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76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Piazza Poll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has to increase to add more nutrition constraints?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885055"/>
                <a:ext cx="2541850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885055"/>
                <a:ext cx="2541850" cy="1092800"/>
              </a:xfrm>
              <a:prstGeom prst="rect">
                <a:avLst/>
              </a:prstGeom>
              <a:blipFill>
                <a:blip r:embed="rId2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>
            <a:extLst>
              <a:ext uri="{FF2B5EF4-FFF2-40B4-BE49-F238E27FC236}">
                <a16:creationId xmlns:a16="http://schemas.microsoft.com/office/drawing/2014/main" id="{E2475F62-BF63-4AB6-8787-392C54C8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6309" y="207242"/>
            <a:ext cx="2770420" cy="277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6CD93350-1C02-4EA8-BF36-D5F0A6C3C9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37494" y="3755989"/>
                <a:ext cx="3261396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−70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6CD93350-1C02-4EA8-BF36-D5F0A6C3C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494" y="3755989"/>
                <a:ext cx="3261396" cy="1575461"/>
              </a:xfrm>
              <a:prstGeom prst="rect">
                <a:avLst/>
              </a:prstGeom>
              <a:blipFill>
                <a:blip r:embed="rId4"/>
                <a:stretch>
                  <a:fillRect t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4">
                <a:extLst>
                  <a:ext uri="{FF2B5EF4-FFF2-40B4-BE49-F238E27FC236}">
                    <a16:creationId xmlns:a16="http://schemas.microsoft.com/office/drawing/2014/main" id="{5BB07118-CB54-4244-97BC-BFABBE4897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85701" y="3755989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−700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Content Placeholder 4">
                <a:extLst>
                  <a:ext uri="{FF2B5EF4-FFF2-40B4-BE49-F238E27FC236}">
                    <a16:creationId xmlns:a16="http://schemas.microsoft.com/office/drawing/2014/main" id="{5BB07118-CB54-4244-97BC-BFABBE489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701" y="3755989"/>
                <a:ext cx="2413884" cy="1575461"/>
              </a:xfrm>
              <a:prstGeom prst="rect">
                <a:avLst/>
              </a:prstGeom>
              <a:blipFill>
                <a:blip r:embed="rId5"/>
                <a:stretch>
                  <a:fillRect t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4">
                <a:extLst>
                  <a:ext uri="{FF2B5EF4-FFF2-40B4-BE49-F238E27FC236}">
                    <a16:creationId xmlns:a16="http://schemas.microsoft.com/office/drawing/2014/main" id="{1F830A26-B735-4469-A6BB-25AF186B94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4374" y="4131076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eqArr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Content Placeholder 4">
                <a:extLst>
                  <a:ext uri="{FF2B5EF4-FFF2-40B4-BE49-F238E27FC236}">
                    <a16:creationId xmlns:a16="http://schemas.microsoft.com/office/drawing/2014/main" id="{1F830A26-B735-4469-A6BB-25AF186B9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374" y="4131076"/>
                <a:ext cx="2413884" cy="15754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4">
                <a:extLst>
                  <a:ext uri="{FF2B5EF4-FFF2-40B4-BE49-F238E27FC236}">
                    <a16:creationId xmlns:a16="http://schemas.microsoft.com/office/drawing/2014/main" id="{FB6F9F28-129A-4B74-800B-50AC4C45C0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201780" y="4131075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Content Placeholder 4">
                <a:extLst>
                  <a:ext uri="{FF2B5EF4-FFF2-40B4-BE49-F238E27FC236}">
                    <a16:creationId xmlns:a16="http://schemas.microsoft.com/office/drawing/2014/main" id="{FB6F9F28-129A-4B74-800B-50AC4C45C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1780" y="4131075"/>
                <a:ext cx="2413884" cy="15754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91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7565F-D6F0-4766-AD8B-02BB7A31A6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, which of the following also equals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7565F-D6F0-4766-AD8B-02BB7A31A6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5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885055"/>
                <a:ext cx="2541850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885055"/>
                <a:ext cx="2541850" cy="1092800"/>
              </a:xfrm>
              <a:prstGeom prst="rect">
                <a:avLst/>
              </a:prstGeom>
              <a:blipFill>
                <a:blip r:embed="rId3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>
            <a:extLst>
              <a:ext uri="{FF2B5EF4-FFF2-40B4-BE49-F238E27FC236}">
                <a16:creationId xmlns:a16="http://schemas.microsoft.com/office/drawing/2014/main" id="{E2475F62-BF63-4AB6-8787-392C54C8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6309" y="207242"/>
            <a:ext cx="2770420" cy="277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71CBEBE-6F6C-4E2C-B5FC-F82428E450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099" y="3320961"/>
                <a:ext cx="10515600" cy="2039539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Select all that apply</a:t>
                </a:r>
              </a:p>
              <a:p>
                <a:pPr marL="514350" indent="-514350">
                  <a:buAutoNum type="alphaUcParenR"/>
                </a:pPr>
                <a:r>
                  <a:rPr lang="en-US" dirty="0">
                    <a:solidFill>
                      <a:schemeClr val="tx1"/>
                    </a:solidFill>
                  </a:rPr>
                  <a:t>length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lphaUcParenR"/>
                </a:pPr>
                <a:r>
                  <a:rPr lang="en-US" dirty="0">
                    <a:solidFill>
                      <a:schemeClr val="tx1"/>
                    </a:solidFill>
                  </a:rPr>
                  <a:t>length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lphaUcParenR"/>
                </a:pPr>
                <a:r>
                  <a:rPr lang="en-US" dirty="0">
                    <a:solidFill>
                      <a:schemeClr val="tx1"/>
                    </a:solidFill>
                  </a:rPr>
                  <a:t>length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71CBEBE-6F6C-4E2C-B5FC-F82428E45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3320961"/>
                <a:ext cx="10515600" cy="2039539"/>
              </a:xfrm>
              <a:prstGeom prst="rect">
                <a:avLst/>
              </a:prstGeom>
              <a:blipFill>
                <a:blip r:embed="rId5"/>
                <a:stretch>
                  <a:fillRect l="-1217" t="-5090" b="-7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72B0F1-2484-46AF-BA02-E13C822A799A}"/>
              </a:ext>
            </a:extLst>
          </p:cNvPr>
          <p:cNvSpPr txBox="1">
            <a:spLocks/>
          </p:cNvSpPr>
          <p:nvPr/>
        </p:nvSpPr>
        <p:spPr>
          <a:xfrm>
            <a:off x="552099" y="6081161"/>
            <a:ext cx="5434486" cy="58060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Notation Alert!</a:t>
            </a:r>
          </a:p>
        </p:txBody>
      </p:sp>
    </p:spTree>
    <p:extLst>
      <p:ext uri="{BB962C8B-B14F-4D97-AF65-F5344CB8AC3E}">
        <p14:creationId xmlns:p14="http://schemas.microsoft.com/office/powerpoint/2010/main" val="322253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objective with linear constraints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885055"/>
                <a:ext cx="2541850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885055"/>
                <a:ext cx="2541850" cy="1092800"/>
              </a:xfrm>
              <a:prstGeom prst="rect">
                <a:avLst/>
              </a:prstGeom>
              <a:blipFill>
                <a:blip r:embed="rId2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50ED6B-41FE-4FC4-9269-FDB84908CBC6}"/>
              </a:ext>
            </a:extLst>
          </p:cNvPr>
          <p:cNvSpPr txBox="1">
            <a:spLocks/>
          </p:cNvSpPr>
          <p:nvPr/>
        </p:nvSpPr>
        <p:spPr>
          <a:xfrm>
            <a:off x="610714" y="3924594"/>
            <a:ext cx="10515600" cy="20395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opposed to general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57C4F7-4153-40C8-89BE-1F8245496077}"/>
                  </a:ext>
                </a:extLst>
              </p:cNvPr>
              <p:cNvSpPr txBox="1"/>
              <p:nvPr/>
            </p:nvSpPr>
            <p:spPr>
              <a:xfrm>
                <a:off x="610714" y="4696471"/>
                <a:ext cx="4672689" cy="1538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≤0,  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=1…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57C4F7-4153-40C8-89BE-1F8245496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14" y="4696471"/>
                <a:ext cx="4672689" cy="15383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07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formulations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2724552"/>
                <a:ext cx="2541850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2724552"/>
                <a:ext cx="2541850" cy="1092800"/>
              </a:xfrm>
              <a:prstGeom prst="rect">
                <a:avLst/>
              </a:prstGeom>
              <a:blipFill>
                <a:blip r:embed="rId2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1CBEBE-6F6C-4E2C-B5FC-F82428E45057}"/>
              </a:ext>
            </a:extLst>
          </p:cNvPr>
          <p:cNvSpPr txBox="1">
            <a:spLocks/>
          </p:cNvSpPr>
          <p:nvPr/>
        </p:nvSpPr>
        <p:spPr>
          <a:xfrm>
            <a:off x="552099" y="2132947"/>
            <a:ext cx="3308701" cy="6727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Inequality form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85D2077-E04E-4591-84F3-42A2E6379090}"/>
              </a:ext>
            </a:extLst>
          </p:cNvPr>
          <p:cNvSpPr txBox="1">
            <a:spLocks/>
          </p:cNvSpPr>
          <p:nvPr/>
        </p:nvSpPr>
        <p:spPr>
          <a:xfrm>
            <a:off x="552099" y="6081161"/>
            <a:ext cx="5434486" cy="58060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Important to pay attention to form!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A16DF7-4E8A-4E50-9C41-0327552143EB}"/>
                  </a:ext>
                </a:extLst>
              </p:cNvPr>
              <p:cNvSpPr txBox="1"/>
              <p:nvPr/>
            </p:nvSpPr>
            <p:spPr>
              <a:xfrm>
                <a:off x="4268315" y="2724552"/>
                <a:ext cx="2698303" cy="1523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A16DF7-4E8A-4E50-9C41-032755214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315" y="2724552"/>
                <a:ext cx="2698303" cy="15236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0229363-2256-4234-B9A6-44CFB317D95E}"/>
              </a:ext>
            </a:extLst>
          </p:cNvPr>
          <p:cNvSpPr txBox="1">
            <a:spLocks/>
          </p:cNvSpPr>
          <p:nvPr/>
        </p:nvSpPr>
        <p:spPr>
          <a:xfrm>
            <a:off x="4268315" y="2132947"/>
            <a:ext cx="3308701" cy="6727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 form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CEE867-A5CA-47C4-91F6-5E6D5B6E0A09}"/>
                  </a:ext>
                </a:extLst>
              </p:cNvPr>
              <p:cNvSpPr txBox="1"/>
              <p:nvPr/>
            </p:nvSpPr>
            <p:spPr>
              <a:xfrm>
                <a:off x="7984531" y="2724552"/>
                <a:ext cx="2538644" cy="1523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A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⪰0</m:t>
                    </m:r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CEE867-A5CA-47C4-91F6-5E6D5B6E0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531" y="2724552"/>
                <a:ext cx="2538644" cy="15236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73FC165-344F-489F-BD4A-F7EC94767328}"/>
              </a:ext>
            </a:extLst>
          </p:cNvPr>
          <p:cNvSpPr txBox="1">
            <a:spLocks/>
          </p:cNvSpPr>
          <p:nvPr/>
        </p:nvSpPr>
        <p:spPr>
          <a:xfrm>
            <a:off x="7984531" y="2132947"/>
            <a:ext cx="3308701" cy="6727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Standard form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93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formulations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2724552"/>
                <a:ext cx="2541850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2724552"/>
                <a:ext cx="2541850" cy="1092800"/>
              </a:xfrm>
              <a:prstGeom prst="rect">
                <a:avLst/>
              </a:prstGeom>
              <a:blipFill>
                <a:blip r:embed="rId2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1CBEBE-6F6C-4E2C-B5FC-F82428E45057}"/>
              </a:ext>
            </a:extLst>
          </p:cNvPr>
          <p:cNvSpPr txBox="1">
            <a:spLocks/>
          </p:cNvSpPr>
          <p:nvPr/>
        </p:nvSpPr>
        <p:spPr>
          <a:xfrm>
            <a:off x="552099" y="2132947"/>
            <a:ext cx="3308701" cy="6727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Inequality form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85D2077-E04E-4591-84F3-42A2E6379090}"/>
              </a:ext>
            </a:extLst>
          </p:cNvPr>
          <p:cNvSpPr txBox="1">
            <a:spLocks/>
          </p:cNvSpPr>
          <p:nvPr/>
        </p:nvSpPr>
        <p:spPr>
          <a:xfrm>
            <a:off x="552099" y="6081161"/>
            <a:ext cx="5434486" cy="58060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Can switch between formulations!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A16DF7-4E8A-4E50-9C41-0327552143EB}"/>
                  </a:ext>
                </a:extLst>
              </p:cNvPr>
              <p:cNvSpPr txBox="1"/>
              <p:nvPr/>
            </p:nvSpPr>
            <p:spPr>
              <a:xfrm>
                <a:off x="4268315" y="2724552"/>
                <a:ext cx="2698303" cy="1523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A16DF7-4E8A-4E50-9C41-032755214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315" y="2724552"/>
                <a:ext cx="2698303" cy="15236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0229363-2256-4234-B9A6-44CFB317D95E}"/>
              </a:ext>
            </a:extLst>
          </p:cNvPr>
          <p:cNvSpPr txBox="1">
            <a:spLocks/>
          </p:cNvSpPr>
          <p:nvPr/>
        </p:nvSpPr>
        <p:spPr>
          <a:xfrm>
            <a:off x="4268315" y="2132947"/>
            <a:ext cx="3308701" cy="6727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 form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CEE867-A5CA-47C4-91F6-5E6D5B6E0A09}"/>
                  </a:ext>
                </a:extLst>
              </p:cNvPr>
              <p:cNvSpPr txBox="1"/>
              <p:nvPr/>
            </p:nvSpPr>
            <p:spPr>
              <a:xfrm>
                <a:off x="7984531" y="2724552"/>
                <a:ext cx="2538644" cy="1523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A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⪰0</m:t>
                    </m:r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CEE867-A5CA-47C4-91F6-5E6D5B6E0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531" y="2724552"/>
                <a:ext cx="2538644" cy="15236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73FC165-344F-489F-BD4A-F7EC94767328}"/>
              </a:ext>
            </a:extLst>
          </p:cNvPr>
          <p:cNvSpPr txBox="1">
            <a:spLocks/>
          </p:cNvSpPr>
          <p:nvPr/>
        </p:nvSpPr>
        <p:spPr>
          <a:xfrm>
            <a:off x="7984531" y="2132947"/>
            <a:ext cx="3308701" cy="6727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Standard form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52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5495689"/>
          </a:xfrm>
        </p:spPr>
        <p:txBody>
          <a:bodyPr/>
          <a:lstStyle/>
          <a:p>
            <a:r>
              <a:rPr lang="en-US" dirty="0"/>
              <a:t>Assignments: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HW3 (online)</a:t>
            </a:r>
          </a:p>
          <a:p>
            <a:pPr marL="917575" lvl="2" indent="-457200"/>
            <a:r>
              <a:rPr lang="en-US" sz="2800" dirty="0"/>
              <a:t>Due Wed 2/6, 10 pm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P1: Search &amp; Games</a:t>
            </a:r>
          </a:p>
          <a:p>
            <a:pPr marL="917575" lvl="2" indent="-457200"/>
            <a:r>
              <a:rPr lang="en-US" sz="2800" dirty="0"/>
              <a:t>Due Thu 2/7, 10 pm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HW4 (written)</a:t>
            </a:r>
          </a:p>
          <a:p>
            <a:pPr marL="917575" lvl="2" indent="-457200"/>
            <a:r>
              <a:rPr lang="en-US" sz="2800" dirty="0"/>
              <a:t>Released Wed 2/6</a:t>
            </a:r>
          </a:p>
          <a:p>
            <a:pPr marL="917575" lvl="2" indent="-457200"/>
            <a:r>
              <a:rPr lang="en-US" sz="2800" dirty="0"/>
              <a:t>Due Tue 2/12, 10 pm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P2: Optimization</a:t>
            </a:r>
          </a:p>
          <a:p>
            <a:pPr marL="917575" lvl="2" indent="-457200"/>
            <a:r>
              <a:rPr lang="en-US" sz="2800" dirty="0"/>
              <a:t>Released later this week</a:t>
            </a:r>
          </a:p>
          <a:p>
            <a:pPr marL="917575" lvl="2" indent="-457200"/>
            <a:r>
              <a:rPr lang="en-US" sz="2800" dirty="0"/>
              <a:t>Due Thu 2/21, 10 pm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05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34E7769-F8B6-4294-98EC-78107D08960B}"/>
              </a:ext>
            </a:extLst>
          </p:cNvPr>
          <p:cNvSpPr txBox="1"/>
          <p:nvPr/>
        </p:nvSpPr>
        <p:spPr>
          <a:xfrm>
            <a:off x="1098412" y="3690195"/>
            <a:ext cx="3419232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15470-10D3-4175-997A-56A58093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D00A2-4B2C-4307-A3D0-4799116EB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698" y="1570892"/>
            <a:ext cx="4105656" cy="41265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39A08C-9CFC-4FF1-A613-B50AB9314520}"/>
                  </a:ext>
                </a:extLst>
              </p:cNvPr>
              <p:cNvSpPr txBox="1"/>
              <p:nvPr/>
            </p:nvSpPr>
            <p:spPr>
              <a:xfrm>
                <a:off x="987043" y="5004856"/>
                <a:ext cx="3310906" cy="1102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  <a:p>
                <a:pPr>
                  <a:lnSpc>
                    <a:spcPts val="2600"/>
                  </a:lnSpc>
                </a:pPr>
                <a:endParaRPr lang="en-US" sz="3200" dirty="0"/>
              </a:p>
              <a:p>
                <a:pPr>
                  <a:lnSpc>
                    <a:spcPts val="2600"/>
                  </a:lnSpc>
                </a:pP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</a:t>
                </a:r>
                <a:r>
                  <a:rPr lang="en-US" sz="3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32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39A08C-9CFC-4FF1-A613-B50AB9314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43" y="5004856"/>
                <a:ext cx="3310906" cy="1102610"/>
              </a:xfrm>
              <a:prstGeom prst="rect">
                <a:avLst/>
              </a:prstGeom>
              <a:blipFill>
                <a:blip r:embed="rId3"/>
                <a:stretch>
                  <a:fillRect t="-17127"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7307E79-A377-4153-828C-982995DA0BA6}"/>
              </a:ext>
            </a:extLst>
          </p:cNvPr>
          <p:cNvSpPr txBox="1"/>
          <p:nvPr/>
        </p:nvSpPr>
        <p:spPr>
          <a:xfrm>
            <a:off x="1098413" y="1366921"/>
            <a:ext cx="341923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Problem 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858DC-2800-463D-9404-8B5DCD8D2993}"/>
              </a:ext>
            </a:extLst>
          </p:cNvPr>
          <p:cNvSpPr txBox="1"/>
          <p:nvPr/>
        </p:nvSpPr>
        <p:spPr>
          <a:xfrm>
            <a:off x="6718652" y="920621"/>
            <a:ext cx="4621471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Graphical Representation</a:t>
            </a: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AB5AE0-582C-4E5D-BD85-31E6209C3EA1}"/>
              </a:ext>
            </a:extLst>
          </p:cNvPr>
          <p:cNvSpPr txBox="1"/>
          <p:nvPr/>
        </p:nvSpPr>
        <p:spPr>
          <a:xfrm>
            <a:off x="1098411" y="3676008"/>
            <a:ext cx="3419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Optimization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560211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Geometry / Algebra I Quiz</a:t>
            </a:r>
          </a:p>
          <a:p>
            <a:r>
              <a:rPr lang="en-US" dirty="0"/>
              <a:t>What shape does this inequality represent?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141020" y="2044005"/>
                <a:ext cx="3979294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	</a:t>
                </a:r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20" y="2044005"/>
                <a:ext cx="3979294" cy="1384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544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Geometry / Algebra I Quiz</a:t>
            </a:r>
          </a:p>
          <a:p>
            <a:r>
              <a:rPr lang="en-US" dirty="0"/>
              <a:t>What shape does this inequality represent?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179349" y="3067914"/>
                <a:ext cx="3979294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	</a:t>
                </a:r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49" y="3067914"/>
                <a:ext cx="3979294" cy="1384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B25553-BD0D-4226-A6FF-3CA88F2D6FB1}"/>
                  </a:ext>
                </a:extLst>
              </p:cNvPr>
              <p:cNvSpPr txBox="1"/>
              <p:nvPr/>
            </p:nvSpPr>
            <p:spPr>
              <a:xfrm>
                <a:off x="590428" y="4578976"/>
                <a:ext cx="3515258" cy="1891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B25553-BD0D-4226-A6FF-3CA88F2D6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28" y="4578976"/>
                <a:ext cx="3515258" cy="18915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9A8939-AC79-4A7A-A8CE-363829351A6A}"/>
                  </a:ext>
                </a:extLst>
              </p:cNvPr>
              <p:cNvSpPr txBox="1"/>
              <p:nvPr/>
            </p:nvSpPr>
            <p:spPr>
              <a:xfrm>
                <a:off x="491742" y="2044005"/>
                <a:ext cx="3354508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	</a:t>
                </a:r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9A8939-AC79-4A7A-A8CE-363829351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42" y="2044005"/>
                <a:ext cx="3354508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265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Piazza Poll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7565F-D6F0-4766-AD8B-02BB7A31A6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is the relationship between the half plane: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and the vector: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7565F-D6F0-4766-AD8B-02BB7A31A6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5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775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Piazza Poll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7565F-D6F0-4766-AD8B-02BB7A31A6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the cost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and initial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r>
                  <a:rPr lang="en-US" dirty="0"/>
                  <a:t>Which unit vector step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△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will 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△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to have the lowest cost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  <a:endParaRPr lang="en-US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7565F-D6F0-4766-AD8B-02BB7A31A6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4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9A0773-A956-4934-A5F9-508A49524465}"/>
              </a:ext>
            </a:extLst>
          </p:cNvPr>
          <p:cNvSpPr txBox="1">
            <a:spLocks/>
          </p:cNvSpPr>
          <p:nvPr/>
        </p:nvSpPr>
        <p:spPr>
          <a:xfrm>
            <a:off x="552099" y="6081161"/>
            <a:ext cx="5434486" cy="58060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Notation Alert!</a:t>
            </a:r>
          </a:p>
        </p:txBody>
      </p:sp>
    </p:spTree>
    <p:extLst>
      <p:ext uri="{BB962C8B-B14F-4D97-AF65-F5344CB8AC3E}">
        <p14:creationId xmlns:p14="http://schemas.microsoft.com/office/powerpoint/2010/main" val="40710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Contours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7565F-D6F0-4766-AD8B-02BB7A31A6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the cost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where will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= 0 ?</a:t>
                </a:r>
                <a:endParaRPr lang="en-US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7565F-D6F0-4766-AD8B-02BB7A31A6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5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011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Contours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7565F-D6F0-4766-AD8B-02BB7A31A6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the cost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where will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= 0 ?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= 1 ?</a:t>
                </a:r>
                <a:endParaRPr lang="en-US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= 2 ?</a:t>
                </a:r>
                <a:endParaRPr lang="en-US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= -1 ?</a:t>
                </a:r>
                <a:endParaRPr lang="en-US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= -2 ?</a:t>
                </a:r>
                <a:endParaRPr lang="en-US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7565F-D6F0-4766-AD8B-02BB7A31A6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5090" b="-57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18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Graphical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633970"/>
                <a:ext cx="2541850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633970"/>
                <a:ext cx="2541850" cy="1092800"/>
              </a:xfrm>
              <a:prstGeom prst="rect">
                <a:avLst/>
              </a:prstGeom>
              <a:blipFill>
                <a:blip r:embed="rId2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1CBEBE-6F6C-4E2C-B5FC-F82428E45057}"/>
              </a:ext>
            </a:extLst>
          </p:cNvPr>
          <p:cNvSpPr txBox="1">
            <a:spLocks/>
          </p:cNvSpPr>
          <p:nvPr/>
        </p:nvSpPr>
        <p:spPr>
          <a:xfrm>
            <a:off x="552099" y="1042365"/>
            <a:ext cx="3308701" cy="6727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Inequality form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563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Graphical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633970"/>
                <a:ext cx="2197333" cy="661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633970"/>
                <a:ext cx="2197333" cy="661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1CBEBE-6F6C-4E2C-B5FC-F82428E45057}"/>
              </a:ext>
            </a:extLst>
          </p:cNvPr>
          <p:cNvSpPr txBox="1">
            <a:spLocks/>
          </p:cNvSpPr>
          <p:nvPr/>
        </p:nvSpPr>
        <p:spPr>
          <a:xfrm>
            <a:off x="552099" y="1042365"/>
            <a:ext cx="6478378" cy="6727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Inequality form, with no constraints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690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Graphical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633970"/>
                <a:ext cx="3947427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633970"/>
                <a:ext cx="3947427" cy="1092800"/>
              </a:xfrm>
              <a:prstGeom prst="rect">
                <a:avLst/>
              </a:prstGeom>
              <a:blipFill>
                <a:blip r:embed="rId2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1CBEBE-6F6C-4E2C-B5FC-F82428E45057}"/>
              </a:ext>
            </a:extLst>
          </p:cNvPr>
          <p:cNvSpPr txBox="1">
            <a:spLocks/>
          </p:cNvSpPr>
          <p:nvPr/>
        </p:nvSpPr>
        <p:spPr>
          <a:xfrm>
            <a:off x="552099" y="1042365"/>
            <a:ext cx="6478378" cy="6727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Inequality form, with no constraints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25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5495689"/>
          </a:xfrm>
        </p:spPr>
        <p:txBody>
          <a:bodyPr/>
          <a:lstStyle/>
          <a:p>
            <a:r>
              <a:rPr lang="en-US" dirty="0"/>
              <a:t>Midterm 1 Exam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Mon 2/18, in class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2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Piazza Poll 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95903" y="2285549"/>
                <a:ext cx="3947427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03" y="2285549"/>
                <a:ext cx="3947427" cy="1092800"/>
              </a:xfrm>
              <a:prstGeom prst="rect">
                <a:avLst/>
              </a:prstGeom>
              <a:blipFill>
                <a:blip r:embed="rId2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71CBEBE-6F6C-4E2C-B5FC-F82428E450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099" y="1042365"/>
                <a:ext cx="10075748" cy="67270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True or False: An minimizing LP with exactly on constraint, will always have a minimum objective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71CBEBE-6F6C-4E2C-B5FC-F82428E45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042365"/>
                <a:ext cx="10075748" cy="672701"/>
              </a:xfrm>
              <a:prstGeom prst="rect">
                <a:avLst/>
              </a:prstGeom>
              <a:blipFill>
                <a:blip r:embed="rId3"/>
                <a:stretch>
                  <a:fillRect l="-1271" t="-15455" b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742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34E7769-F8B6-4294-98EC-78107D08960B}"/>
              </a:ext>
            </a:extLst>
          </p:cNvPr>
          <p:cNvSpPr txBox="1"/>
          <p:nvPr/>
        </p:nvSpPr>
        <p:spPr>
          <a:xfrm>
            <a:off x="1098412" y="3690195"/>
            <a:ext cx="3419232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15470-10D3-4175-997A-56A58093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D00A2-4B2C-4307-A3D0-4799116EB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698" y="1570892"/>
            <a:ext cx="4105656" cy="41265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39A08C-9CFC-4FF1-A613-B50AB9314520}"/>
                  </a:ext>
                </a:extLst>
              </p:cNvPr>
              <p:cNvSpPr txBox="1"/>
              <p:nvPr/>
            </p:nvSpPr>
            <p:spPr>
              <a:xfrm>
                <a:off x="987043" y="5004856"/>
                <a:ext cx="3310906" cy="1102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  <a:p>
                <a:pPr>
                  <a:lnSpc>
                    <a:spcPts val="2600"/>
                  </a:lnSpc>
                </a:pPr>
                <a:endParaRPr lang="en-US" sz="3200" dirty="0"/>
              </a:p>
              <a:p>
                <a:pPr>
                  <a:lnSpc>
                    <a:spcPts val="2600"/>
                  </a:lnSpc>
                </a:pP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</a:t>
                </a:r>
                <a:r>
                  <a:rPr lang="en-US" sz="3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32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39A08C-9CFC-4FF1-A613-B50AB9314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43" y="5004856"/>
                <a:ext cx="3310906" cy="1102610"/>
              </a:xfrm>
              <a:prstGeom prst="rect">
                <a:avLst/>
              </a:prstGeom>
              <a:blipFill>
                <a:blip r:embed="rId3"/>
                <a:stretch>
                  <a:fillRect t="-17127"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7307E79-A377-4153-828C-982995DA0BA6}"/>
              </a:ext>
            </a:extLst>
          </p:cNvPr>
          <p:cNvSpPr txBox="1"/>
          <p:nvPr/>
        </p:nvSpPr>
        <p:spPr>
          <a:xfrm>
            <a:off x="1098413" y="1366921"/>
            <a:ext cx="341923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Problem 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858DC-2800-463D-9404-8B5DCD8D2993}"/>
              </a:ext>
            </a:extLst>
          </p:cNvPr>
          <p:cNvSpPr txBox="1"/>
          <p:nvPr/>
        </p:nvSpPr>
        <p:spPr>
          <a:xfrm>
            <a:off x="6718652" y="920621"/>
            <a:ext cx="4621471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Graphical Representation</a:t>
            </a: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AB5AE0-582C-4E5D-BD85-31E6209C3EA1}"/>
              </a:ext>
            </a:extLst>
          </p:cNvPr>
          <p:cNvSpPr txBox="1"/>
          <p:nvPr/>
        </p:nvSpPr>
        <p:spPr>
          <a:xfrm>
            <a:off x="1098411" y="3676008"/>
            <a:ext cx="3419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Optimization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0905813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Warm-up: What to eat?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BE3B31-AFA3-48BB-9502-DD594832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1022486" cy="1028237"/>
          </a:xfrm>
        </p:spPr>
        <p:txBody>
          <a:bodyPr/>
          <a:lstStyle/>
          <a:p>
            <a:r>
              <a:rPr lang="en-US" dirty="0"/>
              <a:t>We are trying healthy by finding the optimal amount of food to purchase.</a:t>
            </a:r>
          </a:p>
          <a:p>
            <a:r>
              <a:rPr lang="en-US" dirty="0"/>
              <a:t>We can choose the amount of </a:t>
            </a:r>
            <a:r>
              <a:rPr lang="en-US" dirty="0">
                <a:solidFill>
                  <a:srgbClr val="00B050"/>
                </a:solidFill>
              </a:rPr>
              <a:t>stir-fry</a:t>
            </a:r>
            <a:r>
              <a:rPr lang="en-US" dirty="0"/>
              <a:t> (ounce) and </a:t>
            </a:r>
            <a:r>
              <a:rPr lang="en-US" dirty="0" err="1">
                <a:solidFill>
                  <a:srgbClr val="00B050"/>
                </a:solidFill>
              </a:rPr>
              <a:t>boba</a:t>
            </a:r>
            <a:r>
              <a:rPr lang="en-US" dirty="0"/>
              <a:t> (fluid ounces).</a:t>
            </a:r>
          </a:p>
          <a:p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9B1179B3-B712-4841-AA11-B9B634BA49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099" y="2456704"/>
                <a:ext cx="3730732" cy="194459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u="sng" dirty="0"/>
                  <a:t>Healthy Squad Goals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2000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Calories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2500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Sugar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100 g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Calcium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700 mg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9B1179B3-B712-4841-AA11-B9B634BA4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2456704"/>
                <a:ext cx="3730732" cy="1944591"/>
              </a:xfrm>
              <a:prstGeom prst="rect">
                <a:avLst/>
              </a:prstGeom>
              <a:blipFill>
                <a:blip r:embed="rId2"/>
                <a:stretch>
                  <a:fillRect l="-3431" t="-5016" b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2619A59-A031-4743-A024-CAD57349207E}"/>
              </a:ext>
            </a:extLst>
          </p:cNvPr>
          <p:cNvGraphicFramePr>
            <a:graphicFrameLocks noGrp="1"/>
          </p:cNvGraphicFramePr>
          <p:nvPr/>
        </p:nvGraphicFramePr>
        <p:xfrm>
          <a:off x="4474806" y="2456703"/>
          <a:ext cx="7251975" cy="1944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689">
                  <a:extLst>
                    <a:ext uri="{9D8B030D-6E8A-4147-A177-3AD203B41FA5}">
                      <a16:colId xmlns:a16="http://schemas.microsoft.com/office/drawing/2014/main" val="1419125171"/>
                    </a:ext>
                  </a:extLst>
                </a:gridCol>
                <a:gridCol w="1283368">
                  <a:extLst>
                    <a:ext uri="{9D8B030D-6E8A-4147-A177-3AD203B41FA5}">
                      <a16:colId xmlns:a16="http://schemas.microsoft.com/office/drawing/2014/main" val="2133331604"/>
                    </a:ext>
                  </a:extLst>
                </a:gridCol>
                <a:gridCol w="1291390">
                  <a:extLst>
                    <a:ext uri="{9D8B030D-6E8A-4147-A177-3AD203B41FA5}">
                      <a16:colId xmlns:a16="http://schemas.microsoft.com/office/drawing/2014/main" val="3315887434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183471038"/>
                    </a:ext>
                  </a:extLst>
                </a:gridCol>
                <a:gridCol w="1219202">
                  <a:extLst>
                    <a:ext uri="{9D8B030D-6E8A-4147-A177-3AD203B41FA5}">
                      <a16:colId xmlns:a16="http://schemas.microsoft.com/office/drawing/2014/main" val="4082008671"/>
                    </a:ext>
                  </a:extLst>
                </a:gridCol>
              </a:tblGrid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Calories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Sugar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Calcium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13569"/>
                  </a:ext>
                </a:extLst>
              </a:tr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Stir-fry</a:t>
                      </a:r>
                      <a:r>
                        <a:rPr lang="en-US" sz="2400" dirty="0"/>
                        <a:t> (per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390953"/>
                  </a:ext>
                </a:extLst>
              </a:tr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Boba</a:t>
                      </a:r>
                      <a:r>
                        <a:rPr lang="en-US" sz="2400" dirty="0"/>
                        <a:t> (per </a:t>
                      </a:r>
                      <a:r>
                        <a:rPr lang="en-US" sz="2400" dirty="0" err="1"/>
                        <a:t>fl</a:t>
                      </a:r>
                      <a:r>
                        <a:rPr lang="en-US" sz="2400" dirty="0"/>
                        <a:t>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491810"/>
                  </a:ext>
                </a:extLst>
              </a:tr>
            </a:tbl>
          </a:graphicData>
        </a:graphic>
      </p:graphicFrame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1EA6416A-C2DF-4BCC-BD31-ADD072B89DD9}"/>
              </a:ext>
            </a:extLst>
          </p:cNvPr>
          <p:cNvSpPr txBox="1">
            <a:spLocks/>
          </p:cNvSpPr>
          <p:nvPr/>
        </p:nvSpPr>
        <p:spPr>
          <a:xfrm>
            <a:off x="552099" y="4995368"/>
            <a:ext cx="11022486" cy="10282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the cheapest way to stay “healthy” with this menu?</a:t>
            </a:r>
          </a:p>
          <a:p>
            <a:r>
              <a:rPr lang="en-US" dirty="0"/>
              <a:t>How much </a:t>
            </a:r>
            <a:r>
              <a:rPr lang="en-US" dirty="0">
                <a:solidFill>
                  <a:srgbClr val="00B050"/>
                </a:solidFill>
              </a:rPr>
              <a:t>stir-fry</a:t>
            </a:r>
            <a:r>
              <a:rPr lang="en-US" dirty="0"/>
              <a:t> (ounce) and </a:t>
            </a:r>
            <a:r>
              <a:rPr lang="en-US" dirty="0" err="1">
                <a:solidFill>
                  <a:srgbClr val="00B050"/>
                </a:solidFill>
              </a:rPr>
              <a:t>boba</a:t>
            </a:r>
            <a:r>
              <a:rPr lang="en-US" dirty="0"/>
              <a:t> (fluid ounces) should we buy?</a:t>
            </a:r>
          </a:p>
        </p:txBody>
      </p:sp>
    </p:spTree>
    <p:extLst>
      <p:ext uri="{BB962C8B-B14F-4D97-AF65-F5344CB8AC3E}">
        <p14:creationId xmlns:p14="http://schemas.microsoft.com/office/powerpoint/2010/main" val="24117213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D6D-EBE2-4F6C-95F3-520138F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65F-D6F0-4766-AD8B-02BB7A3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Diet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/>
              <p:nvPr/>
            </p:nvSpPr>
            <p:spPr>
              <a:xfrm>
                <a:off x="552099" y="1885055"/>
                <a:ext cx="2541850" cy="10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AA1C1A-258C-4275-8682-91A6796C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1885055"/>
                <a:ext cx="2541850" cy="1092800"/>
              </a:xfrm>
              <a:prstGeom prst="rect">
                <a:avLst/>
              </a:prstGeom>
              <a:blipFill>
                <a:blip r:embed="rId2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158590D-EA2A-4E8D-BA9E-6A3C3BFDD3F6}"/>
              </a:ext>
            </a:extLst>
          </p:cNvPr>
          <p:cNvSpPr txBox="1">
            <a:spLocks/>
          </p:cNvSpPr>
          <p:nvPr/>
        </p:nvSpPr>
        <p:spPr>
          <a:xfrm>
            <a:off x="8551304" y="4475712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Limit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2475F62-BF63-4AB6-8787-392C54C8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6309" y="207242"/>
            <a:ext cx="2770420" cy="277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4">
                <a:extLst>
                  <a:ext uri="{FF2B5EF4-FFF2-40B4-BE49-F238E27FC236}">
                    <a16:creationId xmlns:a16="http://schemas.microsoft.com/office/drawing/2014/main" id="{364DED06-1B9A-4D30-BB6B-4F92CD60E2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5263" y="4992109"/>
                <a:ext cx="3261396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−70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Content Placeholder 4">
                <a:extLst>
                  <a:ext uri="{FF2B5EF4-FFF2-40B4-BE49-F238E27FC236}">
                    <a16:creationId xmlns:a16="http://schemas.microsoft.com/office/drawing/2014/main" id="{364DED06-1B9A-4D30-BB6B-4F92CD60E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263" y="4992109"/>
                <a:ext cx="3261396" cy="1575461"/>
              </a:xfrm>
              <a:prstGeom prst="rect">
                <a:avLst/>
              </a:prstGeom>
              <a:blipFill>
                <a:blip r:embed="rId4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0ABAEF73-116A-4798-ADD2-2ED2995D20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53886" y="5010977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−700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0ABAEF73-116A-4798-ADD2-2ED2995D2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886" y="5010977"/>
                <a:ext cx="2413884" cy="1575461"/>
              </a:xfrm>
              <a:prstGeom prst="rect">
                <a:avLst/>
              </a:prstGeom>
              <a:blipFill>
                <a:blip r:embed="rId5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8D6D3386-F12A-4236-A63A-9B0ABDE259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5806" y="3354144"/>
                <a:ext cx="2413884" cy="15754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eqArr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8D6D3386-F12A-4236-A63A-9B0ABDE25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806" y="3354144"/>
                <a:ext cx="2413884" cy="15754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DA121B3C-9164-47E0-9129-C2176D30D45A}"/>
              </a:ext>
            </a:extLst>
          </p:cNvPr>
          <p:cNvSpPr txBox="1">
            <a:spLocks/>
          </p:cNvSpPr>
          <p:nvPr/>
        </p:nvSpPr>
        <p:spPr>
          <a:xfrm>
            <a:off x="8643424" y="2873269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Cost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199B31D-E78E-495B-9852-00915631917A}"/>
              </a:ext>
            </a:extLst>
          </p:cNvPr>
          <p:cNvSpPr txBox="1">
            <a:spLocks/>
          </p:cNvSpPr>
          <p:nvPr/>
        </p:nvSpPr>
        <p:spPr>
          <a:xfrm>
            <a:off x="9914487" y="4890919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Calorie min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735F4B68-66B5-424D-AC2A-A5217E474B51}"/>
              </a:ext>
            </a:extLst>
          </p:cNvPr>
          <p:cNvSpPr txBox="1">
            <a:spLocks/>
          </p:cNvSpPr>
          <p:nvPr/>
        </p:nvSpPr>
        <p:spPr>
          <a:xfrm>
            <a:off x="9930117" y="5299288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Calorie max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0AABCD96-17F6-483F-9FEB-28836DE9E24C}"/>
              </a:ext>
            </a:extLst>
          </p:cNvPr>
          <p:cNvSpPr txBox="1">
            <a:spLocks/>
          </p:cNvSpPr>
          <p:nvPr/>
        </p:nvSpPr>
        <p:spPr>
          <a:xfrm>
            <a:off x="9945025" y="5718990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Sugar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250A30C6-0AFB-41E1-8C2F-8F747AB949C8}"/>
              </a:ext>
            </a:extLst>
          </p:cNvPr>
          <p:cNvSpPr txBox="1">
            <a:spLocks/>
          </p:cNvSpPr>
          <p:nvPr/>
        </p:nvSpPr>
        <p:spPr>
          <a:xfrm>
            <a:off x="9960655" y="6127359"/>
            <a:ext cx="2217118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Calcium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962CB3E0-C1E1-496E-8847-089010F153B5}"/>
              </a:ext>
            </a:extLst>
          </p:cNvPr>
          <p:cNvSpPr txBox="1">
            <a:spLocks/>
          </p:cNvSpPr>
          <p:nvPr/>
        </p:nvSpPr>
        <p:spPr>
          <a:xfrm rot="18397552">
            <a:off x="5815029" y="4253511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Stir-fry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7DE0C81A-7140-46AB-8506-841B56D9C094}"/>
              </a:ext>
            </a:extLst>
          </p:cNvPr>
          <p:cNvSpPr txBox="1">
            <a:spLocks/>
          </p:cNvSpPr>
          <p:nvPr/>
        </p:nvSpPr>
        <p:spPr>
          <a:xfrm rot="18397552">
            <a:off x="6786241" y="4301926"/>
            <a:ext cx="1209431" cy="3475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Boba</a:t>
            </a:r>
          </a:p>
        </p:txBody>
      </p:sp>
    </p:spTree>
    <p:extLst>
      <p:ext uri="{BB962C8B-B14F-4D97-AF65-F5344CB8AC3E}">
        <p14:creationId xmlns:p14="http://schemas.microsoft.com/office/powerpoint/2010/main" val="62582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9" grpId="0"/>
      <p:bldP spid="20" grpId="0"/>
      <p:bldP spid="21" grpId="0"/>
      <p:bldP spid="22" grpId="0"/>
      <p:bldP spid="24" grpId="0"/>
      <p:bldP spid="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508857-A70E-49B2-BD25-4E1AA4D08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340" y="0"/>
            <a:ext cx="6823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97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3FC5-9840-43E9-87F1-1E538270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an 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5E82C-355D-4330-8CFE-7B05BD3D2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Solutions are at feasible intersections</a:t>
            </a:r>
          </a:p>
          <a:p>
            <a:r>
              <a:rPr lang="en-US" dirty="0"/>
              <a:t>of constraint boundaries!!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A5150-6895-40D8-BA6A-004C26F7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79" y="681037"/>
            <a:ext cx="5392836" cy="542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796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3FC5-9840-43E9-87F1-1E538270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an 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5E82C-355D-4330-8CFE-7B05BD3D2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Solutions are at feasible intersections</a:t>
            </a:r>
          </a:p>
          <a:p>
            <a:r>
              <a:rPr lang="en-US" dirty="0"/>
              <a:t>of constraint boundaries!!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A5150-6895-40D8-BA6A-004C26F7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79" y="681037"/>
            <a:ext cx="5392836" cy="542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9AD8-8746-4B34-8CBF-62EFBF76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AAAI Conference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64591-78C4-4A76-9231-E303F4BB8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9"/>
            <a:ext cx="10515600" cy="512421"/>
          </a:xfrm>
        </p:spPr>
        <p:txBody>
          <a:bodyPr/>
          <a:lstStyle/>
          <a:p>
            <a:r>
              <a:rPr lang="en-US" dirty="0"/>
              <a:t>Honolulu, HI</a:t>
            </a:r>
          </a:p>
        </p:txBody>
      </p:sp>
      <p:pic>
        <p:nvPicPr>
          <p:cNvPr id="1028" name="Picture 4" descr="https://aaai.org/Conferences/AAAI-19/wp-content/uploads/2017/09/AAAI-19-Hawaii-Beach-Shade.png">
            <a:extLst>
              <a:ext uri="{FF2B5EF4-FFF2-40B4-BE49-F238E27FC236}">
                <a16:creationId xmlns:a16="http://schemas.microsoft.com/office/drawing/2014/main" id="{86279C8A-A582-4A3E-AA46-2CF21BAFC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92" y="1866928"/>
            <a:ext cx="10515600" cy="243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68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1"/>
            <a:ext cx="12192000" cy="1470025"/>
          </a:xfrm>
        </p:spPr>
        <p:txBody>
          <a:bodyPr>
            <a:normAutofit/>
          </a:bodyPr>
          <a:lstStyle/>
          <a:p>
            <a:r>
              <a:rPr lang="en-US" sz="4400" dirty="0"/>
              <a:t>AI: Representation and Problem Solving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267" dirty="0"/>
              <a:t>Linear Programming</a:t>
            </a:r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0" y="5562600"/>
            <a:ext cx="12192000" cy="89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Instructors: Pat Virtue &amp; Stephanie Rosenthal</a:t>
            </a:r>
          </a:p>
          <a:p>
            <a:pPr algn="ctr">
              <a:spcBef>
                <a:spcPct val="50000"/>
              </a:spcBef>
            </a:pPr>
            <a:r>
              <a:rPr lang="en-US" sz="1867" dirty="0"/>
              <a:t>Slide credits: CMU AI, http://ai.berkeley.edu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7A4CFC-81F9-4851-AC3A-7AEAE2EC4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831" y="2166018"/>
            <a:ext cx="4642338" cy="316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5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Warm-up: What to eat?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BE3B31-AFA3-48BB-9502-DD594832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1022486" cy="1028237"/>
          </a:xfrm>
        </p:spPr>
        <p:txBody>
          <a:bodyPr/>
          <a:lstStyle/>
          <a:p>
            <a:r>
              <a:rPr lang="en-US" dirty="0"/>
              <a:t>We are trying healthy by finding the optimal amount of food to purchase.</a:t>
            </a:r>
          </a:p>
          <a:p>
            <a:r>
              <a:rPr lang="en-US" dirty="0"/>
              <a:t>We can choose the amount of </a:t>
            </a:r>
            <a:r>
              <a:rPr lang="en-US" dirty="0">
                <a:solidFill>
                  <a:srgbClr val="00B050"/>
                </a:solidFill>
              </a:rPr>
              <a:t>stir-fry</a:t>
            </a:r>
            <a:r>
              <a:rPr lang="en-US" dirty="0"/>
              <a:t> (ounce) and </a:t>
            </a:r>
            <a:r>
              <a:rPr lang="en-US" dirty="0" err="1">
                <a:solidFill>
                  <a:srgbClr val="00B050"/>
                </a:solidFill>
              </a:rPr>
              <a:t>boba</a:t>
            </a:r>
            <a:r>
              <a:rPr lang="en-US" dirty="0"/>
              <a:t> (fluid ounces).</a:t>
            </a:r>
          </a:p>
          <a:p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9B1179B3-B712-4841-AA11-B9B634BA49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099" y="2456704"/>
                <a:ext cx="3730732" cy="194459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u="sng" dirty="0"/>
                  <a:t>Healthy Squad Goals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2000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Calories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2500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Sugar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100 g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Calcium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700 mg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9B1179B3-B712-4841-AA11-B9B634BA4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2456704"/>
                <a:ext cx="3730732" cy="1944591"/>
              </a:xfrm>
              <a:prstGeom prst="rect">
                <a:avLst/>
              </a:prstGeom>
              <a:blipFill>
                <a:blip r:embed="rId2"/>
                <a:stretch>
                  <a:fillRect l="-3431" t="-5016" b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2619A59-A031-4743-A024-CAD57349207E}"/>
              </a:ext>
            </a:extLst>
          </p:cNvPr>
          <p:cNvGraphicFramePr>
            <a:graphicFrameLocks noGrp="1"/>
          </p:cNvGraphicFramePr>
          <p:nvPr/>
        </p:nvGraphicFramePr>
        <p:xfrm>
          <a:off x="4474806" y="2456703"/>
          <a:ext cx="7251975" cy="1944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689">
                  <a:extLst>
                    <a:ext uri="{9D8B030D-6E8A-4147-A177-3AD203B41FA5}">
                      <a16:colId xmlns:a16="http://schemas.microsoft.com/office/drawing/2014/main" val="1419125171"/>
                    </a:ext>
                  </a:extLst>
                </a:gridCol>
                <a:gridCol w="1283368">
                  <a:extLst>
                    <a:ext uri="{9D8B030D-6E8A-4147-A177-3AD203B41FA5}">
                      <a16:colId xmlns:a16="http://schemas.microsoft.com/office/drawing/2014/main" val="2133331604"/>
                    </a:ext>
                  </a:extLst>
                </a:gridCol>
                <a:gridCol w="1291390">
                  <a:extLst>
                    <a:ext uri="{9D8B030D-6E8A-4147-A177-3AD203B41FA5}">
                      <a16:colId xmlns:a16="http://schemas.microsoft.com/office/drawing/2014/main" val="3315887434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183471038"/>
                    </a:ext>
                  </a:extLst>
                </a:gridCol>
                <a:gridCol w="1219202">
                  <a:extLst>
                    <a:ext uri="{9D8B030D-6E8A-4147-A177-3AD203B41FA5}">
                      <a16:colId xmlns:a16="http://schemas.microsoft.com/office/drawing/2014/main" val="4082008671"/>
                    </a:ext>
                  </a:extLst>
                </a:gridCol>
              </a:tblGrid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Calories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Sugar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Calcium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13569"/>
                  </a:ext>
                </a:extLst>
              </a:tr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Stir-fry</a:t>
                      </a:r>
                      <a:r>
                        <a:rPr lang="en-US" sz="2400" dirty="0"/>
                        <a:t> (per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390953"/>
                  </a:ext>
                </a:extLst>
              </a:tr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Boba</a:t>
                      </a:r>
                      <a:r>
                        <a:rPr lang="en-US" sz="2400" dirty="0"/>
                        <a:t> (per </a:t>
                      </a:r>
                      <a:r>
                        <a:rPr lang="en-US" sz="2400" dirty="0" err="1"/>
                        <a:t>fl</a:t>
                      </a:r>
                      <a:r>
                        <a:rPr lang="en-US" sz="2400" dirty="0"/>
                        <a:t>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491810"/>
                  </a:ext>
                </a:extLst>
              </a:tr>
            </a:tbl>
          </a:graphicData>
        </a:graphic>
      </p:graphicFrame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1EA6416A-C2DF-4BCC-BD31-ADD072B89DD9}"/>
              </a:ext>
            </a:extLst>
          </p:cNvPr>
          <p:cNvSpPr txBox="1">
            <a:spLocks/>
          </p:cNvSpPr>
          <p:nvPr/>
        </p:nvSpPr>
        <p:spPr>
          <a:xfrm>
            <a:off x="552099" y="4995368"/>
            <a:ext cx="11022486" cy="10282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the cheapest way to stay “healthy” with this menu?</a:t>
            </a:r>
          </a:p>
          <a:p>
            <a:r>
              <a:rPr lang="en-US" dirty="0"/>
              <a:t>How much </a:t>
            </a:r>
            <a:r>
              <a:rPr lang="en-US" dirty="0">
                <a:solidFill>
                  <a:srgbClr val="00B050"/>
                </a:solidFill>
              </a:rPr>
              <a:t>stir-fry</a:t>
            </a:r>
            <a:r>
              <a:rPr lang="en-US" dirty="0"/>
              <a:t> (ounce) and </a:t>
            </a:r>
            <a:r>
              <a:rPr lang="en-US" dirty="0" err="1">
                <a:solidFill>
                  <a:srgbClr val="00B050"/>
                </a:solidFill>
              </a:rPr>
              <a:t>boba</a:t>
            </a:r>
            <a:r>
              <a:rPr lang="en-US" dirty="0"/>
              <a:t> (fluid ounces) should we buy?</a:t>
            </a:r>
          </a:p>
        </p:txBody>
      </p:sp>
    </p:spTree>
    <p:extLst>
      <p:ext uri="{BB962C8B-B14F-4D97-AF65-F5344CB8AC3E}">
        <p14:creationId xmlns:p14="http://schemas.microsoft.com/office/powerpoint/2010/main" val="33016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34E7769-F8B6-4294-98EC-78107D08960B}"/>
              </a:ext>
            </a:extLst>
          </p:cNvPr>
          <p:cNvSpPr txBox="1"/>
          <p:nvPr/>
        </p:nvSpPr>
        <p:spPr>
          <a:xfrm>
            <a:off x="1098412" y="3690195"/>
            <a:ext cx="3419232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15470-10D3-4175-997A-56A58093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D00A2-4B2C-4307-A3D0-4799116EB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698" y="1570892"/>
            <a:ext cx="4105656" cy="41265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39A08C-9CFC-4FF1-A613-B50AB9314520}"/>
                  </a:ext>
                </a:extLst>
              </p:cNvPr>
              <p:cNvSpPr txBox="1"/>
              <p:nvPr/>
            </p:nvSpPr>
            <p:spPr>
              <a:xfrm>
                <a:off x="987043" y="5004856"/>
                <a:ext cx="3310906" cy="1102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  <a:p>
                <a:pPr>
                  <a:lnSpc>
                    <a:spcPts val="2600"/>
                  </a:lnSpc>
                </a:pPr>
                <a:endParaRPr lang="en-US" sz="3200" dirty="0"/>
              </a:p>
              <a:p>
                <a:pPr>
                  <a:lnSpc>
                    <a:spcPts val="2600"/>
                  </a:lnSpc>
                </a:pP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</a:t>
                </a:r>
                <a:r>
                  <a:rPr lang="en-US" sz="3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⪯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32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39A08C-9CFC-4FF1-A613-B50AB9314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43" y="5004856"/>
                <a:ext cx="3310906" cy="1102610"/>
              </a:xfrm>
              <a:prstGeom prst="rect">
                <a:avLst/>
              </a:prstGeom>
              <a:blipFill>
                <a:blip r:embed="rId3"/>
                <a:stretch>
                  <a:fillRect t="-17127"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7307E79-A377-4153-828C-982995DA0BA6}"/>
              </a:ext>
            </a:extLst>
          </p:cNvPr>
          <p:cNvSpPr txBox="1"/>
          <p:nvPr/>
        </p:nvSpPr>
        <p:spPr>
          <a:xfrm>
            <a:off x="1098413" y="1366921"/>
            <a:ext cx="341923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Problem 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858DC-2800-463D-9404-8B5DCD8D2993}"/>
              </a:ext>
            </a:extLst>
          </p:cNvPr>
          <p:cNvSpPr txBox="1"/>
          <p:nvPr/>
        </p:nvSpPr>
        <p:spPr>
          <a:xfrm>
            <a:off x="6718652" y="920621"/>
            <a:ext cx="4621471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Graphical Representation</a:t>
            </a: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AB5AE0-582C-4E5D-BD85-31E6209C3EA1}"/>
              </a:ext>
            </a:extLst>
          </p:cNvPr>
          <p:cNvSpPr txBox="1"/>
          <p:nvPr/>
        </p:nvSpPr>
        <p:spPr>
          <a:xfrm>
            <a:off x="1098411" y="3676008"/>
            <a:ext cx="3419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Optimization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47210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Warm-up: What to eat?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BE3B31-AFA3-48BB-9502-DD594832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1022486" cy="1028237"/>
          </a:xfrm>
        </p:spPr>
        <p:txBody>
          <a:bodyPr/>
          <a:lstStyle/>
          <a:p>
            <a:r>
              <a:rPr lang="en-US" dirty="0"/>
              <a:t>We are trying healthy by finding the optimal amount of food to purchase.</a:t>
            </a:r>
          </a:p>
          <a:p>
            <a:r>
              <a:rPr lang="en-US" dirty="0"/>
              <a:t>We can choose the amount of </a:t>
            </a:r>
            <a:r>
              <a:rPr lang="en-US" dirty="0">
                <a:solidFill>
                  <a:srgbClr val="00B050"/>
                </a:solidFill>
              </a:rPr>
              <a:t>stir-fry</a:t>
            </a:r>
            <a:r>
              <a:rPr lang="en-US" dirty="0"/>
              <a:t> (ounce) and </a:t>
            </a:r>
            <a:r>
              <a:rPr lang="en-US" dirty="0" err="1">
                <a:solidFill>
                  <a:srgbClr val="00B050"/>
                </a:solidFill>
              </a:rPr>
              <a:t>boba</a:t>
            </a:r>
            <a:r>
              <a:rPr lang="en-US" dirty="0"/>
              <a:t> (fluid ounces).</a:t>
            </a:r>
          </a:p>
          <a:p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9B1179B3-B712-4841-AA11-B9B634BA49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099" y="2456704"/>
                <a:ext cx="3730732" cy="194459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u="sng" dirty="0"/>
                  <a:t>Healthy Squad Goals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2000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Calories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2500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Sugar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100 g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Calcium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700 mg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9B1179B3-B712-4841-AA11-B9B634BA4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2456704"/>
                <a:ext cx="3730732" cy="1944591"/>
              </a:xfrm>
              <a:prstGeom prst="rect">
                <a:avLst/>
              </a:prstGeom>
              <a:blipFill>
                <a:blip r:embed="rId2"/>
                <a:stretch>
                  <a:fillRect l="-3431" t="-5016" b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2619A59-A031-4743-A024-CAD57349207E}"/>
              </a:ext>
            </a:extLst>
          </p:cNvPr>
          <p:cNvGraphicFramePr>
            <a:graphicFrameLocks noGrp="1"/>
          </p:cNvGraphicFramePr>
          <p:nvPr/>
        </p:nvGraphicFramePr>
        <p:xfrm>
          <a:off x="4474806" y="2456703"/>
          <a:ext cx="7251975" cy="1944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689">
                  <a:extLst>
                    <a:ext uri="{9D8B030D-6E8A-4147-A177-3AD203B41FA5}">
                      <a16:colId xmlns:a16="http://schemas.microsoft.com/office/drawing/2014/main" val="1419125171"/>
                    </a:ext>
                  </a:extLst>
                </a:gridCol>
                <a:gridCol w="1283368">
                  <a:extLst>
                    <a:ext uri="{9D8B030D-6E8A-4147-A177-3AD203B41FA5}">
                      <a16:colId xmlns:a16="http://schemas.microsoft.com/office/drawing/2014/main" val="2133331604"/>
                    </a:ext>
                  </a:extLst>
                </a:gridCol>
                <a:gridCol w="1291390">
                  <a:extLst>
                    <a:ext uri="{9D8B030D-6E8A-4147-A177-3AD203B41FA5}">
                      <a16:colId xmlns:a16="http://schemas.microsoft.com/office/drawing/2014/main" val="3315887434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183471038"/>
                    </a:ext>
                  </a:extLst>
                </a:gridCol>
                <a:gridCol w="1219202">
                  <a:extLst>
                    <a:ext uri="{9D8B030D-6E8A-4147-A177-3AD203B41FA5}">
                      <a16:colId xmlns:a16="http://schemas.microsoft.com/office/drawing/2014/main" val="4082008671"/>
                    </a:ext>
                  </a:extLst>
                </a:gridCol>
              </a:tblGrid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Calories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Sugar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Calcium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13569"/>
                  </a:ext>
                </a:extLst>
              </a:tr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Stir-fry</a:t>
                      </a:r>
                      <a:r>
                        <a:rPr lang="en-US" sz="2400" dirty="0"/>
                        <a:t> (per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390953"/>
                  </a:ext>
                </a:extLst>
              </a:tr>
              <a:tr h="648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Boba</a:t>
                      </a:r>
                      <a:r>
                        <a:rPr lang="en-US" sz="2400" dirty="0"/>
                        <a:t> (per </a:t>
                      </a:r>
                      <a:r>
                        <a:rPr lang="en-US" sz="2400" dirty="0" err="1"/>
                        <a:t>fl</a:t>
                      </a:r>
                      <a:r>
                        <a:rPr lang="en-US" sz="2400" dirty="0"/>
                        <a:t> oz)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491810"/>
                  </a:ext>
                </a:extLst>
              </a:tr>
            </a:tbl>
          </a:graphicData>
        </a:graphic>
      </p:graphicFrame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1EA6416A-C2DF-4BCC-BD31-ADD072B89DD9}"/>
              </a:ext>
            </a:extLst>
          </p:cNvPr>
          <p:cNvSpPr txBox="1">
            <a:spLocks/>
          </p:cNvSpPr>
          <p:nvPr/>
        </p:nvSpPr>
        <p:spPr>
          <a:xfrm>
            <a:off x="552099" y="4995368"/>
            <a:ext cx="11022486" cy="10282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the cheapest way to stay “healthy” with this menu?</a:t>
            </a:r>
          </a:p>
          <a:p>
            <a:r>
              <a:rPr lang="en-US" dirty="0"/>
              <a:t>How much </a:t>
            </a:r>
            <a:r>
              <a:rPr lang="en-US" dirty="0">
                <a:solidFill>
                  <a:srgbClr val="00B050"/>
                </a:solidFill>
              </a:rPr>
              <a:t>stir-fry</a:t>
            </a:r>
            <a:r>
              <a:rPr lang="en-US" dirty="0"/>
              <a:t> (ounce) and </a:t>
            </a:r>
            <a:r>
              <a:rPr lang="en-US" dirty="0" err="1">
                <a:solidFill>
                  <a:srgbClr val="00B050"/>
                </a:solidFill>
              </a:rPr>
              <a:t>boba</a:t>
            </a:r>
            <a:r>
              <a:rPr lang="en-US" dirty="0"/>
              <a:t> (fluid ounces) should we buy?</a:t>
            </a:r>
          </a:p>
        </p:txBody>
      </p:sp>
    </p:spTree>
    <p:extLst>
      <p:ext uri="{BB962C8B-B14F-4D97-AF65-F5344CB8AC3E}">
        <p14:creationId xmlns:p14="http://schemas.microsoft.com/office/powerpoint/2010/main" val="332882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.potx" id="{DA11FA2B-8FCA-4322-93DA-6C8F53468DA7}" vid="{856CF231-596A-4CB8-93D6-B29F8EE288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7241</TotalTime>
  <Words>1642</Words>
  <Application>Microsoft Office PowerPoint</Application>
  <PresentationFormat>Widescreen</PresentationFormat>
  <Paragraphs>567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Wingdings</vt:lpstr>
      <vt:lpstr>Office Theme</vt:lpstr>
      <vt:lpstr>Warm-up: What to eat?</vt:lpstr>
      <vt:lpstr>PowerPoint Presentation</vt:lpstr>
      <vt:lpstr>Announcements</vt:lpstr>
      <vt:lpstr>Announcements</vt:lpstr>
      <vt:lpstr>AAAI Conference</vt:lpstr>
      <vt:lpstr>AI: Representation and Problem Solving </vt:lpstr>
      <vt:lpstr>Warm-up: What to eat?</vt:lpstr>
      <vt:lpstr>Optimization</vt:lpstr>
      <vt:lpstr>Warm-up: What to eat?</vt:lpstr>
      <vt:lpstr>Constraint Satisfaction Problems</vt:lpstr>
      <vt:lpstr>Constraint Satisfaction Problems</vt:lpstr>
      <vt:lpstr>What to eat?</vt:lpstr>
      <vt:lpstr>Optimization Formulation</vt:lpstr>
      <vt:lpstr>Optimization Formulation</vt:lpstr>
      <vt:lpstr>Optimization Formulation</vt:lpstr>
      <vt:lpstr>Optimization Formulation</vt:lpstr>
      <vt:lpstr>Optimization Formulation</vt:lpstr>
      <vt:lpstr>Optimization Formulation</vt:lpstr>
      <vt:lpstr>Optimization Formulation</vt:lpstr>
      <vt:lpstr>Optimization Formulation</vt:lpstr>
      <vt:lpstr>Optimization Formulation</vt:lpstr>
      <vt:lpstr>Piazza Poll 1</vt:lpstr>
      <vt:lpstr>Piazza Poll 1</vt:lpstr>
      <vt:lpstr>Piazza Poll 2</vt:lpstr>
      <vt:lpstr>Piazza Poll 2</vt:lpstr>
      <vt:lpstr>Question</vt:lpstr>
      <vt:lpstr>Linear Programming</vt:lpstr>
      <vt:lpstr>Linear Programming</vt:lpstr>
      <vt:lpstr>Linear Programming</vt:lpstr>
      <vt:lpstr>Optimization</vt:lpstr>
      <vt:lpstr>Graphics Representation</vt:lpstr>
      <vt:lpstr>Graphics Representation</vt:lpstr>
      <vt:lpstr>Piazza Poll 3</vt:lpstr>
      <vt:lpstr>Piazza Poll 4</vt:lpstr>
      <vt:lpstr>Cost Contours</vt:lpstr>
      <vt:lpstr>Cost Contours</vt:lpstr>
      <vt:lpstr>LP Graphical Representation</vt:lpstr>
      <vt:lpstr>LP Graphical Representation</vt:lpstr>
      <vt:lpstr>LP Graphical Representation</vt:lpstr>
      <vt:lpstr>Piazza Poll 5</vt:lpstr>
      <vt:lpstr>Optimization</vt:lpstr>
      <vt:lpstr>Warm-up: What to eat?</vt:lpstr>
      <vt:lpstr>Optimization Formulation</vt:lpstr>
      <vt:lpstr>PowerPoint Presentation</vt:lpstr>
      <vt:lpstr>Solving an LP</vt:lpstr>
      <vt:lpstr>Solving an 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122 Hash Tables</dc:title>
  <dc:creator>Pat Virtue</dc:creator>
  <cp:lastModifiedBy>Pat Virtue</cp:lastModifiedBy>
  <cp:revision>694</cp:revision>
  <cp:lastPrinted>2018-11-27T13:42:27Z</cp:lastPrinted>
  <dcterms:created xsi:type="dcterms:W3CDTF">2018-10-11T11:39:27Z</dcterms:created>
  <dcterms:modified xsi:type="dcterms:W3CDTF">2019-02-06T20:03:02Z</dcterms:modified>
</cp:coreProperties>
</file>