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9" r:id="rId2"/>
    <p:sldId id="661" r:id="rId3"/>
    <p:sldId id="663" r:id="rId4"/>
    <p:sldId id="688" r:id="rId5"/>
    <p:sldId id="725" r:id="rId6"/>
    <p:sldId id="724" r:id="rId7"/>
    <p:sldId id="731" r:id="rId8"/>
    <p:sldId id="718" r:id="rId9"/>
    <p:sldId id="719" r:id="rId10"/>
    <p:sldId id="732" r:id="rId11"/>
    <p:sldId id="721" r:id="rId12"/>
    <p:sldId id="722" r:id="rId13"/>
    <p:sldId id="723" r:id="rId14"/>
    <p:sldId id="728" r:id="rId15"/>
    <p:sldId id="737" r:id="rId16"/>
    <p:sldId id="733" r:id="rId17"/>
    <p:sldId id="734" r:id="rId18"/>
    <p:sldId id="736" r:id="rId19"/>
    <p:sldId id="738" r:id="rId20"/>
    <p:sldId id="739" r:id="rId21"/>
    <p:sldId id="740" r:id="rId22"/>
    <p:sldId id="741" r:id="rId23"/>
    <p:sldId id="742" r:id="rId24"/>
    <p:sldId id="743" r:id="rId25"/>
    <p:sldId id="711" r:id="rId26"/>
    <p:sldId id="747" r:id="rId27"/>
    <p:sldId id="744" r:id="rId28"/>
    <p:sldId id="745" r:id="rId29"/>
    <p:sldId id="746" r:id="rId30"/>
    <p:sldId id="748" r:id="rId31"/>
    <p:sldId id="749" r:id="rId32"/>
    <p:sldId id="750" r:id="rId33"/>
    <p:sldId id="752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9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Cryptarithmetic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1343" t="1076"/>
          <a:stretch>
            <a:fillRect/>
          </a:stretch>
        </p:blipFill>
        <p:spPr bwMode="auto">
          <a:xfrm>
            <a:off x="7573384" y="3825432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 l="2014" t="2845"/>
          <a:stretch>
            <a:fillRect/>
          </a:stretch>
        </p:blipFill>
        <p:spPr bwMode="auto">
          <a:xfrm>
            <a:off x="6022214" y="20512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12E4-2529-4339-871A-55F5B068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29467"/>
          </a:xfrm>
        </p:spPr>
        <p:txBody>
          <a:bodyPr/>
          <a:lstStyle/>
          <a:p>
            <a:r>
              <a:rPr lang="en-US" dirty="0"/>
              <a:t>How would we formulate this as a linear program?</a:t>
            </a:r>
          </a:p>
        </p:txBody>
      </p:sp>
    </p:spTree>
    <p:extLst>
      <p:ext uri="{BB962C8B-B14F-4D97-AF65-F5344CB8AC3E}">
        <p14:creationId xmlns:p14="http://schemas.microsoft.com/office/powerpoint/2010/main" val="8684829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the magnitude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increases, the distance between</a:t>
                </a:r>
              </a:p>
              <a:p>
                <a:r>
                  <a:rPr lang="en-US" dirty="0"/>
                  <a:t>the contours lines of the objective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2"/>
                <a:stretch>
                  <a:fillRect l="-1271" t="-15455" b="-7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0F700-F6C4-47BF-AABE-6D99E6060F7B}"/>
              </a:ext>
            </a:extLst>
          </p:cNvPr>
          <p:cNvSpPr txBox="1">
            <a:spLocks/>
          </p:cNvSpPr>
          <p:nvPr/>
        </p:nvSpPr>
        <p:spPr>
          <a:xfrm>
            <a:off x="5158154" y="2226396"/>
            <a:ext cx="47506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Increases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Decreases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5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True or False: An minimizing LP with exactly on constraint, will always have a minimum objective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3"/>
                <a:stretch>
                  <a:fillRect l="-1271" t="-15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9584455" cy="627813"/>
          </a:xfrm>
        </p:spPr>
        <p:txBody>
          <a:bodyPr/>
          <a:lstStyle/>
          <a:p>
            <a:r>
              <a:rPr lang="en-US" dirty="0"/>
              <a:t>But, how do we find the intersection between boundaries?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7939-A8FD-48CD-ACBD-800B51A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6E995-58D9-4C46-B722-E55C15E60827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E6E995-58D9-4C46-B722-E55C15E6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7874D24-369F-4FB7-92ED-2C86911E6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3" y="1670907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7874D24-369F-4FB7-92ED-2C86911E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3" y="1670907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2E8FB525-676F-46DB-B7B5-FCA9060363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8896" y="16897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2E8FB525-676F-46DB-B7B5-FCA90603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96" y="1689775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E8C63E3-0661-436D-B2F1-2ABE379C3FF8}"/>
              </a:ext>
            </a:extLst>
          </p:cNvPr>
          <p:cNvSpPr txBox="1">
            <a:spLocks/>
          </p:cNvSpPr>
          <p:nvPr/>
        </p:nvSpPr>
        <p:spPr>
          <a:xfrm>
            <a:off x="9140469" y="157355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B570A6-5D17-48E6-9878-EFC43C71339F}"/>
              </a:ext>
            </a:extLst>
          </p:cNvPr>
          <p:cNvSpPr txBox="1">
            <a:spLocks/>
          </p:cNvSpPr>
          <p:nvPr/>
        </p:nvSpPr>
        <p:spPr>
          <a:xfrm>
            <a:off x="9140469" y="192901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E59A697-57B3-43B0-9074-A18866D88929}"/>
              </a:ext>
            </a:extLst>
          </p:cNvPr>
          <p:cNvSpPr txBox="1">
            <a:spLocks/>
          </p:cNvSpPr>
          <p:nvPr/>
        </p:nvSpPr>
        <p:spPr>
          <a:xfrm>
            <a:off x="9199317" y="228413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6E9977D-3ADD-4A33-B957-A49D632A0B5A}"/>
              </a:ext>
            </a:extLst>
          </p:cNvPr>
          <p:cNvSpPr txBox="1">
            <a:spLocks/>
          </p:cNvSpPr>
          <p:nvPr/>
        </p:nvSpPr>
        <p:spPr>
          <a:xfrm>
            <a:off x="9199317" y="2660005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211760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7288B1-461C-4743-86A0-F6CA7A21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33" y="1621294"/>
            <a:ext cx="4728878" cy="3332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5637686" cy="2039539"/>
          </a:xfrm>
        </p:spPr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objective at all feasible intersections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Simplex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Interior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07CCF-9598-4F9F-9447-F41C0A11557E}"/>
              </a:ext>
            </a:extLst>
          </p:cNvPr>
          <p:cNvSpPr txBox="1"/>
          <p:nvPr/>
        </p:nvSpPr>
        <p:spPr>
          <a:xfrm>
            <a:off x="5869699" y="5236706"/>
            <a:ext cx="613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11.2 from Boyd and </a:t>
            </a:r>
            <a:r>
              <a:rPr lang="en-US" dirty="0" err="1"/>
              <a:t>Vandenberghe</a:t>
            </a:r>
            <a:r>
              <a:rPr lang="en-US" dirty="0"/>
              <a:t>, </a:t>
            </a:r>
            <a:r>
              <a:rPr lang="en-US" i="1" dirty="0"/>
              <a:t>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994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higher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1ADA7-1B6A-47E0-9435-908942B57A73}"/>
              </a:ext>
            </a:extLst>
          </p:cNvPr>
          <p:cNvGrpSpPr/>
          <p:nvPr/>
        </p:nvGrpSpPr>
        <p:grpSpPr>
          <a:xfrm>
            <a:off x="6871052" y="1366921"/>
            <a:ext cx="4621471" cy="5016758"/>
            <a:chOff x="6718652" y="920621"/>
            <a:chExt cx="4621471" cy="5016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9D00A2-4B2C-4307-A3D0-4799116E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698" y="1570892"/>
              <a:ext cx="4105656" cy="4126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858DC-2800-463D-9404-8B5DCD8D2993}"/>
                </a:ext>
              </a:extLst>
            </p:cNvPr>
            <p:cNvSpPr txBox="1"/>
            <p:nvPr/>
          </p:nvSpPr>
          <p:spPr>
            <a:xfrm>
              <a:off x="6718652" y="920621"/>
              <a:ext cx="4621471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Graphical Representation</a:t>
              </a: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5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D74F-8707-4BEB-AC46-6DA4AE9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“Marty, your not thinking fourth-dimensionally”</a:t>
            </a:r>
          </a:p>
        </p:txBody>
      </p:sp>
      <p:pic>
        <p:nvPicPr>
          <p:cNvPr id="1026" name="Picture 2" descr="Image result for back to the future iii">
            <a:extLst>
              <a:ext uri="{FF2B5EF4-FFF2-40B4-BE49-F238E27FC236}">
                <a16:creationId xmlns:a16="http://schemas.microsoft.com/office/drawing/2014/main" id="{A87FE127-5D21-4730-8ED7-4DC9EDA5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97" y="1113178"/>
            <a:ext cx="36064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3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HW4 (written)</a:t>
            </a:r>
          </a:p>
          <a:p>
            <a:pPr marL="917575" lvl="2" indent="-457200"/>
            <a:r>
              <a:rPr lang="en-US" sz="2800" dirty="0"/>
              <a:t>Due Tue 2/12,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P2: Optimization</a:t>
            </a:r>
          </a:p>
          <a:p>
            <a:pPr marL="917575" lvl="2" indent="-457200"/>
            <a:r>
              <a:rPr lang="en-US" sz="2800" dirty="0"/>
              <a:t>Released</a:t>
            </a:r>
          </a:p>
          <a:p>
            <a:pPr marL="917575" lvl="2" indent="-457200"/>
            <a:r>
              <a:rPr lang="en-US" sz="2800" dirty="0"/>
              <a:t>Due Thu 2/21, 10 pm</a:t>
            </a:r>
          </a:p>
          <a:p>
            <a:r>
              <a:rPr lang="en-US" dirty="0"/>
              <a:t>Midterm 1 Exam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2/18, in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Recitation Fri is a review session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Practice midterm coming soon!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in higher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EE02-504C-471D-A0E8-25990C1E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linear shapes extend to 3-D, N-D?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B7A1-2661-49F9-AB4F-DB46563C4F0F}"/>
                  </a:ext>
                </a:extLst>
              </p:cNvPr>
              <p:cNvSpPr txBox="1"/>
              <p:nvPr/>
            </p:nvSpPr>
            <p:spPr>
              <a:xfrm>
                <a:off x="141020" y="2951817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B7A1-2661-49F9-AB4F-DB46563C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" y="2951817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A0306-0C5B-4456-BE74-7FB1940A0292}"/>
                  </a:ext>
                </a:extLst>
              </p:cNvPr>
              <p:cNvSpPr txBox="1"/>
              <p:nvPr/>
            </p:nvSpPr>
            <p:spPr>
              <a:xfrm>
                <a:off x="552099" y="4462879"/>
                <a:ext cx="3515258" cy="1891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A0306-0C5B-4456-BE74-7FB1940A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4462879"/>
                <a:ext cx="3515258" cy="189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A42B8-20A4-4D43-8FBE-C80B00F1F2FD}"/>
                  </a:ext>
                </a:extLst>
              </p:cNvPr>
              <p:cNvSpPr txBox="1"/>
              <p:nvPr/>
            </p:nvSpPr>
            <p:spPr>
              <a:xfrm>
                <a:off x="453413" y="1927908"/>
                <a:ext cx="33545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A42B8-20A4-4D43-8FBE-C80B00F1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3" y="1927908"/>
                <a:ext cx="335450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5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8" y="367131"/>
            <a:ext cx="11639901" cy="627812"/>
          </a:xfrm>
        </p:spPr>
        <p:txBody>
          <a:bodyPr/>
          <a:lstStyle/>
          <a:p>
            <a:r>
              <a:rPr lang="en-US" dirty="0"/>
              <a:t>What are intersections in higher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EE02-504C-471D-A0E8-25990C1E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linear shapes extend to 3-D, N-D?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668E5-DEBB-44A6-A144-E0D2B06B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DBD0100-927E-42B9-BF47-52579D81BF2F}"/>
              </a:ext>
            </a:extLst>
          </p:cNvPr>
          <p:cNvSpPr txBox="1">
            <a:spLocks/>
          </p:cNvSpPr>
          <p:nvPr/>
        </p:nvSpPr>
        <p:spPr>
          <a:xfrm>
            <a:off x="10346969" y="157459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2ADF02E-288A-4178-8056-34E40B65C7CA}"/>
              </a:ext>
            </a:extLst>
          </p:cNvPr>
          <p:cNvSpPr txBox="1">
            <a:spLocks/>
          </p:cNvSpPr>
          <p:nvPr/>
        </p:nvSpPr>
        <p:spPr>
          <a:xfrm>
            <a:off x="10346969" y="1930056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09684C-3E48-4211-8206-11F7CC2F0897}"/>
              </a:ext>
            </a:extLst>
          </p:cNvPr>
          <p:cNvSpPr txBox="1">
            <a:spLocks/>
          </p:cNvSpPr>
          <p:nvPr/>
        </p:nvSpPr>
        <p:spPr>
          <a:xfrm>
            <a:off x="10405817" y="228517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28A4ACB-D92B-49CD-8103-3D7514C555EE}"/>
              </a:ext>
            </a:extLst>
          </p:cNvPr>
          <p:cNvSpPr txBox="1">
            <a:spLocks/>
          </p:cNvSpPr>
          <p:nvPr/>
        </p:nvSpPr>
        <p:spPr>
          <a:xfrm>
            <a:off x="10405817" y="2661044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37769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A86-AC7D-4480-BD08-DFC8FB6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8" y="367131"/>
            <a:ext cx="11639901" cy="627812"/>
          </a:xfrm>
        </p:spPr>
        <p:txBody>
          <a:bodyPr/>
          <a:lstStyle/>
          <a:p>
            <a:r>
              <a:rPr lang="en-US" dirty="0"/>
              <a:t>How do we find intersections in higher dimensions?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668E5-DEBB-44A6-A144-E0D2B06B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t="3050" r="4029" b="23583"/>
          <a:stretch/>
        </p:blipFill>
        <p:spPr>
          <a:xfrm>
            <a:off x="700077" y="3121919"/>
            <a:ext cx="2480526" cy="36558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/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DD0985-BD64-4A40-B777-34D866C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" y="1740991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9C3C957-DF85-4029-985C-469C5C68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72" y="1670907"/>
                <a:ext cx="4777127" cy="1575461"/>
              </a:xfrm>
              <a:prstGeom prst="rect">
                <a:avLst/>
              </a:prstGeom>
              <a:blipFill>
                <a:blip r:embed="rId4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A3030F15-D3A7-42FA-A960-FCD01866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6" y="1690814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DBD0100-927E-42B9-BF47-52579D81BF2F}"/>
              </a:ext>
            </a:extLst>
          </p:cNvPr>
          <p:cNvSpPr txBox="1">
            <a:spLocks/>
          </p:cNvSpPr>
          <p:nvPr/>
        </p:nvSpPr>
        <p:spPr>
          <a:xfrm>
            <a:off x="10346969" y="1574597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2ADF02E-288A-4178-8056-34E40B65C7CA}"/>
              </a:ext>
            </a:extLst>
          </p:cNvPr>
          <p:cNvSpPr txBox="1">
            <a:spLocks/>
          </p:cNvSpPr>
          <p:nvPr/>
        </p:nvSpPr>
        <p:spPr>
          <a:xfrm>
            <a:off x="10346969" y="1930056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Calorie max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09684C-3E48-4211-8206-11F7CC2F0897}"/>
              </a:ext>
            </a:extLst>
          </p:cNvPr>
          <p:cNvSpPr txBox="1">
            <a:spLocks/>
          </p:cNvSpPr>
          <p:nvPr/>
        </p:nvSpPr>
        <p:spPr>
          <a:xfrm>
            <a:off x="10405817" y="228517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Sugar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28A4ACB-D92B-49CD-8103-3D7514C555EE}"/>
              </a:ext>
            </a:extLst>
          </p:cNvPr>
          <p:cNvSpPr txBox="1">
            <a:spLocks/>
          </p:cNvSpPr>
          <p:nvPr/>
        </p:nvSpPr>
        <p:spPr>
          <a:xfrm>
            <a:off x="10405817" y="2661044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DF3DDC-11CE-4AA9-99DF-7FC54843F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Still looking at subsets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DF3DDC-11CE-4AA9-99DF-7FC54843F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9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171047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</a:t>
            </a:r>
            <a:r>
              <a:rPr lang="en-US" dirty="0">
                <a:sym typeface="Wingdings" panose="05000000000000000000" pitchFamily="2" charset="2"/>
              </a:rPr>
              <a:t> Integer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bowls</a:t>
            </a:r>
            <a:r>
              <a:rPr lang="en-US" dirty="0"/>
              <a:t>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glasses</a:t>
            </a:r>
            <a:r>
              <a:rPr lang="en-US" dirty="0"/>
              <a:t>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87489"/>
              </p:ext>
            </p:extLst>
          </p:nvPr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194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bowl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glass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12605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vs 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objective with linear constraints, but now with additional</a:t>
                </a:r>
              </a:p>
              <a:p>
                <a:r>
                  <a:rPr lang="en-US" dirty="0"/>
                  <a:t>constraint that all values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must be integers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2867940" y="2755274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40" y="2755274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0ED6B-41FE-4FC4-9269-FDB84908CBC6}"/>
              </a:ext>
            </a:extLst>
          </p:cNvPr>
          <p:cNvSpPr txBox="1">
            <a:spLocks/>
          </p:cNvSpPr>
          <p:nvPr/>
        </p:nvSpPr>
        <p:spPr>
          <a:xfrm>
            <a:off x="552099" y="4286655"/>
            <a:ext cx="10515600" cy="8420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also do: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Even more constrained: Binary Integer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hybrid: Mixed Integer Linear Programming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C0D77-E607-489C-85F5-53EA4835FDBD}"/>
                  </a:ext>
                </a:extLst>
              </p:cNvPr>
              <p:cNvSpPr txBox="1"/>
              <p:nvPr/>
            </p:nvSpPr>
            <p:spPr>
              <a:xfrm>
                <a:off x="6782211" y="2755274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C0D77-E607-489C-85F5-53EA4835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11" y="2755274"/>
                <a:ext cx="3092129" cy="15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522A10-5F2E-46A9-AC56-20962C4A3ED7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</p:spTree>
    <p:extLst>
      <p:ext uri="{BB962C8B-B14F-4D97-AF65-F5344CB8AC3E}">
        <p14:creationId xmlns:p14="http://schemas.microsoft.com/office/powerpoint/2010/main" val="9420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1A-3AE3-4CC3-BEDD-D01A3CF2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Programming: Graphical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D2E6-0B82-4BF2-8B8B-146A0D83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add a grid of integer points onto our LP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E77ED-A7AF-4343-B819-BC79D7ECD32A}"/>
                  </a:ext>
                </a:extLst>
              </p:cNvPr>
              <p:cNvSpPr txBox="1"/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E77ED-A7AF-4343-B819-BC79D7E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5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Programming: Cryptarithmetic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1343" t="1076"/>
          <a:stretch>
            <a:fillRect/>
          </a:stretch>
        </p:blipFill>
        <p:spPr bwMode="auto">
          <a:xfrm>
            <a:off x="7842624" y="3790395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 l="2014" t="2845"/>
          <a:stretch>
            <a:fillRect/>
          </a:stretch>
        </p:blipFill>
        <p:spPr bwMode="auto">
          <a:xfrm>
            <a:off x="6022214" y="20512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12E4-2529-4339-871A-55F5B068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29467"/>
          </a:xfrm>
        </p:spPr>
        <p:txBody>
          <a:bodyPr/>
          <a:lstStyle/>
          <a:p>
            <a:r>
              <a:rPr lang="en-US" dirty="0"/>
              <a:t>How would we formulate this as a </a:t>
            </a:r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program?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329A67-47E7-427E-A9C4-79641B1930F7}"/>
              </a:ext>
            </a:extLst>
          </p:cNvPr>
          <p:cNvSpPr txBox="1">
            <a:spLocks/>
          </p:cNvSpPr>
          <p:nvPr/>
        </p:nvSpPr>
        <p:spPr>
          <a:xfrm>
            <a:off x="552099" y="5498814"/>
            <a:ext cx="10515600" cy="5294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we could we solve it?</a:t>
            </a:r>
          </a:p>
        </p:txBody>
      </p:sp>
    </p:spTree>
    <p:extLst>
      <p:ext uri="{BB962C8B-B14F-4D97-AF65-F5344CB8AC3E}">
        <p14:creationId xmlns:p14="http://schemas.microsoft.com/office/powerpoint/2010/main" val="104664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FB3-E301-4F60-BF31-1CF5AB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79BB-7990-4408-8C2B-EDF5596A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 IP to LP by dropping integer constraints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CBFC7F-2CF5-4DEC-AF1C-16EEAA93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308" y="2866768"/>
            <a:ext cx="6774692" cy="385843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818F3-CBD6-4290-8612-6252C0644F14}"/>
                  </a:ext>
                </a:extLst>
              </p:cNvPr>
              <p:cNvSpPr txBox="1"/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818F3-CBD6-4290-8612-6252C0644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97619"/>
                <a:ext cx="3092129" cy="15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82B71-958A-4234-8C8F-417C20030A9A}"/>
              </a:ext>
            </a:extLst>
          </p:cNvPr>
          <p:cNvCxnSpPr>
            <a:cxnSpLocks/>
          </p:cNvCxnSpPr>
          <p:nvPr/>
        </p:nvCxnSpPr>
        <p:spPr>
          <a:xfrm flipV="1">
            <a:off x="2155624" y="2880454"/>
            <a:ext cx="1511808" cy="43635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C072EA-4E97-4E02-AAED-3AEDACB21D72}"/>
              </a:ext>
            </a:extLst>
          </p:cNvPr>
          <p:cNvSpPr txBox="1">
            <a:spLocks/>
          </p:cNvSpPr>
          <p:nvPr/>
        </p:nvSpPr>
        <p:spPr>
          <a:xfrm>
            <a:off x="5684108" y="2424830"/>
            <a:ext cx="6079688" cy="8461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heuristics?</a:t>
            </a:r>
          </a:p>
        </p:txBody>
      </p:sp>
    </p:spTree>
    <p:extLst>
      <p:ext uri="{BB962C8B-B14F-4D97-AF65-F5344CB8AC3E}">
        <p14:creationId xmlns:p14="http://schemas.microsoft.com/office/powerpoint/2010/main" val="1552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an integer program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optimal objective of the LP-relaxed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an optimal point of the LP-relaxed version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minimization problem.</a:t>
                </a:r>
              </a:p>
              <a:p>
                <a:endParaRPr lang="en-US" dirty="0"/>
              </a:p>
              <a:p>
                <a:r>
                  <a:rPr lang="en-US" dirty="0"/>
                  <a:t>Which of the following are true?</a:t>
                </a:r>
              </a:p>
              <a:p>
                <a:pPr marL="514350" indent="-514350"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Wingdings" panose="05000000000000000000" pitchFamily="2" charset="2"/>
                  <a:buAutoNum type="alphaU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B795-2159-46C8-8393-5E546802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5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/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D0FB4-F30D-480E-85A5-BB2E733C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4" y="3626710"/>
                <a:ext cx="3465179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/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𝐿𝑃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71FDD-A5AA-4379-B267-DDF91B7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465" y="5426681"/>
                <a:ext cx="3465179" cy="1092800"/>
              </a:xfrm>
              <a:prstGeom prst="rect">
                <a:avLst/>
              </a:prstGeom>
              <a:blipFill>
                <a:blip r:embed="rId4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7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Integer Programming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http://ai.berkeley.edu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7A4CFC-81F9-4851-AC3A-7AEAE2EC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1" y="2166018"/>
            <a:ext cx="4642338" cy="3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237-C5AB-4807-A052-0BCA1D4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B795-2159-46C8-8393-5E546802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True/False: It is sufficient to consider the integer points around the corresponding LP solution?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98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5E82C-355D-4330-8CFE-7B05BD3D2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994943"/>
                <a:ext cx="10634244" cy="2039539"/>
              </a:xfrm>
            </p:spPr>
            <p:txBody>
              <a:bodyPr/>
              <a:lstStyle/>
              <a:p>
                <a:r>
                  <a:rPr lang="en-US" dirty="0"/>
                  <a:t>Branch and Bound algorithm</a:t>
                </a:r>
              </a:p>
              <a:p>
                <a:pPr marL="917575" lvl="2" indent="-457200"/>
                <a:r>
                  <a:rPr lang="en-US" sz="2800" dirty="0"/>
                  <a:t>Start with LP-relaxed version of IP</a:t>
                </a:r>
              </a:p>
              <a:p>
                <a:pPr marL="917575" lvl="2" indent="-457200"/>
                <a:r>
                  <a:rPr lang="en-US" sz="2800" dirty="0"/>
                  <a:t>If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has non-integer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</a:p>
              <a:p>
                <a:pPr lvl="2" indent="0">
                  <a:buNone/>
                </a:pPr>
                <a:r>
                  <a:rPr lang="en-US" sz="2800" dirty="0"/>
                  <a:t>	Consider two branches with two different slightly more 	constrained LP problems:</a:t>
                </a:r>
              </a:p>
              <a:p>
                <a:pPr lvl="2" indent="0">
                  <a:buNone/>
                </a:pPr>
                <a:r>
                  <a:rPr lang="en-US" sz="2800" dirty="0"/>
                  <a:t>		</a:t>
                </a:r>
                <a:r>
                  <a:rPr lang="en-US" sz="2800" i="1" dirty="0"/>
                  <a:t>Left branch</a:t>
                </a:r>
                <a:r>
                  <a:rPr lang="en-US" sz="2800" dirty="0"/>
                  <a:t>: Add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lvl="2" indent="0">
                  <a:buNone/>
                </a:pPr>
                <a:r>
                  <a:rPr lang="en-US" sz="2800" dirty="0"/>
                  <a:t>		</a:t>
                </a:r>
                <a:r>
                  <a:rPr lang="en-US" sz="2800" i="1" dirty="0"/>
                  <a:t>Right branch</a:t>
                </a:r>
                <a:r>
                  <a:rPr lang="en-US" sz="2800" dirty="0"/>
                  <a:t>: Add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917575" lvl="2" indent="-457200"/>
                <a:r>
                  <a:rPr lang="en-US" sz="2800" dirty="0"/>
                  <a:t>Recursion. </a:t>
                </a:r>
                <a:r>
                  <a:rPr lang="en-US" sz="2800" dirty="0">
                    <a:solidFill>
                      <a:srgbClr val="C00000"/>
                    </a:solidFill>
                  </a:rPr>
                  <a:t>Stop going deeper: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the LP returns a worse objective than the best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feasible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IP objective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you have seen before (remember pruning!)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you hit an integer result from the LP</a:t>
                </a:r>
              </a:p>
              <a:p>
                <a:pPr marL="1371600" lvl="4" indent="-457200"/>
                <a:r>
                  <a:rPr lang="en-US" sz="2800" dirty="0">
                    <a:solidFill>
                      <a:srgbClr val="7030A0"/>
                    </a:solidFill>
                  </a:rPr>
                  <a:t>When LP is infeasible</a:t>
                </a:r>
              </a:p>
              <a:p>
                <a:pPr lvl="2" indent="0">
                  <a:buNone/>
                </a:pPr>
                <a:endParaRPr lang="en-US" sz="2800" dirty="0"/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5E82C-355D-4330-8CFE-7B05BD3D2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994943"/>
                <a:ext cx="10634244" cy="2039539"/>
              </a:xfrm>
              <a:blipFill>
                <a:blip r:embed="rId2"/>
                <a:stretch>
                  <a:fillRect l="-1204" t="-4776" b="-166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61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583A4-EE00-426B-B9A6-889A52DD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34" y="1195359"/>
            <a:ext cx="5122735" cy="51487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66908EF-26EA-4D24-9CE7-7F78B6058C1E}"/>
              </a:ext>
            </a:extLst>
          </p:cNvPr>
          <p:cNvGrpSpPr/>
          <p:nvPr/>
        </p:nvGrpSpPr>
        <p:grpSpPr>
          <a:xfrm>
            <a:off x="8196343" y="2645705"/>
            <a:ext cx="2955387" cy="2653246"/>
            <a:chOff x="401083" y="1716065"/>
            <a:chExt cx="2955387" cy="26532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60B291-5181-45E0-9DDB-9152868A2B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5DF34A-FD48-48B2-9AB8-E086EEAA1919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72D718-37A3-450C-810B-4D69293506B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8D7650-ED76-4F0F-A862-9245B67E9304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BF1F-5DDD-4EE3-9F08-15EAB4AFD0A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C0B240-31C2-492F-B0AE-78879F4086D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355202-2467-4903-B05A-CD4813DE4862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208EC9-202F-46D0-A59B-133CC965BE18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FB9FF-76D4-4867-99C4-2E0330D9C1E1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56D25-95B1-4358-8042-086CD95ECB4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14C8C2-AF63-4659-BA5A-E97A94FD60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85D2B-8AA3-4642-8B39-7754A397DEFE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A6A70A-B7DC-4EF2-B9EF-3EDA7922CCBA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D7052-085B-4F19-ABBE-ACABCE643882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7C8FC4-9CE6-400B-BAD8-A48B17FF4885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CECCDD-02FA-405A-BE7A-D77B7C2C17BF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286B12-80A8-4749-92AE-EE8B16431354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73EA0-4924-4A60-A0BC-9FC0F0FCBAF6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57292 -0.1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46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FA346-3F70-4F26-AA56-00CA7CBFAE3F}"/>
              </a:ext>
            </a:extLst>
          </p:cNvPr>
          <p:cNvGrpSpPr/>
          <p:nvPr/>
        </p:nvGrpSpPr>
        <p:grpSpPr>
          <a:xfrm>
            <a:off x="8071636" y="4019323"/>
            <a:ext cx="2955387" cy="2653246"/>
            <a:chOff x="401083" y="1716065"/>
            <a:chExt cx="2955387" cy="265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73F528-2B9E-458A-B1E7-AE47E68EDF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A11854-8CE0-4A28-9AA0-C6F18F028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1E19E4-FC68-4879-A9D5-D667CCC6FBA3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95643E-E0F7-4605-8DBB-72CCFB1269C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8E914B-ABF3-4E70-864D-BE141F75D539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FC634-B76E-437A-9635-2E784A9B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4419A5-692C-423F-ACCF-75FD6C57D209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08D5B9-10EC-4D35-A936-AF2CD2544DEA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5E4031-4913-494B-95D6-1D434827367C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035175-3D02-4478-B969-9A105CC5BE0B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F019D2-70B4-4F9C-B52B-081C9462C7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529C4-0524-4468-9A88-E3804C097DF6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F39E4-5AA9-4013-AC1F-97AF616BF9C8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B31683-92B2-4EF0-B0E7-6054EBC116E6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625CF-4BA1-4726-98BB-FE592942AC2A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A3C62-A503-4072-81DF-050AAA3A5D5E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190B7E-7264-4765-A25F-B44DCB4E79BF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4001D4-7272-4B10-9184-8C22A675769F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09BFD-686D-4D25-85C2-9273AB0DC765}"/>
              </a:ext>
            </a:extLst>
          </p:cNvPr>
          <p:cNvGrpSpPr/>
          <p:nvPr/>
        </p:nvGrpSpPr>
        <p:grpSpPr>
          <a:xfrm>
            <a:off x="4484605" y="1396025"/>
            <a:ext cx="2955387" cy="2653246"/>
            <a:chOff x="401083" y="1716065"/>
            <a:chExt cx="2955387" cy="26532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A2F344-3204-4260-AD91-5781D97DEC02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B4EF78-72B4-42FE-83F8-C72654813D35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9FA8C6-EA2B-4825-8CCA-457E43D589F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FF0FD0-3131-4D52-9066-0D051F7AE37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65B17E-7054-4304-BAA3-9FEB6B64ACF8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DC7DBF-01F4-4EEC-91DB-57A627A6DDC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D9005-F9DB-45AA-87D9-7A9D37ACF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0A601C-39A4-466C-B1CE-9997B357049A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D5DFDB-C189-4047-A595-3426D341DCBA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40320-1143-45EF-9A91-6CDE88D433B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7CFFA3-058E-4430-929B-AA67D08C16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F0F22B-A6B3-4099-816A-AA4D38533FEF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B8529F-BDDA-41A6-AACA-CFA194CE6671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2187F2-7E48-48A1-A661-83331DEFC5AD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E29F1E-7F0A-4D3F-BC41-D979E6657B48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711847-FA26-403D-8D93-4292A61E3470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81565-5DD1-4F02-8A29-F58942A964A6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E9C166-3831-41E1-ABC3-23F212B453C0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7E02E-3D25-49DE-929D-8BC7D21F4464}"/>
              </a:ext>
            </a:extLst>
          </p:cNvPr>
          <p:cNvGrpSpPr/>
          <p:nvPr/>
        </p:nvGrpSpPr>
        <p:grpSpPr>
          <a:xfrm>
            <a:off x="1428943" y="3972444"/>
            <a:ext cx="2955387" cy="2653246"/>
            <a:chOff x="401083" y="1716065"/>
            <a:chExt cx="2955387" cy="265324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E037A2-83A1-4BAC-B822-A08820AD0471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79802E-5ADF-43F4-974F-4A0A100F9080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26" y="1716065"/>
              <a:ext cx="0" cy="23173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52CA85-1910-4FB4-B084-9707B8EC42A5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342367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F7030B-D4B0-4F91-B71F-0D5B550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2995809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D7EEE5-D89F-46A0-A37E-56C0A380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636724"/>
              <a:ext cx="247484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C1B259-7DD1-4984-937D-ACFBD2CF8AE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87" y="1716066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89F54E-735A-43E4-915C-857E394899DC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79" y="1734265"/>
              <a:ext cx="0" cy="23173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25BF35-FBCB-4714-8D1F-9FD9DE0867E4}"/>
                </a:ext>
              </a:extLst>
            </p:cNvPr>
            <p:cNvCxnSpPr/>
            <p:nvPr/>
          </p:nvCxnSpPr>
          <p:spPr>
            <a:xfrm>
              <a:off x="1202499" y="1716066"/>
              <a:ext cx="1164920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6A6F51-861A-4D42-A6DA-B19751AF5B66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1716066"/>
              <a:ext cx="2474844" cy="1903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3FF039-D86E-4145-A2F7-A631A91284C2}"/>
                </a:ext>
              </a:extLst>
            </p:cNvPr>
            <p:cNvCxnSpPr>
              <a:cxnSpLocks/>
            </p:cNvCxnSpPr>
            <p:nvPr/>
          </p:nvCxnSpPr>
          <p:spPr>
            <a:xfrm>
              <a:off x="814192" y="3244241"/>
              <a:ext cx="2474844" cy="70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A03111-D107-4BAF-972F-1C8A1AB990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52" y="1716066"/>
              <a:ext cx="1114817" cy="2317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EEE19F-7DDF-45B1-875D-4B382933A1A7}"/>
                </a:ext>
              </a:extLst>
            </p:cNvPr>
            <p:cNvSpPr txBox="1"/>
            <p:nvPr/>
          </p:nvSpPr>
          <p:spPr>
            <a:xfrm>
              <a:off x="993147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2D5D59-F512-4E5B-9C87-76A8B66FE16B}"/>
                </a:ext>
              </a:extLst>
            </p:cNvPr>
            <p:cNvSpPr txBox="1"/>
            <p:nvPr/>
          </p:nvSpPr>
          <p:spPr>
            <a:xfrm>
              <a:off x="1644499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89E285-FE0E-46F2-976C-C3496EEB5601}"/>
                </a:ext>
              </a:extLst>
            </p:cNvPr>
            <p:cNvSpPr txBox="1"/>
            <p:nvPr/>
          </p:nvSpPr>
          <p:spPr>
            <a:xfrm>
              <a:off x="2286414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E1A9F8-905E-42CF-96C8-E71BB51D04EF}"/>
                </a:ext>
              </a:extLst>
            </p:cNvPr>
            <p:cNvSpPr txBox="1"/>
            <p:nvPr/>
          </p:nvSpPr>
          <p:spPr>
            <a:xfrm>
              <a:off x="2937766" y="39999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CED063-924F-4B13-BA4E-FB413DF114F3}"/>
                </a:ext>
              </a:extLst>
            </p:cNvPr>
            <p:cNvSpPr txBox="1"/>
            <p:nvPr/>
          </p:nvSpPr>
          <p:spPr>
            <a:xfrm>
              <a:off x="459592" y="3452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5B64F8-9DC7-40F0-A5CB-F97A341B6715}"/>
                </a:ext>
              </a:extLst>
            </p:cNvPr>
            <p:cNvSpPr txBox="1"/>
            <p:nvPr/>
          </p:nvSpPr>
          <p:spPr>
            <a:xfrm>
              <a:off x="401083" y="2811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3FF319-1C70-491A-8638-DB232F078F84}"/>
                </a:ext>
              </a:extLst>
            </p:cNvPr>
            <p:cNvSpPr txBox="1"/>
            <p:nvPr/>
          </p:nvSpPr>
          <p:spPr>
            <a:xfrm>
              <a:off x="401083" y="2157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23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301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</p:spTree>
    <p:extLst>
      <p:ext uri="{BB962C8B-B14F-4D97-AF65-F5344CB8AC3E}">
        <p14:creationId xmlns:p14="http://schemas.microsoft.com/office/powerpoint/2010/main" val="6258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&amp; Problem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453A9-DFDA-43B3-BC78-7C3A669D40B1}"/>
              </a:ext>
            </a:extLst>
          </p:cNvPr>
          <p:cNvGrpSpPr/>
          <p:nvPr/>
        </p:nvGrpSpPr>
        <p:grpSpPr>
          <a:xfrm>
            <a:off x="6794852" y="1366921"/>
            <a:ext cx="4621471" cy="5016758"/>
            <a:chOff x="6718652" y="920621"/>
            <a:chExt cx="4621471" cy="5016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9D00A2-4B2C-4307-A3D0-4799116E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698" y="1570892"/>
              <a:ext cx="4105656" cy="4126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858DC-2800-463D-9404-8B5DCD8D2993}"/>
                </a:ext>
              </a:extLst>
            </p:cNvPr>
            <p:cNvSpPr txBox="1"/>
            <p:nvPr/>
          </p:nvSpPr>
          <p:spPr>
            <a:xfrm>
              <a:off x="6718652" y="920621"/>
              <a:ext cx="4621471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Graphical Representation</a:t>
              </a: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A38C9-4972-4990-AE26-FC2093108B89}"/>
              </a:ext>
            </a:extLst>
          </p:cNvPr>
          <p:cNvSpPr/>
          <p:nvPr/>
        </p:nvSpPr>
        <p:spPr>
          <a:xfrm>
            <a:off x="4038499" y="145541"/>
            <a:ext cx="3845112" cy="10772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1190</Words>
  <Application>Microsoft Office PowerPoint</Application>
  <PresentationFormat>Widescreen</PresentationFormat>
  <Paragraphs>330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Warm-up: Cryptarithmetic</vt:lpstr>
      <vt:lpstr>Announcements</vt:lpstr>
      <vt:lpstr>AI: Representation and Problem Solving </vt:lpstr>
      <vt:lpstr>Linear Programming: What to eat?</vt:lpstr>
      <vt:lpstr>Optimization Formulation</vt:lpstr>
      <vt:lpstr>PowerPoint Presentation</vt:lpstr>
      <vt:lpstr>Representation &amp; Problem Solving</vt:lpstr>
      <vt:lpstr>Cost Contours</vt:lpstr>
      <vt:lpstr>Cost Contours</vt:lpstr>
      <vt:lpstr>Piazza Poll 1</vt:lpstr>
      <vt:lpstr>Solving a Linear Program</vt:lpstr>
      <vt:lpstr>Solving a Linear Program</vt:lpstr>
      <vt:lpstr>Piazza Poll 2</vt:lpstr>
      <vt:lpstr>Solving an LP</vt:lpstr>
      <vt:lpstr>Solving an LP</vt:lpstr>
      <vt:lpstr>Solving an LP</vt:lpstr>
      <vt:lpstr>Solving an LP</vt:lpstr>
      <vt:lpstr>What about higher dimensions?</vt:lpstr>
      <vt:lpstr>“Marty, your not thinking fourth-dimensionally”</vt:lpstr>
      <vt:lpstr>Shapes in higher dimensions</vt:lpstr>
      <vt:lpstr>What are intersections in higher dimensions?</vt:lpstr>
      <vt:lpstr>How do we find intersections in higher dimensions?</vt:lpstr>
      <vt:lpstr>Linear Programming</vt:lpstr>
      <vt:lpstr>Linear Programming  Integer Programming</vt:lpstr>
      <vt:lpstr>Linear Programming vs Integer Programming</vt:lpstr>
      <vt:lpstr>Integer Programming: Graphical Representation</vt:lpstr>
      <vt:lpstr>Integer Programming: Cryptarithmetic</vt:lpstr>
      <vt:lpstr>Relaxation</vt:lpstr>
      <vt:lpstr>Piazza Poll 3:</vt:lpstr>
      <vt:lpstr>Piazza Poll 4:</vt:lpstr>
      <vt:lpstr>Solving an IP</vt:lpstr>
      <vt:lpstr>Branch and Bound Example</vt:lpstr>
      <vt:lpstr>Branch and Bound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744</cp:revision>
  <cp:lastPrinted>2018-11-27T13:42:27Z</cp:lastPrinted>
  <dcterms:created xsi:type="dcterms:W3CDTF">2018-10-11T11:39:27Z</dcterms:created>
  <dcterms:modified xsi:type="dcterms:W3CDTF">2019-02-11T23:40:05Z</dcterms:modified>
</cp:coreProperties>
</file>