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rdo" charset="1" panose="02020600000000000000"/>
      <p:regular r:id="rId10"/>
    </p:embeddedFont>
    <p:embeddedFont>
      <p:font typeface="Cardo Bold" charset="1" panose="02020804080000020003"/>
      <p:regular r:id="rId11"/>
    </p:embeddedFont>
    <p:embeddedFont>
      <p:font typeface="Cardo Italics" charset="1" panose="02020600000000000000"/>
      <p:regular r:id="rId12"/>
    </p:embeddedFont>
    <p:embeddedFont>
      <p:font typeface="Open Sans Extra Bold" charset="1" panose="020B0906030804020204"/>
      <p:regular r:id="rId13"/>
    </p:embeddedFont>
    <p:embeddedFont>
      <p:font typeface="Open Sans Extra Bold Italics" charset="1" panose="020B0906030804020204"/>
      <p:regular r:id="rId14"/>
    </p:embeddedFont>
    <p:embeddedFont>
      <p:font typeface="Tropikal" charset="1" panose="00000806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31" Target="slides/slide16.xml" Type="http://schemas.openxmlformats.org/officeDocument/2006/relationships/slide"/><Relationship Id="rId32" Target="slides/slide17.xml" Type="http://schemas.openxmlformats.org/officeDocument/2006/relationships/slide"/><Relationship Id="rId33" Target="slides/slide18.xml" Type="http://schemas.openxmlformats.org/officeDocument/2006/relationships/slide"/><Relationship Id="rId34" Target="slides/slide19.xml" Type="http://schemas.openxmlformats.org/officeDocument/2006/relationships/slide"/><Relationship Id="rId35" Target="slides/slide2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6.png" Type="http://schemas.openxmlformats.org/officeDocument/2006/relationships/image"/><Relationship Id="rId13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6.png" Type="http://schemas.openxmlformats.org/officeDocument/2006/relationships/image"/><Relationship Id="rId13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6.png" Type="http://schemas.openxmlformats.org/officeDocument/2006/relationships/image"/><Relationship Id="rId13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12" Target="../media/image16.png" Type="http://schemas.openxmlformats.org/officeDocument/2006/relationships/image"/><Relationship Id="rId13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7DF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4838" y="-20729"/>
            <a:ext cx="18712838" cy="18712838"/>
          </a:xfrm>
          <a:custGeom>
            <a:avLst/>
            <a:gdLst/>
            <a:ahLst/>
            <a:cxnLst/>
            <a:rect r="r" b="b" t="t" l="l"/>
            <a:pathLst>
              <a:path h="18712838" w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4952" y="1181100"/>
            <a:ext cx="15478098" cy="8229600"/>
            <a:chOff x="0" y="0"/>
            <a:chExt cx="407653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765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76536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2552" y="1028700"/>
            <a:ext cx="15478098" cy="8229600"/>
            <a:chOff x="0" y="0"/>
            <a:chExt cx="4076536" cy="21674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765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76536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333519" y="3409666"/>
            <a:ext cx="458105" cy="2462822"/>
            <a:chOff x="0" y="0"/>
            <a:chExt cx="120653" cy="6486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653" cy="648645"/>
            </a:xfrm>
            <a:custGeom>
              <a:avLst/>
              <a:gdLst/>
              <a:ahLst/>
              <a:cxnLst/>
              <a:rect r="r" b="b" t="t" l="l"/>
              <a:pathLst>
                <a:path h="648645" w="120653">
                  <a:moveTo>
                    <a:pt x="0" y="0"/>
                  </a:moveTo>
                  <a:lnTo>
                    <a:pt x="120653" y="0"/>
                  </a:lnTo>
                  <a:lnTo>
                    <a:pt x="120653" y="648645"/>
                  </a:lnTo>
                  <a:lnTo>
                    <a:pt x="0" y="648645"/>
                  </a:lnTo>
                  <a:close/>
                </a:path>
              </a:pathLst>
            </a:custGeom>
            <a:solidFill>
              <a:srgbClr val="D4D4D4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0653" cy="686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372552" y="3338639"/>
            <a:ext cx="15478098" cy="3292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810584" y="1576131"/>
            <a:ext cx="751645" cy="75164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50273" y="1576131"/>
            <a:ext cx="751645" cy="75164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689962" y="1576131"/>
            <a:ext cx="751645" cy="75164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907630" y="1660849"/>
            <a:ext cx="751645" cy="7516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876147" y="1660849"/>
            <a:ext cx="751645" cy="75164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844664" y="1660849"/>
            <a:ext cx="751645" cy="75164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872229" y="2412493"/>
            <a:ext cx="1634319" cy="736810"/>
            <a:chOff x="0" y="0"/>
            <a:chExt cx="430438" cy="1940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0438" cy="194057"/>
            </a:xfrm>
            <a:custGeom>
              <a:avLst/>
              <a:gdLst/>
              <a:ahLst/>
              <a:cxnLst/>
              <a:rect r="r" b="b" t="t" l="l"/>
              <a:pathLst>
                <a:path h="194057" w="430438">
                  <a:moveTo>
                    <a:pt x="97029" y="0"/>
                  </a:moveTo>
                  <a:lnTo>
                    <a:pt x="333409" y="0"/>
                  </a:lnTo>
                  <a:cubicBezTo>
                    <a:pt x="359143" y="0"/>
                    <a:pt x="383822" y="10223"/>
                    <a:pt x="402019" y="28419"/>
                  </a:cubicBezTo>
                  <a:cubicBezTo>
                    <a:pt x="420215" y="46615"/>
                    <a:pt x="430438" y="71295"/>
                    <a:pt x="430438" y="97029"/>
                  </a:cubicBezTo>
                  <a:lnTo>
                    <a:pt x="430438" y="97029"/>
                  </a:lnTo>
                  <a:cubicBezTo>
                    <a:pt x="430438" y="150616"/>
                    <a:pt x="386997" y="194057"/>
                    <a:pt x="333409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30438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919045" y="2412493"/>
            <a:ext cx="750307" cy="736810"/>
            <a:chOff x="0" y="0"/>
            <a:chExt cx="197612" cy="19405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803057" y="2412493"/>
            <a:ext cx="750307" cy="736810"/>
            <a:chOff x="0" y="0"/>
            <a:chExt cx="197612" cy="19405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15798745" y="1274429"/>
            <a:ext cx="496674" cy="486740"/>
          </a:xfrm>
          <a:custGeom>
            <a:avLst/>
            <a:gdLst/>
            <a:ahLst/>
            <a:cxnLst/>
            <a:rect r="r" b="b" t="t" l="l"/>
            <a:pathLst>
              <a:path h="486740" w="496674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980555" y="1523645"/>
            <a:ext cx="577344" cy="104972"/>
          </a:xfrm>
          <a:custGeom>
            <a:avLst/>
            <a:gdLst/>
            <a:ahLst/>
            <a:cxnLst/>
            <a:rect r="r" b="b" t="t" l="l"/>
            <a:pathLst>
              <a:path h="104972" w="577344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3124062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10711747">
            <a:off x="13998145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4" id="44"/>
          <p:cNvSpPr/>
          <p:nvPr/>
        </p:nvSpPr>
        <p:spPr>
          <a:xfrm flipH="true" flipV="true">
            <a:off x="16295419" y="3355103"/>
            <a:ext cx="0" cy="590319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5" id="45"/>
          <p:cNvGrpSpPr/>
          <p:nvPr/>
        </p:nvGrpSpPr>
        <p:grpSpPr>
          <a:xfrm rot="0">
            <a:off x="15798745" y="6888246"/>
            <a:ext cx="1928606" cy="1707428"/>
            <a:chOff x="0" y="0"/>
            <a:chExt cx="507946" cy="44969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07946" cy="449693"/>
            </a:xfrm>
            <a:custGeom>
              <a:avLst/>
              <a:gdLst/>
              <a:ahLst/>
              <a:cxnLst/>
              <a:rect r="r" b="b" t="t" l="l"/>
              <a:pathLst>
                <a:path h="449693" w="507946">
                  <a:moveTo>
                    <a:pt x="0" y="0"/>
                  </a:moveTo>
                  <a:lnTo>
                    <a:pt x="507946" y="0"/>
                  </a:lnTo>
                  <a:lnTo>
                    <a:pt x="507946" y="449693"/>
                  </a:lnTo>
                  <a:lnTo>
                    <a:pt x="0" y="449693"/>
                  </a:lnTo>
                  <a:close/>
                </a:path>
              </a:pathLst>
            </a:custGeom>
            <a:solidFill>
              <a:srgbClr val="E9C7E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507946" cy="487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560648" y="3987495"/>
            <a:ext cx="1928606" cy="1707428"/>
            <a:chOff x="0" y="0"/>
            <a:chExt cx="507946" cy="449693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507946" cy="449693"/>
            </a:xfrm>
            <a:custGeom>
              <a:avLst/>
              <a:gdLst/>
              <a:ahLst/>
              <a:cxnLst/>
              <a:rect r="r" b="b" t="t" l="l"/>
              <a:pathLst>
                <a:path h="449693" w="507946">
                  <a:moveTo>
                    <a:pt x="0" y="0"/>
                  </a:moveTo>
                  <a:lnTo>
                    <a:pt x="507946" y="0"/>
                  </a:lnTo>
                  <a:lnTo>
                    <a:pt x="507946" y="449693"/>
                  </a:lnTo>
                  <a:lnTo>
                    <a:pt x="0" y="449693"/>
                  </a:lnTo>
                  <a:close/>
                </a:path>
              </a:pathLst>
            </a:custGeom>
            <a:solidFill>
              <a:srgbClr val="D1C7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507946" cy="487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085965" y="7054382"/>
            <a:ext cx="4116071" cy="1250732"/>
            <a:chOff x="0" y="0"/>
            <a:chExt cx="1084068" cy="32941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084068" cy="329411"/>
            </a:xfrm>
            <a:custGeom>
              <a:avLst/>
              <a:gdLst/>
              <a:ahLst/>
              <a:cxnLst/>
              <a:rect r="r" b="b" t="t" l="l"/>
              <a:pathLst>
                <a:path h="329411" w="1084068">
                  <a:moveTo>
                    <a:pt x="62070" y="0"/>
                  </a:moveTo>
                  <a:lnTo>
                    <a:pt x="1021998" y="0"/>
                  </a:lnTo>
                  <a:cubicBezTo>
                    <a:pt x="1038460" y="0"/>
                    <a:pt x="1054248" y="6539"/>
                    <a:pt x="1065888" y="18180"/>
                  </a:cubicBezTo>
                  <a:cubicBezTo>
                    <a:pt x="1077529" y="29820"/>
                    <a:pt x="1084068" y="45608"/>
                    <a:pt x="1084068" y="62070"/>
                  </a:cubicBezTo>
                  <a:lnTo>
                    <a:pt x="1084068" y="267341"/>
                  </a:lnTo>
                  <a:cubicBezTo>
                    <a:pt x="1084068" y="283803"/>
                    <a:pt x="1077529" y="299591"/>
                    <a:pt x="1065888" y="311231"/>
                  </a:cubicBezTo>
                  <a:cubicBezTo>
                    <a:pt x="1054248" y="322872"/>
                    <a:pt x="1038460" y="329411"/>
                    <a:pt x="1021998" y="329411"/>
                  </a:cubicBezTo>
                  <a:lnTo>
                    <a:pt x="62070" y="329411"/>
                  </a:lnTo>
                  <a:cubicBezTo>
                    <a:pt x="45608" y="329411"/>
                    <a:pt x="29820" y="322872"/>
                    <a:pt x="18180" y="311231"/>
                  </a:cubicBezTo>
                  <a:cubicBezTo>
                    <a:pt x="6539" y="299591"/>
                    <a:pt x="0" y="283803"/>
                    <a:pt x="0" y="267341"/>
                  </a:cubicBezTo>
                  <a:lnTo>
                    <a:pt x="0" y="62070"/>
                  </a:lnTo>
                  <a:cubicBezTo>
                    <a:pt x="0" y="45608"/>
                    <a:pt x="6539" y="29820"/>
                    <a:pt x="18180" y="18180"/>
                  </a:cubicBezTo>
                  <a:cubicBezTo>
                    <a:pt x="29820" y="6539"/>
                    <a:pt x="45608" y="0"/>
                    <a:pt x="62070" y="0"/>
                  </a:cubicBezTo>
                  <a:close/>
                </a:path>
              </a:pathLst>
            </a:custGeom>
            <a:solidFill>
              <a:srgbClr val="E9C7E4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1084068" cy="3675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4" id="54"/>
          <p:cNvSpPr/>
          <p:nvPr/>
        </p:nvSpPr>
        <p:spPr>
          <a:xfrm flipH="false" flipV="false" rot="0">
            <a:off x="263448" y="3893934"/>
            <a:ext cx="2523007" cy="1894549"/>
          </a:xfrm>
          <a:custGeom>
            <a:avLst/>
            <a:gdLst/>
            <a:ahLst/>
            <a:cxnLst/>
            <a:rect r="r" b="b" t="t" l="l"/>
            <a:pathLst>
              <a:path h="1894549" w="2523007">
                <a:moveTo>
                  <a:pt x="0" y="0"/>
                </a:moveTo>
                <a:lnTo>
                  <a:pt x="2523007" y="0"/>
                </a:lnTo>
                <a:lnTo>
                  <a:pt x="2523007" y="1894549"/>
                </a:lnTo>
                <a:lnTo>
                  <a:pt x="0" y="189454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14872229" y="7026312"/>
            <a:ext cx="2855123" cy="1609251"/>
          </a:xfrm>
          <a:custGeom>
            <a:avLst/>
            <a:gdLst/>
            <a:ahLst/>
            <a:cxnLst/>
            <a:rect r="r" b="b" t="t" l="l"/>
            <a:pathLst>
              <a:path h="1609251" w="2855123">
                <a:moveTo>
                  <a:pt x="0" y="0"/>
                </a:moveTo>
                <a:lnTo>
                  <a:pt x="2855123" y="0"/>
                </a:lnTo>
                <a:lnTo>
                  <a:pt x="2855123" y="1609251"/>
                </a:lnTo>
                <a:lnTo>
                  <a:pt x="0" y="160925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0">
            <a:off x="3928596" y="2978810"/>
            <a:ext cx="1335425" cy="2675243"/>
          </a:xfrm>
          <a:custGeom>
            <a:avLst/>
            <a:gdLst/>
            <a:ahLst/>
            <a:cxnLst/>
            <a:rect r="r" b="b" t="t" l="l"/>
            <a:pathLst>
              <a:path h="2675243" w="1335425">
                <a:moveTo>
                  <a:pt x="0" y="0"/>
                </a:moveTo>
                <a:lnTo>
                  <a:pt x="1335425" y="0"/>
                </a:lnTo>
                <a:lnTo>
                  <a:pt x="1335425" y="2675243"/>
                </a:lnTo>
                <a:lnTo>
                  <a:pt x="0" y="267524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-10000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13124062" y="3026587"/>
            <a:ext cx="1258934" cy="2627465"/>
          </a:xfrm>
          <a:custGeom>
            <a:avLst/>
            <a:gdLst/>
            <a:ahLst/>
            <a:cxnLst/>
            <a:rect r="r" b="b" t="t" l="l"/>
            <a:pathLst>
              <a:path h="2627465" w="1258934">
                <a:moveTo>
                  <a:pt x="0" y="0"/>
                </a:moveTo>
                <a:lnTo>
                  <a:pt x="1258934" y="0"/>
                </a:lnTo>
                <a:lnTo>
                  <a:pt x="1258934" y="2627466"/>
                </a:lnTo>
                <a:lnTo>
                  <a:pt x="0" y="262746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08362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2370784" y="3181066"/>
            <a:ext cx="14013529" cy="3593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19"/>
              </a:lnSpc>
            </a:pPr>
            <a:r>
              <a:rPr lang="en-US" sz="13321">
                <a:solidFill>
                  <a:srgbClr val="000000"/>
                </a:solidFill>
                <a:latin typeface="Tropikal"/>
              </a:rPr>
              <a:t>JavaScript </a:t>
            </a:r>
          </a:p>
          <a:p>
            <a:pPr algn="ctr">
              <a:lnSpc>
                <a:spcPts val="10752"/>
              </a:lnSpc>
            </a:pPr>
            <a:r>
              <a:rPr lang="en-US" sz="9600">
                <a:solidFill>
                  <a:srgbClr val="000000"/>
                </a:solidFill>
                <a:latin typeface="Tropikal"/>
              </a:rPr>
              <a:t>Basics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7541023" y="7160267"/>
            <a:ext cx="3141155" cy="937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1"/>
              </a:lnSpc>
            </a:pPr>
            <a:r>
              <a:rPr lang="en-US" sz="5465">
                <a:solidFill>
                  <a:srgbClr val="000000"/>
                </a:solidFill>
                <a:latin typeface="Cardo Bold"/>
              </a:rPr>
              <a:t>START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4994463" y="2568121"/>
            <a:ext cx="1389850" cy="41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418">
                <a:solidFill>
                  <a:srgbClr val="000000"/>
                </a:solidFill>
                <a:latin typeface="Cardo Bold"/>
              </a:rPr>
              <a:t>PAGE 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4838" y="-20729"/>
            <a:ext cx="18712838" cy="18712838"/>
          </a:xfrm>
          <a:custGeom>
            <a:avLst/>
            <a:gdLst/>
            <a:ahLst/>
            <a:cxnLst/>
            <a:rect r="r" b="b" t="t" l="l"/>
            <a:pathLst>
              <a:path h="18712838" w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4952" y="1181100"/>
            <a:ext cx="15507017" cy="8154590"/>
            <a:chOff x="0" y="0"/>
            <a:chExt cx="4084153" cy="21477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4153" cy="2147711"/>
            </a:xfrm>
            <a:custGeom>
              <a:avLst/>
              <a:gdLst/>
              <a:ahLst/>
              <a:cxnLst/>
              <a:rect r="r" b="b" t="t" l="l"/>
              <a:pathLst>
                <a:path h="2147711" w="4084153">
                  <a:moveTo>
                    <a:pt x="0" y="0"/>
                  </a:moveTo>
                  <a:lnTo>
                    <a:pt x="4084153" y="0"/>
                  </a:lnTo>
                  <a:lnTo>
                    <a:pt x="4084153" y="2147711"/>
                  </a:lnTo>
                  <a:lnTo>
                    <a:pt x="0" y="2147711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84153" cy="2185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2552" y="1028700"/>
            <a:ext cx="15419072" cy="8152835"/>
            <a:chOff x="0" y="0"/>
            <a:chExt cx="4060990" cy="21472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0990" cy="2147249"/>
            </a:xfrm>
            <a:custGeom>
              <a:avLst/>
              <a:gdLst/>
              <a:ahLst/>
              <a:cxnLst/>
              <a:rect r="r" b="b" t="t" l="l"/>
              <a:pathLst>
                <a:path h="2147249" w="4060990">
                  <a:moveTo>
                    <a:pt x="0" y="0"/>
                  </a:moveTo>
                  <a:lnTo>
                    <a:pt x="4060990" y="0"/>
                  </a:lnTo>
                  <a:lnTo>
                    <a:pt x="4060990" y="2147249"/>
                  </a:lnTo>
                  <a:lnTo>
                    <a:pt x="0" y="2147249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60990" cy="2185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57319" y="3409666"/>
            <a:ext cx="458105" cy="2462822"/>
            <a:chOff x="0" y="0"/>
            <a:chExt cx="120653" cy="6486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653" cy="648645"/>
            </a:xfrm>
            <a:custGeom>
              <a:avLst/>
              <a:gdLst/>
              <a:ahLst/>
              <a:cxnLst/>
              <a:rect r="r" b="b" t="t" l="l"/>
              <a:pathLst>
                <a:path h="648645" w="120653">
                  <a:moveTo>
                    <a:pt x="0" y="0"/>
                  </a:moveTo>
                  <a:lnTo>
                    <a:pt x="120653" y="0"/>
                  </a:lnTo>
                  <a:lnTo>
                    <a:pt x="120653" y="648645"/>
                  </a:lnTo>
                  <a:lnTo>
                    <a:pt x="0" y="648645"/>
                  </a:lnTo>
                  <a:close/>
                </a:path>
              </a:pathLst>
            </a:custGeom>
            <a:solidFill>
              <a:srgbClr val="D4D4D4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0653" cy="686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372552" y="3338639"/>
            <a:ext cx="15478098" cy="3292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810584" y="1576131"/>
            <a:ext cx="751645" cy="75164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50273" y="1576131"/>
            <a:ext cx="751645" cy="75164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689962" y="1576131"/>
            <a:ext cx="751645" cy="75164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907630" y="1660849"/>
            <a:ext cx="751645" cy="7516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876147" y="1660849"/>
            <a:ext cx="751645" cy="75164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844664" y="1660849"/>
            <a:ext cx="751645" cy="75164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872229" y="2412493"/>
            <a:ext cx="1634319" cy="736810"/>
            <a:chOff x="0" y="0"/>
            <a:chExt cx="430438" cy="1940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0438" cy="194057"/>
            </a:xfrm>
            <a:custGeom>
              <a:avLst/>
              <a:gdLst/>
              <a:ahLst/>
              <a:cxnLst/>
              <a:rect r="r" b="b" t="t" l="l"/>
              <a:pathLst>
                <a:path h="194057" w="430438">
                  <a:moveTo>
                    <a:pt x="97029" y="0"/>
                  </a:moveTo>
                  <a:lnTo>
                    <a:pt x="333409" y="0"/>
                  </a:lnTo>
                  <a:cubicBezTo>
                    <a:pt x="359143" y="0"/>
                    <a:pt x="383822" y="10223"/>
                    <a:pt x="402019" y="28419"/>
                  </a:cubicBezTo>
                  <a:cubicBezTo>
                    <a:pt x="420215" y="46615"/>
                    <a:pt x="430438" y="71295"/>
                    <a:pt x="430438" y="97029"/>
                  </a:cubicBezTo>
                  <a:lnTo>
                    <a:pt x="430438" y="97029"/>
                  </a:lnTo>
                  <a:cubicBezTo>
                    <a:pt x="430438" y="150616"/>
                    <a:pt x="386997" y="194057"/>
                    <a:pt x="333409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30438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919045" y="2412493"/>
            <a:ext cx="750307" cy="736810"/>
            <a:chOff x="0" y="0"/>
            <a:chExt cx="197612" cy="19405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803057" y="2412493"/>
            <a:ext cx="750307" cy="736810"/>
            <a:chOff x="0" y="0"/>
            <a:chExt cx="197612" cy="19405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15798745" y="1274429"/>
            <a:ext cx="496674" cy="486740"/>
          </a:xfrm>
          <a:custGeom>
            <a:avLst/>
            <a:gdLst/>
            <a:ahLst/>
            <a:cxnLst/>
            <a:rect r="r" b="b" t="t" l="l"/>
            <a:pathLst>
              <a:path h="486740" w="496674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980555" y="1523645"/>
            <a:ext cx="577344" cy="104972"/>
          </a:xfrm>
          <a:custGeom>
            <a:avLst/>
            <a:gdLst/>
            <a:ahLst/>
            <a:cxnLst/>
            <a:rect r="r" b="b" t="t" l="l"/>
            <a:pathLst>
              <a:path h="104972" w="577344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3124062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10711747">
            <a:off x="13998145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4" id="44"/>
          <p:cNvSpPr/>
          <p:nvPr/>
        </p:nvSpPr>
        <p:spPr>
          <a:xfrm flipH="true" flipV="true">
            <a:off x="16295419" y="3355103"/>
            <a:ext cx="0" cy="590319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5" id="45"/>
          <p:cNvSpPr txBox="true"/>
          <p:nvPr/>
        </p:nvSpPr>
        <p:spPr>
          <a:xfrm rot="0">
            <a:off x="1907630" y="3495391"/>
            <a:ext cx="6187194" cy="917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46"/>
              </a:lnSpc>
            </a:pPr>
            <a:r>
              <a:rPr lang="en-US" sz="3461">
                <a:solidFill>
                  <a:srgbClr val="000000"/>
                </a:solidFill>
                <a:latin typeface="Cardo"/>
              </a:rPr>
              <a:t> </a:t>
            </a:r>
            <a:r>
              <a:rPr lang="en-US" sz="3461">
                <a:solidFill>
                  <a:srgbClr val="000000"/>
                </a:solidFill>
                <a:latin typeface="Cardo Bold"/>
              </a:rPr>
              <a:t>if</a:t>
            </a:r>
            <a:r>
              <a:rPr lang="en-US" sz="3461">
                <a:solidFill>
                  <a:srgbClr val="000000"/>
                </a:solidFill>
                <a:latin typeface="Cardo"/>
              </a:rPr>
              <a:t> (1st condition) {</a:t>
            </a:r>
          </a:p>
          <a:p>
            <a:pPr>
              <a:lnSpc>
                <a:spcPts val="4846"/>
              </a:lnSpc>
            </a:pPr>
            <a:r>
              <a:rPr lang="en-US" sz="3461">
                <a:solidFill>
                  <a:srgbClr val="000000"/>
                </a:solidFill>
                <a:latin typeface="Cardo"/>
              </a:rPr>
              <a:t>    // Code for 1st condition      </a:t>
            </a:r>
          </a:p>
          <a:p>
            <a:pPr>
              <a:lnSpc>
                <a:spcPts val="4846"/>
              </a:lnSpc>
            </a:pPr>
            <a:r>
              <a:rPr lang="en-US" sz="3461">
                <a:solidFill>
                  <a:srgbClr val="000000"/>
                </a:solidFill>
                <a:latin typeface="Cardo"/>
              </a:rPr>
              <a:t>} </a:t>
            </a:r>
            <a:r>
              <a:rPr lang="en-US" sz="3461">
                <a:solidFill>
                  <a:srgbClr val="000000"/>
                </a:solidFill>
                <a:latin typeface="Cardo Bold"/>
              </a:rPr>
              <a:t>else if </a:t>
            </a:r>
            <a:r>
              <a:rPr lang="en-US" sz="3461">
                <a:solidFill>
                  <a:srgbClr val="000000"/>
                </a:solidFill>
                <a:latin typeface="Cardo"/>
              </a:rPr>
              <a:t>(2nd condition) {</a:t>
            </a:r>
          </a:p>
          <a:p>
            <a:pPr>
              <a:lnSpc>
                <a:spcPts val="4846"/>
              </a:lnSpc>
            </a:pPr>
            <a:r>
              <a:rPr lang="en-US" sz="3461">
                <a:solidFill>
                  <a:srgbClr val="000000"/>
                </a:solidFill>
                <a:latin typeface="Cardo"/>
              </a:rPr>
              <a:t>    // Code for 2nd condition</a:t>
            </a:r>
          </a:p>
          <a:p>
            <a:pPr>
              <a:lnSpc>
                <a:spcPts val="4846"/>
              </a:lnSpc>
            </a:pPr>
            <a:r>
              <a:rPr lang="en-US" sz="3461">
                <a:solidFill>
                  <a:srgbClr val="000000"/>
                </a:solidFill>
                <a:latin typeface="Cardo"/>
              </a:rPr>
              <a:t>} </a:t>
            </a:r>
            <a:r>
              <a:rPr lang="en-US" sz="3461">
                <a:solidFill>
                  <a:srgbClr val="000000"/>
                </a:solidFill>
                <a:latin typeface="Cardo Bold"/>
              </a:rPr>
              <a:t>else</a:t>
            </a:r>
            <a:r>
              <a:rPr lang="en-US" sz="3461">
                <a:solidFill>
                  <a:srgbClr val="000000"/>
                </a:solidFill>
                <a:latin typeface="Cardo"/>
              </a:rPr>
              <a:t> {</a:t>
            </a:r>
          </a:p>
          <a:p>
            <a:pPr>
              <a:lnSpc>
                <a:spcPts val="4846"/>
              </a:lnSpc>
            </a:pPr>
            <a:r>
              <a:rPr lang="en-US" sz="3461">
                <a:solidFill>
                  <a:srgbClr val="000000"/>
                </a:solidFill>
                <a:latin typeface="Cardo"/>
              </a:rPr>
              <a:t>    //  Code that will execute if all </a:t>
            </a:r>
          </a:p>
          <a:p>
            <a:pPr>
              <a:lnSpc>
                <a:spcPts val="4846"/>
              </a:lnSpc>
            </a:pPr>
            <a:r>
              <a:rPr lang="en-US" sz="3461">
                <a:solidFill>
                  <a:srgbClr val="000000"/>
                </a:solidFill>
                <a:latin typeface="Cardo"/>
              </a:rPr>
              <a:t>    //conditions are false</a:t>
            </a:r>
          </a:p>
          <a:p>
            <a:pPr>
              <a:lnSpc>
                <a:spcPts val="4846"/>
              </a:lnSpc>
            </a:pPr>
            <a:r>
              <a:rPr lang="en-US" sz="3461">
                <a:solidFill>
                  <a:srgbClr val="000000"/>
                </a:solidFill>
                <a:latin typeface="Cardo"/>
              </a:rPr>
              <a:t>}</a:t>
            </a:r>
          </a:p>
          <a:p>
            <a:pPr>
              <a:lnSpc>
                <a:spcPts val="4846"/>
              </a:lnSpc>
            </a:pPr>
          </a:p>
          <a:p>
            <a:pPr>
              <a:lnSpc>
                <a:spcPts val="4846"/>
              </a:lnSpc>
            </a:pPr>
          </a:p>
          <a:p>
            <a:pPr>
              <a:lnSpc>
                <a:spcPts val="4846"/>
              </a:lnSpc>
            </a:pPr>
          </a:p>
          <a:p>
            <a:pPr>
              <a:lnSpc>
                <a:spcPts val="4846"/>
              </a:lnSpc>
            </a:pPr>
          </a:p>
          <a:p>
            <a:pPr>
              <a:lnSpc>
                <a:spcPts val="4846"/>
              </a:lnSpc>
            </a:pPr>
          </a:p>
          <a:p>
            <a:pPr>
              <a:lnSpc>
                <a:spcPts val="4846"/>
              </a:lnSpc>
            </a:pPr>
          </a:p>
          <a:p>
            <a:pPr>
              <a:lnSpc>
                <a:spcPts val="4846"/>
              </a:lnSpc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3251969" y="1127274"/>
            <a:ext cx="11477152" cy="1726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06"/>
              </a:lnSpc>
            </a:pPr>
            <a:r>
              <a:rPr lang="en-US" sz="8790">
                <a:solidFill>
                  <a:srgbClr val="000000"/>
                </a:solidFill>
                <a:latin typeface="Tropikal"/>
              </a:rPr>
              <a:t>Conditionals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994463" y="2568121"/>
            <a:ext cx="1389850" cy="41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418">
                <a:solidFill>
                  <a:srgbClr val="000000"/>
                </a:solidFill>
                <a:latin typeface="Cardo Bold"/>
              </a:rPr>
              <a:t>PAGE 10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9982544" y="3495391"/>
            <a:ext cx="5575356" cy="5886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12"/>
              </a:lnSpc>
            </a:pPr>
            <a:r>
              <a:rPr lang="en-US" sz="3366">
                <a:solidFill>
                  <a:srgbClr val="000000"/>
                </a:solidFill>
                <a:latin typeface="Cardo Bold"/>
              </a:rPr>
              <a:t>switch</a:t>
            </a:r>
            <a:r>
              <a:rPr lang="en-US" sz="3366">
                <a:solidFill>
                  <a:srgbClr val="000000"/>
                </a:solidFill>
                <a:latin typeface="Cardo"/>
              </a:rPr>
              <a:t> (expression) {</a:t>
            </a:r>
          </a:p>
          <a:p>
            <a:pPr algn="just">
              <a:lnSpc>
                <a:spcPts val="4712"/>
              </a:lnSpc>
            </a:pPr>
            <a:r>
              <a:rPr lang="en-US" sz="3366">
                <a:solidFill>
                  <a:srgbClr val="000000"/>
                </a:solidFill>
                <a:latin typeface="Cardo"/>
              </a:rPr>
              <a:t>   </a:t>
            </a:r>
            <a:r>
              <a:rPr lang="en-US" sz="3366">
                <a:solidFill>
                  <a:srgbClr val="000000"/>
                </a:solidFill>
                <a:latin typeface="Cardo Bold"/>
              </a:rPr>
              <a:t> case</a:t>
            </a:r>
            <a:r>
              <a:rPr lang="en-US" sz="3366">
                <a:solidFill>
                  <a:srgbClr val="000000"/>
                </a:solidFill>
                <a:latin typeface="Cardo"/>
              </a:rPr>
              <a:t> value1:</a:t>
            </a:r>
          </a:p>
          <a:p>
            <a:pPr algn="just">
              <a:lnSpc>
                <a:spcPts val="4712"/>
              </a:lnSpc>
            </a:pPr>
            <a:r>
              <a:rPr lang="en-US" sz="3366">
                <a:solidFill>
                  <a:srgbClr val="000000"/>
                </a:solidFill>
                <a:latin typeface="Cardo"/>
              </a:rPr>
              <a:t>        statement1;</a:t>
            </a:r>
          </a:p>
          <a:p>
            <a:pPr algn="just">
              <a:lnSpc>
                <a:spcPts val="4712"/>
              </a:lnSpc>
            </a:pPr>
            <a:r>
              <a:rPr lang="en-US" sz="3366">
                <a:solidFill>
                  <a:srgbClr val="000000"/>
                </a:solidFill>
                <a:latin typeface="Cardo"/>
              </a:rPr>
              <a:t>        </a:t>
            </a:r>
            <a:r>
              <a:rPr lang="en-US" sz="3366">
                <a:solidFill>
                  <a:srgbClr val="000000"/>
                </a:solidFill>
                <a:latin typeface="Cardo Bold"/>
              </a:rPr>
              <a:t>break</a:t>
            </a:r>
            <a:r>
              <a:rPr lang="en-US" sz="3366">
                <a:solidFill>
                  <a:srgbClr val="000000"/>
                </a:solidFill>
                <a:latin typeface="Cardo"/>
              </a:rPr>
              <a:t>;</a:t>
            </a:r>
          </a:p>
          <a:p>
            <a:pPr algn="just">
              <a:lnSpc>
                <a:spcPts val="4712"/>
              </a:lnSpc>
            </a:pPr>
            <a:r>
              <a:rPr lang="en-US" sz="3366">
                <a:solidFill>
                  <a:srgbClr val="000000"/>
                </a:solidFill>
                <a:latin typeface="Cardo"/>
              </a:rPr>
              <a:t>    </a:t>
            </a:r>
            <a:r>
              <a:rPr lang="en-US" sz="3366">
                <a:solidFill>
                  <a:srgbClr val="000000"/>
                </a:solidFill>
                <a:latin typeface="Cardo Bold"/>
              </a:rPr>
              <a:t>case</a:t>
            </a:r>
            <a:r>
              <a:rPr lang="en-US" sz="3366">
                <a:solidFill>
                  <a:srgbClr val="000000"/>
                </a:solidFill>
                <a:latin typeface="Cardo"/>
              </a:rPr>
              <a:t> value2:</a:t>
            </a:r>
          </a:p>
          <a:p>
            <a:pPr algn="just">
              <a:lnSpc>
                <a:spcPts val="4712"/>
              </a:lnSpc>
            </a:pPr>
            <a:r>
              <a:rPr lang="en-US" sz="3366">
                <a:solidFill>
                  <a:srgbClr val="000000"/>
                </a:solidFill>
                <a:latin typeface="Cardo"/>
              </a:rPr>
              <a:t>        statement2;</a:t>
            </a:r>
          </a:p>
          <a:p>
            <a:pPr algn="just">
              <a:lnSpc>
                <a:spcPts val="4712"/>
              </a:lnSpc>
            </a:pPr>
            <a:r>
              <a:rPr lang="en-US" sz="3366">
                <a:solidFill>
                  <a:srgbClr val="000000"/>
                </a:solidFill>
                <a:latin typeface="Cardo"/>
              </a:rPr>
              <a:t>       </a:t>
            </a:r>
            <a:r>
              <a:rPr lang="en-US" sz="3366">
                <a:solidFill>
                  <a:srgbClr val="000000"/>
                </a:solidFill>
                <a:latin typeface="Cardo Bold"/>
              </a:rPr>
              <a:t> break</a:t>
            </a:r>
            <a:r>
              <a:rPr lang="en-US" sz="3366">
                <a:solidFill>
                  <a:srgbClr val="000000"/>
                </a:solidFill>
                <a:latin typeface="Cardo"/>
              </a:rPr>
              <a:t>;</a:t>
            </a:r>
          </a:p>
          <a:p>
            <a:pPr algn="just">
              <a:lnSpc>
                <a:spcPts val="4712"/>
              </a:lnSpc>
            </a:pPr>
            <a:r>
              <a:rPr lang="en-US" sz="3366">
                <a:solidFill>
                  <a:srgbClr val="000000"/>
                </a:solidFill>
                <a:latin typeface="Cardo"/>
              </a:rPr>
              <a:t>   </a:t>
            </a:r>
            <a:r>
              <a:rPr lang="en-US" sz="3366">
                <a:solidFill>
                  <a:srgbClr val="000000"/>
                </a:solidFill>
                <a:latin typeface="Cardo Bold"/>
              </a:rPr>
              <a:t> default:</a:t>
            </a:r>
          </a:p>
          <a:p>
            <a:pPr algn="just">
              <a:lnSpc>
                <a:spcPts val="4712"/>
              </a:lnSpc>
            </a:pPr>
            <a:r>
              <a:rPr lang="en-US" sz="3366">
                <a:solidFill>
                  <a:srgbClr val="000000"/>
                </a:solidFill>
                <a:latin typeface="Cardo"/>
              </a:rPr>
              <a:t>        statementDefault; } ;</a:t>
            </a:r>
          </a:p>
          <a:p>
            <a:pPr algn="just">
              <a:lnSpc>
                <a:spcPts val="4712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C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4838" y="-20729"/>
            <a:ext cx="18712838" cy="18712838"/>
          </a:xfrm>
          <a:custGeom>
            <a:avLst/>
            <a:gdLst/>
            <a:ahLst/>
            <a:cxnLst/>
            <a:rect r="r" b="b" t="t" l="l"/>
            <a:pathLst>
              <a:path h="18712838" w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4952" y="1181100"/>
            <a:ext cx="15478098" cy="8229600"/>
            <a:chOff x="0" y="0"/>
            <a:chExt cx="407653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765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76536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4951" y="1181100"/>
            <a:ext cx="15478098" cy="8229600"/>
            <a:chOff x="0" y="0"/>
            <a:chExt cx="4076536" cy="21674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765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76536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333519" y="3409666"/>
            <a:ext cx="458105" cy="2462822"/>
            <a:chOff x="0" y="0"/>
            <a:chExt cx="120653" cy="6486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653" cy="648645"/>
            </a:xfrm>
            <a:custGeom>
              <a:avLst/>
              <a:gdLst/>
              <a:ahLst/>
              <a:cxnLst/>
              <a:rect r="r" b="b" t="t" l="l"/>
              <a:pathLst>
                <a:path h="648645" w="120653">
                  <a:moveTo>
                    <a:pt x="0" y="0"/>
                  </a:moveTo>
                  <a:lnTo>
                    <a:pt x="120653" y="0"/>
                  </a:lnTo>
                  <a:lnTo>
                    <a:pt x="120653" y="648645"/>
                  </a:lnTo>
                  <a:lnTo>
                    <a:pt x="0" y="648645"/>
                  </a:lnTo>
                  <a:close/>
                </a:path>
              </a:pathLst>
            </a:custGeom>
            <a:solidFill>
              <a:srgbClr val="D4D4D4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0653" cy="686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372552" y="3338639"/>
            <a:ext cx="15478098" cy="3292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810584" y="1576131"/>
            <a:ext cx="751645" cy="75164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50273" y="1576131"/>
            <a:ext cx="751645" cy="75164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689962" y="1576131"/>
            <a:ext cx="751645" cy="75164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907630" y="1660849"/>
            <a:ext cx="751645" cy="7516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876147" y="1660849"/>
            <a:ext cx="751645" cy="75164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844664" y="1660849"/>
            <a:ext cx="751645" cy="75164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872229" y="2412493"/>
            <a:ext cx="1634319" cy="736810"/>
            <a:chOff x="0" y="0"/>
            <a:chExt cx="430438" cy="1940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0438" cy="194057"/>
            </a:xfrm>
            <a:custGeom>
              <a:avLst/>
              <a:gdLst/>
              <a:ahLst/>
              <a:cxnLst/>
              <a:rect r="r" b="b" t="t" l="l"/>
              <a:pathLst>
                <a:path h="194057" w="430438">
                  <a:moveTo>
                    <a:pt x="97029" y="0"/>
                  </a:moveTo>
                  <a:lnTo>
                    <a:pt x="333409" y="0"/>
                  </a:lnTo>
                  <a:cubicBezTo>
                    <a:pt x="359143" y="0"/>
                    <a:pt x="383822" y="10223"/>
                    <a:pt x="402019" y="28419"/>
                  </a:cubicBezTo>
                  <a:cubicBezTo>
                    <a:pt x="420215" y="46615"/>
                    <a:pt x="430438" y="71295"/>
                    <a:pt x="430438" y="97029"/>
                  </a:cubicBezTo>
                  <a:lnTo>
                    <a:pt x="430438" y="97029"/>
                  </a:lnTo>
                  <a:cubicBezTo>
                    <a:pt x="430438" y="150616"/>
                    <a:pt x="386997" y="194057"/>
                    <a:pt x="333409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30438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919045" y="2412493"/>
            <a:ext cx="750307" cy="736810"/>
            <a:chOff x="0" y="0"/>
            <a:chExt cx="197612" cy="19405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803057" y="2412493"/>
            <a:ext cx="750307" cy="736810"/>
            <a:chOff x="0" y="0"/>
            <a:chExt cx="197612" cy="19405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15798745" y="1274429"/>
            <a:ext cx="496674" cy="486740"/>
          </a:xfrm>
          <a:custGeom>
            <a:avLst/>
            <a:gdLst/>
            <a:ahLst/>
            <a:cxnLst/>
            <a:rect r="r" b="b" t="t" l="l"/>
            <a:pathLst>
              <a:path h="486740" w="496674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980555" y="1523645"/>
            <a:ext cx="577344" cy="104972"/>
          </a:xfrm>
          <a:custGeom>
            <a:avLst/>
            <a:gdLst/>
            <a:ahLst/>
            <a:cxnLst/>
            <a:rect r="r" b="b" t="t" l="l"/>
            <a:pathLst>
              <a:path h="104972" w="577344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3124062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10711747">
            <a:off x="13998145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4" id="44"/>
          <p:cNvSpPr/>
          <p:nvPr/>
        </p:nvSpPr>
        <p:spPr>
          <a:xfrm flipH="true" flipV="true">
            <a:off x="16295419" y="3355103"/>
            <a:ext cx="0" cy="590319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5" id="45"/>
          <p:cNvGrpSpPr/>
          <p:nvPr/>
        </p:nvGrpSpPr>
        <p:grpSpPr>
          <a:xfrm rot="0">
            <a:off x="2186406" y="3581116"/>
            <a:ext cx="6373903" cy="5447621"/>
            <a:chOff x="0" y="0"/>
            <a:chExt cx="1678723" cy="1434764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678723" cy="1434764"/>
            </a:xfrm>
            <a:custGeom>
              <a:avLst/>
              <a:gdLst/>
              <a:ahLst/>
              <a:cxnLst/>
              <a:rect r="r" b="b" t="t" l="l"/>
              <a:pathLst>
                <a:path h="1434764" w="1678723">
                  <a:moveTo>
                    <a:pt x="0" y="0"/>
                  </a:moveTo>
                  <a:lnTo>
                    <a:pt x="1678723" y="0"/>
                  </a:lnTo>
                  <a:lnTo>
                    <a:pt x="1678723" y="1434764"/>
                  </a:lnTo>
                  <a:lnTo>
                    <a:pt x="0" y="1434764"/>
                  </a:lnTo>
                  <a:close/>
                </a:path>
              </a:pathLst>
            </a:custGeom>
            <a:solidFill>
              <a:srgbClr val="C7DF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1678723" cy="1472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3102082" y="3300540"/>
            <a:ext cx="4237158" cy="1013836"/>
            <a:chOff x="0" y="0"/>
            <a:chExt cx="1115959" cy="267019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115959" cy="267019"/>
            </a:xfrm>
            <a:custGeom>
              <a:avLst/>
              <a:gdLst/>
              <a:ahLst/>
              <a:cxnLst/>
              <a:rect r="r" b="b" t="t" l="l"/>
              <a:pathLst>
                <a:path h="267019" w="1115959">
                  <a:moveTo>
                    <a:pt x="0" y="0"/>
                  </a:moveTo>
                  <a:lnTo>
                    <a:pt x="1115959" y="0"/>
                  </a:lnTo>
                  <a:lnTo>
                    <a:pt x="1115959" y="267019"/>
                  </a:lnTo>
                  <a:lnTo>
                    <a:pt x="0" y="267019"/>
                  </a:lnTo>
                  <a:close/>
                </a:path>
              </a:pathLst>
            </a:custGeom>
            <a:solidFill>
              <a:srgbClr val="E9C7E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1115959" cy="305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9111601" y="3723991"/>
            <a:ext cx="6446299" cy="5304746"/>
            <a:chOff x="0" y="0"/>
            <a:chExt cx="1697791" cy="1397135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697791" cy="1397135"/>
            </a:xfrm>
            <a:custGeom>
              <a:avLst/>
              <a:gdLst/>
              <a:ahLst/>
              <a:cxnLst/>
              <a:rect r="r" b="b" t="t" l="l"/>
              <a:pathLst>
                <a:path h="1397135" w="1697791">
                  <a:moveTo>
                    <a:pt x="0" y="0"/>
                  </a:moveTo>
                  <a:lnTo>
                    <a:pt x="1697791" y="0"/>
                  </a:lnTo>
                  <a:lnTo>
                    <a:pt x="1697791" y="1397135"/>
                  </a:lnTo>
                  <a:lnTo>
                    <a:pt x="0" y="1397135"/>
                  </a:lnTo>
                  <a:close/>
                </a:path>
              </a:pathLst>
            </a:custGeom>
            <a:solidFill>
              <a:srgbClr val="C7DF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1697791" cy="14352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0361810" y="3300540"/>
            <a:ext cx="4237158" cy="1013836"/>
            <a:chOff x="0" y="0"/>
            <a:chExt cx="1115959" cy="26701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115959" cy="267019"/>
            </a:xfrm>
            <a:custGeom>
              <a:avLst/>
              <a:gdLst/>
              <a:ahLst/>
              <a:cxnLst/>
              <a:rect r="r" b="b" t="t" l="l"/>
              <a:pathLst>
                <a:path h="267019" w="1115959">
                  <a:moveTo>
                    <a:pt x="0" y="0"/>
                  </a:moveTo>
                  <a:lnTo>
                    <a:pt x="1115959" y="0"/>
                  </a:lnTo>
                  <a:lnTo>
                    <a:pt x="1115959" y="267019"/>
                  </a:lnTo>
                  <a:lnTo>
                    <a:pt x="0" y="267019"/>
                  </a:lnTo>
                  <a:close/>
                </a:path>
              </a:pathLst>
            </a:custGeom>
            <a:solidFill>
              <a:srgbClr val="E9C7E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1115959" cy="305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5798745" y="6888246"/>
            <a:ext cx="1928606" cy="1707428"/>
            <a:chOff x="0" y="0"/>
            <a:chExt cx="507946" cy="449693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507946" cy="449693"/>
            </a:xfrm>
            <a:custGeom>
              <a:avLst/>
              <a:gdLst/>
              <a:ahLst/>
              <a:cxnLst/>
              <a:rect r="r" b="b" t="t" l="l"/>
              <a:pathLst>
                <a:path h="449693" w="507946">
                  <a:moveTo>
                    <a:pt x="0" y="0"/>
                  </a:moveTo>
                  <a:lnTo>
                    <a:pt x="507946" y="0"/>
                  </a:lnTo>
                  <a:lnTo>
                    <a:pt x="507946" y="449693"/>
                  </a:lnTo>
                  <a:lnTo>
                    <a:pt x="0" y="449693"/>
                  </a:lnTo>
                  <a:close/>
                </a:path>
              </a:pathLst>
            </a:custGeom>
            <a:solidFill>
              <a:srgbClr val="FFD703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507946" cy="487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560648" y="3987495"/>
            <a:ext cx="1928606" cy="1707428"/>
            <a:chOff x="0" y="0"/>
            <a:chExt cx="507946" cy="449693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507946" cy="449693"/>
            </a:xfrm>
            <a:custGeom>
              <a:avLst/>
              <a:gdLst/>
              <a:ahLst/>
              <a:cxnLst/>
              <a:rect r="r" b="b" t="t" l="l"/>
              <a:pathLst>
                <a:path h="449693" w="507946">
                  <a:moveTo>
                    <a:pt x="0" y="0"/>
                  </a:moveTo>
                  <a:lnTo>
                    <a:pt x="507946" y="0"/>
                  </a:lnTo>
                  <a:lnTo>
                    <a:pt x="507946" y="449693"/>
                  </a:lnTo>
                  <a:lnTo>
                    <a:pt x="0" y="449693"/>
                  </a:lnTo>
                  <a:close/>
                </a:path>
              </a:pathLst>
            </a:custGeom>
            <a:solidFill>
              <a:srgbClr val="D1C7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507946" cy="487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3" id="63"/>
          <p:cNvSpPr/>
          <p:nvPr/>
        </p:nvSpPr>
        <p:spPr>
          <a:xfrm flipH="false" flipV="false" rot="0">
            <a:off x="-33752" y="4348626"/>
            <a:ext cx="2523007" cy="1894549"/>
          </a:xfrm>
          <a:custGeom>
            <a:avLst/>
            <a:gdLst/>
            <a:ahLst/>
            <a:cxnLst/>
            <a:rect r="r" b="b" t="t" l="l"/>
            <a:pathLst>
              <a:path h="1894549" w="2523007">
                <a:moveTo>
                  <a:pt x="0" y="0"/>
                </a:moveTo>
                <a:lnTo>
                  <a:pt x="2523007" y="0"/>
                </a:lnTo>
                <a:lnTo>
                  <a:pt x="2523007" y="1894548"/>
                </a:lnTo>
                <a:lnTo>
                  <a:pt x="0" y="18945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0">
            <a:off x="15433915" y="7520314"/>
            <a:ext cx="2898268" cy="690315"/>
          </a:xfrm>
          <a:custGeom>
            <a:avLst/>
            <a:gdLst/>
            <a:ahLst/>
            <a:cxnLst/>
            <a:rect r="r" b="b" t="t" l="l"/>
            <a:pathLst>
              <a:path h="690315" w="2898268">
                <a:moveTo>
                  <a:pt x="0" y="0"/>
                </a:moveTo>
                <a:lnTo>
                  <a:pt x="2898268" y="0"/>
                </a:lnTo>
                <a:lnTo>
                  <a:pt x="2898268" y="690314"/>
                </a:lnTo>
                <a:lnTo>
                  <a:pt x="0" y="6903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2562228" y="4322861"/>
            <a:ext cx="5916292" cy="4674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6"/>
              </a:lnSpc>
            </a:pPr>
            <a:r>
              <a:rPr lang="en-US" sz="2968">
                <a:solidFill>
                  <a:srgbClr val="000000"/>
                </a:solidFill>
                <a:latin typeface="Cardo"/>
              </a:rPr>
              <a:t> used to iterate through the array or the elements for a specified number of times.</a:t>
            </a:r>
          </a:p>
          <a:p>
            <a:pPr algn="ctr">
              <a:lnSpc>
                <a:spcPts val="4156"/>
              </a:lnSpc>
            </a:pPr>
            <a:r>
              <a:rPr lang="en-US" sz="2968">
                <a:solidFill>
                  <a:srgbClr val="000000"/>
                </a:solidFill>
                <a:latin typeface="Cardo Bold"/>
              </a:rPr>
              <a:t>for (initialization; condition; increment)  </a:t>
            </a:r>
          </a:p>
          <a:p>
            <a:pPr algn="ctr">
              <a:lnSpc>
                <a:spcPts val="4156"/>
              </a:lnSpc>
            </a:pPr>
            <a:r>
              <a:rPr lang="en-US" sz="2968">
                <a:solidFill>
                  <a:srgbClr val="000000"/>
                </a:solidFill>
                <a:latin typeface="Cardo Bold"/>
              </a:rPr>
              <a:t>{  </a:t>
            </a:r>
          </a:p>
          <a:p>
            <a:pPr algn="ctr">
              <a:lnSpc>
                <a:spcPts val="4156"/>
              </a:lnSpc>
            </a:pPr>
            <a:r>
              <a:rPr lang="en-US" sz="2968">
                <a:solidFill>
                  <a:srgbClr val="000000"/>
                </a:solidFill>
                <a:latin typeface="Cardo Bold"/>
              </a:rPr>
              <a:t>   // code to be executed</a:t>
            </a:r>
          </a:p>
          <a:p>
            <a:pPr algn="ctr">
              <a:lnSpc>
                <a:spcPts val="4156"/>
              </a:lnSpc>
            </a:pPr>
            <a:r>
              <a:rPr lang="en-US" sz="2968">
                <a:solidFill>
                  <a:srgbClr val="000000"/>
                </a:solidFill>
                <a:latin typeface="Cardo Bold"/>
              </a:rPr>
              <a:t>}</a:t>
            </a:r>
          </a:p>
          <a:p>
            <a:pPr algn="ctr">
              <a:lnSpc>
                <a:spcPts val="4156"/>
              </a:lnSpc>
            </a:pPr>
          </a:p>
        </p:txBody>
      </p:sp>
      <p:sp>
        <p:nvSpPr>
          <p:cNvPr name="TextBox 66" id="66"/>
          <p:cNvSpPr txBox="true"/>
          <p:nvPr/>
        </p:nvSpPr>
        <p:spPr>
          <a:xfrm rot="0">
            <a:off x="4939209" y="1137981"/>
            <a:ext cx="7741711" cy="1989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2"/>
              </a:lnSpc>
            </a:pPr>
            <a:r>
              <a:rPr lang="en-US" sz="10201">
                <a:solidFill>
                  <a:srgbClr val="000000"/>
                </a:solidFill>
                <a:latin typeface="Tropikal"/>
              </a:rPr>
              <a:t>Loops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3378450" y="3447464"/>
            <a:ext cx="3684422" cy="65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1"/>
              </a:lnSpc>
            </a:pPr>
            <a:r>
              <a:rPr lang="en-US" sz="3865">
                <a:solidFill>
                  <a:srgbClr val="000000"/>
                </a:solidFill>
                <a:latin typeface="Cardo Bold"/>
              </a:rPr>
              <a:t>for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9447497" y="4313336"/>
            <a:ext cx="5774507" cy="5083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>
                <a:solidFill>
                  <a:srgbClr val="000000"/>
                </a:solidFill>
                <a:latin typeface="Cardo"/>
              </a:rPr>
              <a:t>used to loop through arrays.</a:t>
            </a:r>
          </a:p>
          <a:p>
            <a:pPr algn="ctr">
              <a:lnSpc>
                <a:spcPts val="4515"/>
              </a:lnSpc>
            </a:pPr>
            <a:r>
              <a:rPr lang="en-US" sz="3225">
                <a:solidFill>
                  <a:srgbClr val="000000"/>
                </a:solidFill>
                <a:latin typeface="Cardo"/>
              </a:rPr>
              <a:t>passes a callback function for each element of an array</a:t>
            </a:r>
          </a:p>
          <a:p>
            <a:pPr algn="ctr">
              <a:lnSpc>
                <a:spcPts val="4515"/>
              </a:lnSpc>
            </a:pPr>
            <a:r>
              <a:rPr lang="en-US" sz="3225">
                <a:solidFill>
                  <a:srgbClr val="000000"/>
                </a:solidFill>
                <a:latin typeface="Cardo Bold"/>
              </a:rPr>
              <a:t>val = [1, 2, 3, 4, 5];</a:t>
            </a:r>
          </a:p>
          <a:p>
            <a:pPr algn="ctr">
              <a:lnSpc>
                <a:spcPts val="4515"/>
              </a:lnSpc>
            </a:pPr>
            <a:r>
              <a:rPr lang="en-US" sz="3225">
                <a:solidFill>
                  <a:srgbClr val="000000"/>
                </a:solidFill>
                <a:latin typeface="Cardo Bold"/>
              </a:rPr>
              <a:t>val</a:t>
            </a:r>
            <a:r>
              <a:rPr lang="en-US" sz="3225">
                <a:solidFill>
                  <a:srgbClr val="000000"/>
                </a:solidFill>
                <a:latin typeface="Cardo Bold"/>
              </a:rPr>
              <a:t>.forEach(function(number) {</a:t>
            </a:r>
          </a:p>
          <a:p>
            <a:pPr algn="ctr">
              <a:lnSpc>
                <a:spcPts val="4515"/>
              </a:lnSpc>
            </a:pPr>
            <a:r>
              <a:rPr lang="en-US" sz="3225">
                <a:solidFill>
                  <a:srgbClr val="000000"/>
                </a:solidFill>
                <a:latin typeface="Cardo Bold"/>
              </a:rPr>
              <a:t>   // code to be executed</a:t>
            </a:r>
          </a:p>
          <a:p>
            <a:pPr algn="ctr">
              <a:lnSpc>
                <a:spcPts val="4515"/>
              </a:lnSpc>
            </a:pPr>
            <a:r>
              <a:rPr lang="en-US" sz="3225">
                <a:solidFill>
                  <a:srgbClr val="000000"/>
                </a:solidFill>
                <a:latin typeface="Cardo Bold"/>
              </a:rPr>
              <a:t>});</a:t>
            </a:r>
          </a:p>
          <a:p>
            <a:pPr algn="ctr">
              <a:lnSpc>
                <a:spcPts val="4515"/>
              </a:lnSpc>
            </a:pPr>
          </a:p>
        </p:txBody>
      </p:sp>
      <p:sp>
        <p:nvSpPr>
          <p:cNvPr name="TextBox 69" id="69"/>
          <p:cNvSpPr txBox="true"/>
          <p:nvPr/>
        </p:nvSpPr>
        <p:spPr>
          <a:xfrm rot="0">
            <a:off x="10648650" y="3447464"/>
            <a:ext cx="3684422" cy="65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1"/>
              </a:lnSpc>
            </a:pPr>
            <a:r>
              <a:rPr lang="en-US" sz="3865">
                <a:solidFill>
                  <a:srgbClr val="000000"/>
                </a:solidFill>
                <a:latin typeface="Cardo Bold"/>
              </a:rPr>
              <a:t>forEach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5001038" y="2568121"/>
            <a:ext cx="1389850" cy="41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418">
                <a:solidFill>
                  <a:srgbClr val="000000"/>
                </a:solidFill>
                <a:latin typeface="Cardo Bold"/>
              </a:rPr>
              <a:t>PAGE 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C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4838" y="-20729"/>
            <a:ext cx="18712838" cy="18712838"/>
          </a:xfrm>
          <a:custGeom>
            <a:avLst/>
            <a:gdLst/>
            <a:ahLst/>
            <a:cxnLst/>
            <a:rect r="r" b="b" t="t" l="l"/>
            <a:pathLst>
              <a:path h="18712838" w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4952" y="1181100"/>
            <a:ext cx="15478098" cy="8229600"/>
            <a:chOff x="0" y="0"/>
            <a:chExt cx="407653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765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76536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4951" y="1181100"/>
            <a:ext cx="15478098" cy="8229600"/>
            <a:chOff x="0" y="0"/>
            <a:chExt cx="4076536" cy="21674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765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76536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333519" y="3409666"/>
            <a:ext cx="458105" cy="2462822"/>
            <a:chOff x="0" y="0"/>
            <a:chExt cx="120653" cy="6486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653" cy="648645"/>
            </a:xfrm>
            <a:custGeom>
              <a:avLst/>
              <a:gdLst/>
              <a:ahLst/>
              <a:cxnLst/>
              <a:rect r="r" b="b" t="t" l="l"/>
              <a:pathLst>
                <a:path h="648645" w="120653">
                  <a:moveTo>
                    <a:pt x="0" y="0"/>
                  </a:moveTo>
                  <a:lnTo>
                    <a:pt x="120653" y="0"/>
                  </a:lnTo>
                  <a:lnTo>
                    <a:pt x="120653" y="648645"/>
                  </a:lnTo>
                  <a:lnTo>
                    <a:pt x="0" y="648645"/>
                  </a:lnTo>
                  <a:close/>
                </a:path>
              </a:pathLst>
            </a:custGeom>
            <a:solidFill>
              <a:srgbClr val="D4D4D4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0653" cy="686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372552" y="3338639"/>
            <a:ext cx="15478098" cy="3292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810584" y="1576131"/>
            <a:ext cx="751645" cy="75164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50273" y="1576131"/>
            <a:ext cx="751645" cy="75164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689962" y="1576131"/>
            <a:ext cx="751645" cy="75164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907630" y="1660849"/>
            <a:ext cx="751645" cy="7516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876147" y="1660849"/>
            <a:ext cx="751645" cy="75164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844664" y="1660849"/>
            <a:ext cx="751645" cy="75164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872229" y="2412493"/>
            <a:ext cx="1634319" cy="736810"/>
            <a:chOff x="0" y="0"/>
            <a:chExt cx="430438" cy="1940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0438" cy="194057"/>
            </a:xfrm>
            <a:custGeom>
              <a:avLst/>
              <a:gdLst/>
              <a:ahLst/>
              <a:cxnLst/>
              <a:rect r="r" b="b" t="t" l="l"/>
              <a:pathLst>
                <a:path h="194057" w="430438">
                  <a:moveTo>
                    <a:pt x="97029" y="0"/>
                  </a:moveTo>
                  <a:lnTo>
                    <a:pt x="333409" y="0"/>
                  </a:lnTo>
                  <a:cubicBezTo>
                    <a:pt x="359143" y="0"/>
                    <a:pt x="383822" y="10223"/>
                    <a:pt x="402019" y="28419"/>
                  </a:cubicBezTo>
                  <a:cubicBezTo>
                    <a:pt x="420215" y="46615"/>
                    <a:pt x="430438" y="71295"/>
                    <a:pt x="430438" y="97029"/>
                  </a:cubicBezTo>
                  <a:lnTo>
                    <a:pt x="430438" y="97029"/>
                  </a:lnTo>
                  <a:cubicBezTo>
                    <a:pt x="430438" y="150616"/>
                    <a:pt x="386997" y="194057"/>
                    <a:pt x="333409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30438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919045" y="2412493"/>
            <a:ext cx="750307" cy="736810"/>
            <a:chOff x="0" y="0"/>
            <a:chExt cx="197612" cy="19405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803057" y="2412493"/>
            <a:ext cx="750307" cy="736810"/>
            <a:chOff x="0" y="0"/>
            <a:chExt cx="197612" cy="19405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15798745" y="1274429"/>
            <a:ext cx="496674" cy="486740"/>
          </a:xfrm>
          <a:custGeom>
            <a:avLst/>
            <a:gdLst/>
            <a:ahLst/>
            <a:cxnLst/>
            <a:rect r="r" b="b" t="t" l="l"/>
            <a:pathLst>
              <a:path h="486740" w="496674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980555" y="1523645"/>
            <a:ext cx="577344" cy="104972"/>
          </a:xfrm>
          <a:custGeom>
            <a:avLst/>
            <a:gdLst/>
            <a:ahLst/>
            <a:cxnLst/>
            <a:rect r="r" b="b" t="t" l="l"/>
            <a:pathLst>
              <a:path h="104972" w="577344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3124062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10711747">
            <a:off x="13998145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4" id="44"/>
          <p:cNvSpPr/>
          <p:nvPr/>
        </p:nvSpPr>
        <p:spPr>
          <a:xfrm flipH="true" flipV="true">
            <a:off x="16295419" y="3355103"/>
            <a:ext cx="0" cy="590319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5" id="45"/>
          <p:cNvGrpSpPr/>
          <p:nvPr/>
        </p:nvGrpSpPr>
        <p:grpSpPr>
          <a:xfrm rot="0">
            <a:off x="2186406" y="3581116"/>
            <a:ext cx="6373903" cy="5447621"/>
            <a:chOff x="0" y="0"/>
            <a:chExt cx="1678723" cy="1434764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678723" cy="1434764"/>
            </a:xfrm>
            <a:custGeom>
              <a:avLst/>
              <a:gdLst/>
              <a:ahLst/>
              <a:cxnLst/>
              <a:rect r="r" b="b" t="t" l="l"/>
              <a:pathLst>
                <a:path h="1434764" w="1678723">
                  <a:moveTo>
                    <a:pt x="0" y="0"/>
                  </a:moveTo>
                  <a:lnTo>
                    <a:pt x="1678723" y="0"/>
                  </a:lnTo>
                  <a:lnTo>
                    <a:pt x="1678723" y="1434764"/>
                  </a:lnTo>
                  <a:lnTo>
                    <a:pt x="0" y="1434764"/>
                  </a:lnTo>
                  <a:close/>
                </a:path>
              </a:pathLst>
            </a:custGeom>
            <a:solidFill>
              <a:srgbClr val="C7DF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1678723" cy="1472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3102082" y="3300540"/>
            <a:ext cx="4237158" cy="1013836"/>
            <a:chOff x="0" y="0"/>
            <a:chExt cx="1115959" cy="267019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115959" cy="267019"/>
            </a:xfrm>
            <a:custGeom>
              <a:avLst/>
              <a:gdLst/>
              <a:ahLst/>
              <a:cxnLst/>
              <a:rect r="r" b="b" t="t" l="l"/>
              <a:pathLst>
                <a:path h="267019" w="1115959">
                  <a:moveTo>
                    <a:pt x="0" y="0"/>
                  </a:moveTo>
                  <a:lnTo>
                    <a:pt x="1115959" y="0"/>
                  </a:lnTo>
                  <a:lnTo>
                    <a:pt x="1115959" y="267019"/>
                  </a:lnTo>
                  <a:lnTo>
                    <a:pt x="0" y="267019"/>
                  </a:lnTo>
                  <a:close/>
                </a:path>
              </a:pathLst>
            </a:custGeom>
            <a:solidFill>
              <a:srgbClr val="E9C7E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1115959" cy="305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9111601" y="3723991"/>
            <a:ext cx="6446299" cy="5304746"/>
            <a:chOff x="0" y="0"/>
            <a:chExt cx="1697791" cy="1397135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697791" cy="1397135"/>
            </a:xfrm>
            <a:custGeom>
              <a:avLst/>
              <a:gdLst/>
              <a:ahLst/>
              <a:cxnLst/>
              <a:rect r="r" b="b" t="t" l="l"/>
              <a:pathLst>
                <a:path h="1397135" w="1697791">
                  <a:moveTo>
                    <a:pt x="0" y="0"/>
                  </a:moveTo>
                  <a:lnTo>
                    <a:pt x="1697791" y="0"/>
                  </a:lnTo>
                  <a:lnTo>
                    <a:pt x="1697791" y="1397135"/>
                  </a:lnTo>
                  <a:lnTo>
                    <a:pt x="0" y="1397135"/>
                  </a:lnTo>
                  <a:close/>
                </a:path>
              </a:pathLst>
            </a:custGeom>
            <a:solidFill>
              <a:srgbClr val="C7DF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1697791" cy="14352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0361810" y="3300540"/>
            <a:ext cx="4237158" cy="1013836"/>
            <a:chOff x="0" y="0"/>
            <a:chExt cx="1115959" cy="26701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115959" cy="267019"/>
            </a:xfrm>
            <a:custGeom>
              <a:avLst/>
              <a:gdLst/>
              <a:ahLst/>
              <a:cxnLst/>
              <a:rect r="r" b="b" t="t" l="l"/>
              <a:pathLst>
                <a:path h="267019" w="1115959">
                  <a:moveTo>
                    <a:pt x="0" y="0"/>
                  </a:moveTo>
                  <a:lnTo>
                    <a:pt x="1115959" y="0"/>
                  </a:lnTo>
                  <a:lnTo>
                    <a:pt x="1115959" y="267019"/>
                  </a:lnTo>
                  <a:lnTo>
                    <a:pt x="0" y="267019"/>
                  </a:lnTo>
                  <a:close/>
                </a:path>
              </a:pathLst>
            </a:custGeom>
            <a:solidFill>
              <a:srgbClr val="E9C7E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1115959" cy="305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5798745" y="6888246"/>
            <a:ext cx="1928606" cy="1707428"/>
            <a:chOff x="0" y="0"/>
            <a:chExt cx="507946" cy="449693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507946" cy="449693"/>
            </a:xfrm>
            <a:custGeom>
              <a:avLst/>
              <a:gdLst/>
              <a:ahLst/>
              <a:cxnLst/>
              <a:rect r="r" b="b" t="t" l="l"/>
              <a:pathLst>
                <a:path h="449693" w="507946">
                  <a:moveTo>
                    <a:pt x="0" y="0"/>
                  </a:moveTo>
                  <a:lnTo>
                    <a:pt x="507946" y="0"/>
                  </a:lnTo>
                  <a:lnTo>
                    <a:pt x="507946" y="449693"/>
                  </a:lnTo>
                  <a:lnTo>
                    <a:pt x="0" y="449693"/>
                  </a:lnTo>
                  <a:close/>
                </a:path>
              </a:pathLst>
            </a:custGeom>
            <a:solidFill>
              <a:srgbClr val="FFD703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507946" cy="487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560648" y="3987495"/>
            <a:ext cx="1928606" cy="1707428"/>
            <a:chOff x="0" y="0"/>
            <a:chExt cx="507946" cy="449693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507946" cy="449693"/>
            </a:xfrm>
            <a:custGeom>
              <a:avLst/>
              <a:gdLst/>
              <a:ahLst/>
              <a:cxnLst/>
              <a:rect r="r" b="b" t="t" l="l"/>
              <a:pathLst>
                <a:path h="449693" w="507946">
                  <a:moveTo>
                    <a:pt x="0" y="0"/>
                  </a:moveTo>
                  <a:lnTo>
                    <a:pt x="507946" y="0"/>
                  </a:lnTo>
                  <a:lnTo>
                    <a:pt x="507946" y="449693"/>
                  </a:lnTo>
                  <a:lnTo>
                    <a:pt x="0" y="449693"/>
                  </a:lnTo>
                  <a:close/>
                </a:path>
              </a:pathLst>
            </a:custGeom>
            <a:solidFill>
              <a:srgbClr val="D1C7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507946" cy="487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3" id="63"/>
          <p:cNvSpPr/>
          <p:nvPr/>
        </p:nvSpPr>
        <p:spPr>
          <a:xfrm flipH="false" flipV="false" rot="0">
            <a:off x="-33752" y="4348626"/>
            <a:ext cx="2523007" cy="1894549"/>
          </a:xfrm>
          <a:custGeom>
            <a:avLst/>
            <a:gdLst/>
            <a:ahLst/>
            <a:cxnLst/>
            <a:rect r="r" b="b" t="t" l="l"/>
            <a:pathLst>
              <a:path h="1894549" w="2523007">
                <a:moveTo>
                  <a:pt x="0" y="0"/>
                </a:moveTo>
                <a:lnTo>
                  <a:pt x="2523007" y="0"/>
                </a:lnTo>
                <a:lnTo>
                  <a:pt x="2523007" y="1894548"/>
                </a:lnTo>
                <a:lnTo>
                  <a:pt x="0" y="18945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0">
            <a:off x="15433915" y="7520314"/>
            <a:ext cx="2898268" cy="690315"/>
          </a:xfrm>
          <a:custGeom>
            <a:avLst/>
            <a:gdLst/>
            <a:ahLst/>
            <a:cxnLst/>
            <a:rect r="r" b="b" t="t" l="l"/>
            <a:pathLst>
              <a:path h="690315" w="2898268">
                <a:moveTo>
                  <a:pt x="0" y="0"/>
                </a:moveTo>
                <a:lnTo>
                  <a:pt x="2898268" y="0"/>
                </a:lnTo>
                <a:lnTo>
                  <a:pt x="2898268" y="690314"/>
                </a:lnTo>
                <a:lnTo>
                  <a:pt x="0" y="6903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2562228" y="4352475"/>
            <a:ext cx="5916292" cy="4705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Cardo"/>
              </a:rPr>
              <a:t>loops through a block of code as long as a specified condition is true</a:t>
            </a:r>
          </a:p>
          <a:p>
            <a:pPr algn="ctr">
              <a:lnSpc>
                <a:spcPts val="4716"/>
              </a:lnSpc>
            </a:pPr>
          </a:p>
          <a:p>
            <a:pPr algn="ct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Cardo Bold"/>
              </a:rPr>
              <a:t>while (condition) {</a:t>
            </a:r>
          </a:p>
          <a:p>
            <a:pPr algn="ct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Cardo Bold"/>
              </a:rPr>
              <a:t>  // code block to be executed</a:t>
            </a:r>
          </a:p>
          <a:p>
            <a:pPr algn="ct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Cardo Bold"/>
              </a:rPr>
              <a:t>}</a:t>
            </a:r>
          </a:p>
          <a:p>
            <a:pPr algn="ctr">
              <a:lnSpc>
                <a:spcPts val="4716"/>
              </a:lnSpc>
            </a:pPr>
          </a:p>
        </p:txBody>
      </p:sp>
      <p:sp>
        <p:nvSpPr>
          <p:cNvPr name="TextBox 66" id="66"/>
          <p:cNvSpPr txBox="true"/>
          <p:nvPr/>
        </p:nvSpPr>
        <p:spPr>
          <a:xfrm rot="0">
            <a:off x="4939209" y="1137981"/>
            <a:ext cx="7741711" cy="1989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2"/>
              </a:lnSpc>
            </a:pPr>
            <a:r>
              <a:rPr lang="en-US" sz="10201">
                <a:solidFill>
                  <a:srgbClr val="000000"/>
                </a:solidFill>
                <a:latin typeface="Tropikal"/>
              </a:rPr>
              <a:t>Loops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3378450" y="3447464"/>
            <a:ext cx="3684422" cy="65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1"/>
              </a:lnSpc>
            </a:pPr>
            <a:r>
              <a:rPr lang="en-US" sz="3865">
                <a:solidFill>
                  <a:srgbClr val="000000"/>
                </a:solidFill>
                <a:latin typeface="Cardo Bold"/>
              </a:rPr>
              <a:t>while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9447497" y="4313336"/>
            <a:ext cx="5774507" cy="5699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>
                <a:solidFill>
                  <a:srgbClr val="000000"/>
                </a:solidFill>
                <a:latin typeface="Cardo"/>
              </a:rPr>
              <a:t>execute the code block once, before checking if the condition is true, then repeat the loop as long as the condition is true</a:t>
            </a:r>
          </a:p>
          <a:p>
            <a:pPr algn="ctr">
              <a:lnSpc>
                <a:spcPts val="4515"/>
              </a:lnSpc>
            </a:pPr>
            <a:r>
              <a:rPr lang="en-US" sz="3225">
                <a:solidFill>
                  <a:srgbClr val="000000"/>
                </a:solidFill>
                <a:latin typeface="Cardo Bold"/>
              </a:rPr>
              <a:t>do {</a:t>
            </a:r>
          </a:p>
          <a:p>
            <a:pPr algn="ctr">
              <a:lnSpc>
                <a:spcPts val="4515"/>
              </a:lnSpc>
            </a:pPr>
            <a:r>
              <a:rPr lang="en-US" sz="3225">
                <a:solidFill>
                  <a:srgbClr val="000000"/>
                </a:solidFill>
                <a:latin typeface="Cardo Bold"/>
              </a:rPr>
              <a:t>  // code block to be executed</a:t>
            </a:r>
          </a:p>
          <a:p>
            <a:pPr algn="ctr">
              <a:lnSpc>
                <a:spcPts val="4515"/>
              </a:lnSpc>
            </a:pPr>
            <a:r>
              <a:rPr lang="en-US" sz="3225">
                <a:solidFill>
                  <a:srgbClr val="000000"/>
                </a:solidFill>
                <a:latin typeface="Cardo Bold"/>
              </a:rPr>
              <a:t>}</a:t>
            </a:r>
          </a:p>
          <a:p>
            <a:pPr algn="ctr">
              <a:lnSpc>
                <a:spcPts val="4515"/>
              </a:lnSpc>
            </a:pPr>
            <a:r>
              <a:rPr lang="en-US" sz="3225">
                <a:solidFill>
                  <a:srgbClr val="000000"/>
                </a:solidFill>
                <a:latin typeface="Cardo Bold"/>
              </a:rPr>
              <a:t>while (condition);</a:t>
            </a:r>
          </a:p>
          <a:p>
            <a:pPr algn="ctr">
              <a:lnSpc>
                <a:spcPts val="4515"/>
              </a:lnSpc>
            </a:pPr>
          </a:p>
          <a:p>
            <a:pPr algn="ctr">
              <a:lnSpc>
                <a:spcPts val="4515"/>
              </a:lnSpc>
            </a:pPr>
          </a:p>
        </p:txBody>
      </p:sp>
      <p:sp>
        <p:nvSpPr>
          <p:cNvPr name="TextBox 69" id="69"/>
          <p:cNvSpPr txBox="true"/>
          <p:nvPr/>
        </p:nvSpPr>
        <p:spPr>
          <a:xfrm rot="0">
            <a:off x="10648650" y="3447464"/>
            <a:ext cx="3684422" cy="65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1"/>
              </a:lnSpc>
            </a:pPr>
            <a:r>
              <a:rPr lang="en-US" sz="3865">
                <a:solidFill>
                  <a:srgbClr val="000000"/>
                </a:solidFill>
                <a:latin typeface="Cardo Bold"/>
              </a:rPr>
              <a:t>do while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5001038" y="2568121"/>
            <a:ext cx="1389850" cy="41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418">
                <a:solidFill>
                  <a:srgbClr val="000000"/>
                </a:solidFill>
                <a:latin typeface="Cardo Bold"/>
              </a:rPr>
              <a:t>PAGE 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4838" y="-20729"/>
            <a:ext cx="18712838" cy="18712838"/>
          </a:xfrm>
          <a:custGeom>
            <a:avLst/>
            <a:gdLst/>
            <a:ahLst/>
            <a:cxnLst/>
            <a:rect r="r" b="b" t="t" l="l"/>
            <a:pathLst>
              <a:path h="18712838" w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4952" y="1181100"/>
            <a:ext cx="15507017" cy="8154590"/>
            <a:chOff x="0" y="0"/>
            <a:chExt cx="4084153" cy="21477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4153" cy="2147711"/>
            </a:xfrm>
            <a:custGeom>
              <a:avLst/>
              <a:gdLst/>
              <a:ahLst/>
              <a:cxnLst/>
              <a:rect r="r" b="b" t="t" l="l"/>
              <a:pathLst>
                <a:path h="2147711" w="4084153">
                  <a:moveTo>
                    <a:pt x="0" y="0"/>
                  </a:moveTo>
                  <a:lnTo>
                    <a:pt x="4084153" y="0"/>
                  </a:lnTo>
                  <a:lnTo>
                    <a:pt x="4084153" y="2147711"/>
                  </a:lnTo>
                  <a:lnTo>
                    <a:pt x="0" y="2147711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84153" cy="2185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2552" y="1028700"/>
            <a:ext cx="15419072" cy="8152835"/>
            <a:chOff x="0" y="0"/>
            <a:chExt cx="4060990" cy="21472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0990" cy="2147249"/>
            </a:xfrm>
            <a:custGeom>
              <a:avLst/>
              <a:gdLst/>
              <a:ahLst/>
              <a:cxnLst/>
              <a:rect r="r" b="b" t="t" l="l"/>
              <a:pathLst>
                <a:path h="2147249" w="4060990">
                  <a:moveTo>
                    <a:pt x="0" y="0"/>
                  </a:moveTo>
                  <a:lnTo>
                    <a:pt x="4060990" y="0"/>
                  </a:lnTo>
                  <a:lnTo>
                    <a:pt x="4060990" y="2147249"/>
                  </a:lnTo>
                  <a:lnTo>
                    <a:pt x="0" y="2147249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60990" cy="2185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333519" y="3409666"/>
            <a:ext cx="376095" cy="2352795"/>
            <a:chOff x="0" y="0"/>
            <a:chExt cx="99054" cy="61966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9054" cy="619666"/>
            </a:xfrm>
            <a:custGeom>
              <a:avLst/>
              <a:gdLst/>
              <a:ahLst/>
              <a:cxnLst/>
              <a:rect r="r" b="b" t="t" l="l"/>
              <a:pathLst>
                <a:path h="619666" w="99054">
                  <a:moveTo>
                    <a:pt x="0" y="0"/>
                  </a:moveTo>
                  <a:lnTo>
                    <a:pt x="99054" y="0"/>
                  </a:lnTo>
                  <a:lnTo>
                    <a:pt x="99054" y="619666"/>
                  </a:lnTo>
                  <a:lnTo>
                    <a:pt x="0" y="619666"/>
                  </a:lnTo>
                  <a:close/>
                </a:path>
              </a:pathLst>
            </a:custGeom>
            <a:solidFill>
              <a:srgbClr val="D4D4D4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99054" cy="6577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372552" y="3338639"/>
            <a:ext cx="15478098" cy="3292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810584" y="1576131"/>
            <a:ext cx="751645" cy="75164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50273" y="1576131"/>
            <a:ext cx="751645" cy="75164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689962" y="1576131"/>
            <a:ext cx="751645" cy="75164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907630" y="1660849"/>
            <a:ext cx="751645" cy="7516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876147" y="1660849"/>
            <a:ext cx="751645" cy="75164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844664" y="1660849"/>
            <a:ext cx="751645" cy="75164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872229" y="2412493"/>
            <a:ext cx="1634319" cy="736810"/>
            <a:chOff x="0" y="0"/>
            <a:chExt cx="430438" cy="1940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0438" cy="194057"/>
            </a:xfrm>
            <a:custGeom>
              <a:avLst/>
              <a:gdLst/>
              <a:ahLst/>
              <a:cxnLst/>
              <a:rect r="r" b="b" t="t" l="l"/>
              <a:pathLst>
                <a:path h="194057" w="430438">
                  <a:moveTo>
                    <a:pt x="97029" y="0"/>
                  </a:moveTo>
                  <a:lnTo>
                    <a:pt x="333409" y="0"/>
                  </a:lnTo>
                  <a:cubicBezTo>
                    <a:pt x="359143" y="0"/>
                    <a:pt x="383822" y="10223"/>
                    <a:pt x="402019" y="28419"/>
                  </a:cubicBezTo>
                  <a:cubicBezTo>
                    <a:pt x="420215" y="46615"/>
                    <a:pt x="430438" y="71295"/>
                    <a:pt x="430438" y="97029"/>
                  </a:cubicBezTo>
                  <a:lnTo>
                    <a:pt x="430438" y="97029"/>
                  </a:lnTo>
                  <a:cubicBezTo>
                    <a:pt x="430438" y="150616"/>
                    <a:pt x="386997" y="194057"/>
                    <a:pt x="333409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30438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919045" y="2412493"/>
            <a:ext cx="750307" cy="736810"/>
            <a:chOff x="0" y="0"/>
            <a:chExt cx="197612" cy="19405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803057" y="2412493"/>
            <a:ext cx="750307" cy="736810"/>
            <a:chOff x="0" y="0"/>
            <a:chExt cx="197612" cy="19405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15798745" y="1274429"/>
            <a:ext cx="496674" cy="486740"/>
          </a:xfrm>
          <a:custGeom>
            <a:avLst/>
            <a:gdLst/>
            <a:ahLst/>
            <a:cxnLst/>
            <a:rect r="r" b="b" t="t" l="l"/>
            <a:pathLst>
              <a:path h="486740" w="496674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980555" y="1523645"/>
            <a:ext cx="577344" cy="104972"/>
          </a:xfrm>
          <a:custGeom>
            <a:avLst/>
            <a:gdLst/>
            <a:ahLst/>
            <a:cxnLst/>
            <a:rect r="r" b="b" t="t" l="l"/>
            <a:pathLst>
              <a:path h="104972" w="577344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3124062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10711747">
            <a:off x="13998145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4" id="44"/>
          <p:cNvSpPr/>
          <p:nvPr/>
        </p:nvSpPr>
        <p:spPr>
          <a:xfrm flipH="true" flipV="true">
            <a:off x="16295419" y="3355103"/>
            <a:ext cx="0" cy="590319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5" id="45"/>
          <p:cNvSpPr txBox="true"/>
          <p:nvPr/>
        </p:nvSpPr>
        <p:spPr>
          <a:xfrm rot="0">
            <a:off x="1524952" y="4574403"/>
            <a:ext cx="6880076" cy="1034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46"/>
              </a:lnSpc>
            </a:pPr>
            <a:r>
              <a:rPr lang="en-US" sz="3461">
                <a:solidFill>
                  <a:srgbClr val="000000"/>
                </a:solidFill>
                <a:latin typeface="Cardo"/>
              </a:rPr>
              <a:t> </a:t>
            </a:r>
            <a:r>
              <a:rPr lang="en-US" sz="3461">
                <a:solidFill>
                  <a:srgbClr val="000000"/>
                </a:solidFill>
                <a:latin typeface="Cardo Bold"/>
              </a:rPr>
              <a:t>function funcName (arg1, arg2)</a:t>
            </a:r>
          </a:p>
          <a:p>
            <a:pPr>
              <a:lnSpc>
                <a:spcPts val="4846"/>
              </a:lnSpc>
            </a:pPr>
            <a:r>
              <a:rPr lang="en-US" sz="3461">
                <a:solidFill>
                  <a:srgbClr val="000000"/>
                </a:solidFill>
                <a:latin typeface="Cardo"/>
              </a:rPr>
              <a:t>{</a:t>
            </a:r>
          </a:p>
          <a:p>
            <a:pPr>
              <a:lnSpc>
                <a:spcPts val="4846"/>
              </a:lnSpc>
            </a:pPr>
            <a:r>
              <a:rPr lang="en-US" sz="3461">
                <a:solidFill>
                  <a:srgbClr val="000000"/>
                </a:solidFill>
                <a:latin typeface="Cardo"/>
              </a:rPr>
              <a:t>    // Function body</a:t>
            </a:r>
          </a:p>
          <a:p>
            <a:pPr>
              <a:lnSpc>
                <a:spcPts val="4846"/>
              </a:lnSpc>
            </a:pPr>
            <a:r>
              <a:rPr lang="en-US" sz="3461">
                <a:solidFill>
                  <a:srgbClr val="000000"/>
                </a:solidFill>
                <a:latin typeface="Cardo"/>
              </a:rPr>
              <a:t>}</a:t>
            </a:r>
          </a:p>
          <a:p>
            <a:pPr>
              <a:lnSpc>
                <a:spcPts val="4846"/>
              </a:lnSpc>
            </a:pPr>
            <a:r>
              <a:rPr lang="en-US" sz="3461">
                <a:solidFill>
                  <a:srgbClr val="000000"/>
                </a:solidFill>
                <a:latin typeface="Cardo"/>
              </a:rPr>
              <a:t>function Add(num1, num2) { </a:t>
            </a:r>
          </a:p>
          <a:p>
            <a:pPr>
              <a:lnSpc>
                <a:spcPts val="4846"/>
              </a:lnSpc>
            </a:pPr>
            <a:r>
              <a:rPr lang="en-US" sz="3461">
                <a:solidFill>
                  <a:srgbClr val="000000"/>
                </a:solidFill>
                <a:latin typeface="Cardo"/>
              </a:rPr>
              <a:t>    return num1 + num2; </a:t>
            </a:r>
          </a:p>
          <a:p>
            <a:pPr>
              <a:lnSpc>
                <a:spcPts val="4846"/>
              </a:lnSpc>
            </a:pPr>
            <a:r>
              <a:rPr lang="en-US" sz="3461">
                <a:solidFill>
                  <a:srgbClr val="000000"/>
                </a:solidFill>
                <a:latin typeface="Cardo"/>
              </a:rPr>
              <a:t>}</a:t>
            </a:r>
          </a:p>
          <a:p>
            <a:pPr>
              <a:lnSpc>
                <a:spcPts val="4846"/>
              </a:lnSpc>
            </a:pPr>
          </a:p>
          <a:p>
            <a:pPr>
              <a:lnSpc>
                <a:spcPts val="4846"/>
              </a:lnSpc>
            </a:pPr>
          </a:p>
          <a:p>
            <a:pPr>
              <a:lnSpc>
                <a:spcPts val="4846"/>
              </a:lnSpc>
            </a:pPr>
          </a:p>
          <a:p>
            <a:pPr>
              <a:lnSpc>
                <a:spcPts val="4846"/>
              </a:lnSpc>
            </a:pPr>
          </a:p>
          <a:p>
            <a:pPr>
              <a:lnSpc>
                <a:spcPts val="4846"/>
              </a:lnSpc>
            </a:pPr>
          </a:p>
          <a:p>
            <a:pPr>
              <a:lnSpc>
                <a:spcPts val="4846"/>
              </a:lnSpc>
            </a:pPr>
          </a:p>
          <a:p>
            <a:pPr>
              <a:lnSpc>
                <a:spcPts val="4846"/>
              </a:lnSpc>
            </a:pPr>
          </a:p>
          <a:p>
            <a:pPr>
              <a:lnSpc>
                <a:spcPts val="4846"/>
              </a:lnSpc>
            </a:pPr>
          </a:p>
          <a:p>
            <a:pPr>
              <a:lnSpc>
                <a:spcPts val="4846"/>
              </a:lnSpc>
            </a:pPr>
          </a:p>
          <a:p>
            <a:pPr>
              <a:lnSpc>
                <a:spcPts val="4846"/>
              </a:lnSpc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3251969" y="1127274"/>
            <a:ext cx="11477152" cy="1726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06"/>
              </a:lnSpc>
            </a:pPr>
            <a:r>
              <a:rPr lang="en-US" sz="8790">
                <a:solidFill>
                  <a:srgbClr val="000000"/>
                </a:solidFill>
                <a:latin typeface="Tropikal"/>
              </a:rPr>
              <a:t>Functions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994463" y="2568121"/>
            <a:ext cx="1389850" cy="41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418">
                <a:solidFill>
                  <a:srgbClr val="000000"/>
                </a:solidFill>
                <a:latin typeface="Cardo Bold"/>
              </a:rPr>
              <a:t>PAGE 13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8532441" y="5520814"/>
            <a:ext cx="7801078" cy="3524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12"/>
              </a:lnSpc>
            </a:pPr>
            <a:r>
              <a:rPr lang="en-US" sz="3366">
                <a:solidFill>
                  <a:srgbClr val="000000"/>
                </a:solidFill>
                <a:latin typeface="Cardo"/>
              </a:rPr>
              <a:t>compact version of a regular function</a:t>
            </a:r>
          </a:p>
          <a:p>
            <a:pPr algn="just">
              <a:lnSpc>
                <a:spcPts val="4712"/>
              </a:lnSpc>
            </a:pPr>
          </a:p>
          <a:p>
            <a:pPr>
              <a:lnSpc>
                <a:spcPts val="4712"/>
              </a:lnSpc>
            </a:pPr>
            <a:r>
              <a:rPr lang="en-US" sz="3366">
                <a:solidFill>
                  <a:srgbClr val="000000"/>
                </a:solidFill>
                <a:latin typeface="Cardo Bold"/>
              </a:rPr>
              <a:t>let funcName = (arg1, arg2 ) =&gt; exp</a:t>
            </a:r>
          </a:p>
          <a:p>
            <a:pPr algn="l">
              <a:lnSpc>
                <a:spcPts val="4712"/>
              </a:lnSpc>
            </a:pPr>
          </a:p>
          <a:p>
            <a:pPr>
              <a:lnSpc>
                <a:spcPts val="4712"/>
              </a:lnSpc>
            </a:pPr>
            <a:r>
              <a:rPr lang="en-US" sz="3366">
                <a:solidFill>
                  <a:srgbClr val="000000"/>
                </a:solidFill>
                <a:latin typeface="Cardo"/>
              </a:rPr>
              <a:t>let Add = (num1,num2) =&gt;num1 + num2;</a:t>
            </a:r>
          </a:p>
          <a:p>
            <a:pPr algn="just">
              <a:lnSpc>
                <a:spcPts val="4712"/>
              </a:lnSpc>
            </a:pPr>
          </a:p>
        </p:txBody>
      </p:sp>
      <p:sp>
        <p:nvSpPr>
          <p:cNvPr name="TextBox 49" id="49"/>
          <p:cNvSpPr txBox="true"/>
          <p:nvPr/>
        </p:nvSpPr>
        <p:spPr>
          <a:xfrm rot="0">
            <a:off x="1810584" y="3380848"/>
            <a:ext cx="14236498" cy="1637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Cardo"/>
              </a:rPr>
              <a:t>put commonly repeated tasks together so that instead of writing the same code again and again for different inputs, call that function. </a:t>
            </a:r>
          </a:p>
          <a:p>
            <a:pPr algn="just">
              <a:lnSpc>
                <a:spcPts val="4416"/>
              </a:lnSpc>
            </a:pPr>
          </a:p>
        </p:txBody>
      </p:sp>
      <p:grpSp>
        <p:nvGrpSpPr>
          <p:cNvPr name="Group 50" id="50"/>
          <p:cNvGrpSpPr/>
          <p:nvPr/>
        </p:nvGrpSpPr>
        <p:grpSpPr>
          <a:xfrm rot="0">
            <a:off x="8583235" y="4560973"/>
            <a:ext cx="3465712" cy="874116"/>
            <a:chOff x="0" y="0"/>
            <a:chExt cx="912780" cy="23022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912780" cy="230220"/>
            </a:xfrm>
            <a:custGeom>
              <a:avLst/>
              <a:gdLst/>
              <a:ahLst/>
              <a:cxnLst/>
              <a:rect r="r" b="b" t="t" l="l"/>
              <a:pathLst>
                <a:path h="230220" w="912780">
                  <a:moveTo>
                    <a:pt x="0" y="0"/>
                  </a:moveTo>
                  <a:lnTo>
                    <a:pt x="912780" y="0"/>
                  </a:lnTo>
                  <a:lnTo>
                    <a:pt x="912780" y="230220"/>
                  </a:lnTo>
                  <a:lnTo>
                    <a:pt x="0" y="230220"/>
                  </a:lnTo>
                  <a:close/>
                </a:path>
              </a:pathLst>
            </a:custGeom>
            <a:solidFill>
              <a:srgbClr val="C7DF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912780" cy="268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8613156" y="4661467"/>
            <a:ext cx="3405870" cy="59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3"/>
              </a:lnSpc>
            </a:pPr>
            <a:r>
              <a:rPr lang="en-US" sz="3431">
                <a:solidFill>
                  <a:srgbClr val="000000"/>
                </a:solidFill>
                <a:latin typeface="Cardo Bold"/>
              </a:rPr>
              <a:t>Arrow Function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4838" y="-20729"/>
            <a:ext cx="18712838" cy="18712838"/>
          </a:xfrm>
          <a:custGeom>
            <a:avLst/>
            <a:gdLst/>
            <a:ahLst/>
            <a:cxnLst/>
            <a:rect r="r" b="b" t="t" l="l"/>
            <a:pathLst>
              <a:path h="18712838" w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4952" y="1181100"/>
            <a:ext cx="15478098" cy="8229600"/>
            <a:chOff x="0" y="0"/>
            <a:chExt cx="407653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765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76536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2552" y="1028700"/>
            <a:ext cx="15478098" cy="8229600"/>
            <a:chOff x="0" y="0"/>
            <a:chExt cx="4076536" cy="21674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765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76536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333519" y="3409666"/>
            <a:ext cx="458105" cy="2462822"/>
            <a:chOff x="0" y="0"/>
            <a:chExt cx="120653" cy="6486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653" cy="648645"/>
            </a:xfrm>
            <a:custGeom>
              <a:avLst/>
              <a:gdLst/>
              <a:ahLst/>
              <a:cxnLst/>
              <a:rect r="r" b="b" t="t" l="l"/>
              <a:pathLst>
                <a:path h="648645" w="120653">
                  <a:moveTo>
                    <a:pt x="0" y="0"/>
                  </a:moveTo>
                  <a:lnTo>
                    <a:pt x="120653" y="0"/>
                  </a:lnTo>
                  <a:lnTo>
                    <a:pt x="120653" y="648645"/>
                  </a:lnTo>
                  <a:lnTo>
                    <a:pt x="0" y="648645"/>
                  </a:lnTo>
                  <a:close/>
                </a:path>
              </a:pathLst>
            </a:custGeom>
            <a:solidFill>
              <a:srgbClr val="D4D4D4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0653" cy="686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372552" y="3338639"/>
            <a:ext cx="15478098" cy="3292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810584" y="1576131"/>
            <a:ext cx="751645" cy="75164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50273" y="1576131"/>
            <a:ext cx="751645" cy="75164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689962" y="1576131"/>
            <a:ext cx="751645" cy="75164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907630" y="1660849"/>
            <a:ext cx="751645" cy="7516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876147" y="1660849"/>
            <a:ext cx="751645" cy="75164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844664" y="1660849"/>
            <a:ext cx="751645" cy="75164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872229" y="2412493"/>
            <a:ext cx="1634319" cy="736810"/>
            <a:chOff x="0" y="0"/>
            <a:chExt cx="430438" cy="1940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0438" cy="194057"/>
            </a:xfrm>
            <a:custGeom>
              <a:avLst/>
              <a:gdLst/>
              <a:ahLst/>
              <a:cxnLst/>
              <a:rect r="r" b="b" t="t" l="l"/>
              <a:pathLst>
                <a:path h="194057" w="430438">
                  <a:moveTo>
                    <a:pt x="97029" y="0"/>
                  </a:moveTo>
                  <a:lnTo>
                    <a:pt x="333409" y="0"/>
                  </a:lnTo>
                  <a:cubicBezTo>
                    <a:pt x="359143" y="0"/>
                    <a:pt x="383822" y="10223"/>
                    <a:pt x="402019" y="28419"/>
                  </a:cubicBezTo>
                  <a:cubicBezTo>
                    <a:pt x="420215" y="46615"/>
                    <a:pt x="430438" y="71295"/>
                    <a:pt x="430438" y="97029"/>
                  </a:cubicBezTo>
                  <a:lnTo>
                    <a:pt x="430438" y="97029"/>
                  </a:lnTo>
                  <a:cubicBezTo>
                    <a:pt x="430438" y="150616"/>
                    <a:pt x="386997" y="194057"/>
                    <a:pt x="333409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30438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919045" y="2412493"/>
            <a:ext cx="750307" cy="736810"/>
            <a:chOff x="0" y="0"/>
            <a:chExt cx="197612" cy="19405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803057" y="2412493"/>
            <a:ext cx="750307" cy="736810"/>
            <a:chOff x="0" y="0"/>
            <a:chExt cx="197612" cy="19405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15798745" y="1274429"/>
            <a:ext cx="496674" cy="486740"/>
          </a:xfrm>
          <a:custGeom>
            <a:avLst/>
            <a:gdLst/>
            <a:ahLst/>
            <a:cxnLst/>
            <a:rect r="r" b="b" t="t" l="l"/>
            <a:pathLst>
              <a:path h="486740" w="496674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980555" y="1523645"/>
            <a:ext cx="577344" cy="104972"/>
          </a:xfrm>
          <a:custGeom>
            <a:avLst/>
            <a:gdLst/>
            <a:ahLst/>
            <a:cxnLst/>
            <a:rect r="r" b="b" t="t" l="l"/>
            <a:pathLst>
              <a:path h="104972" w="577344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3124062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10711747">
            <a:off x="13998145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4" id="44"/>
          <p:cNvSpPr/>
          <p:nvPr/>
        </p:nvSpPr>
        <p:spPr>
          <a:xfrm flipH="true" flipV="true">
            <a:off x="16295419" y="3355103"/>
            <a:ext cx="0" cy="590319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5" id="45"/>
          <p:cNvSpPr txBox="true"/>
          <p:nvPr/>
        </p:nvSpPr>
        <p:spPr>
          <a:xfrm rot="0">
            <a:off x="1626956" y="3760158"/>
            <a:ext cx="14171789" cy="2062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7354" indent="-423677" lvl="1">
              <a:lnSpc>
                <a:spcPts val="5494"/>
              </a:lnSpc>
              <a:buFont typeface="Arial"/>
              <a:buChar char="•"/>
            </a:pPr>
            <a:r>
              <a:rPr lang="en-US" sz="3924">
                <a:solidFill>
                  <a:srgbClr val="000000"/>
                </a:solidFill>
                <a:latin typeface="Cardo"/>
              </a:rPr>
              <a:t>let c = "technology";</a:t>
            </a:r>
            <a:r>
              <a:rPr lang="en-US" sz="3924">
                <a:solidFill>
                  <a:srgbClr val="000000"/>
                </a:solidFill>
                <a:latin typeface="Cardo Bold"/>
              </a:rPr>
              <a:t>     //primitive, created from literals</a:t>
            </a:r>
          </a:p>
          <a:p>
            <a:pPr algn="just" marL="847354" indent="-423677" lvl="1">
              <a:lnSpc>
                <a:spcPts val="5494"/>
              </a:lnSpc>
              <a:buFont typeface="Arial"/>
              <a:buChar char="•"/>
            </a:pPr>
            <a:r>
              <a:rPr lang="en-US" sz="3924">
                <a:solidFill>
                  <a:srgbClr val="000000"/>
                </a:solidFill>
                <a:latin typeface="Cardo"/>
              </a:rPr>
              <a:t>let d = new String ("technology");</a:t>
            </a:r>
            <a:r>
              <a:rPr lang="en-US" sz="3924">
                <a:solidFill>
                  <a:srgbClr val="000000"/>
                </a:solidFill>
                <a:latin typeface="Cardo Bold"/>
              </a:rPr>
              <a:t>    //String object</a:t>
            </a:r>
          </a:p>
          <a:p>
            <a:pPr algn="just">
              <a:lnSpc>
                <a:spcPts val="5494"/>
              </a:lnSpc>
            </a:pPr>
          </a:p>
        </p:txBody>
      </p:sp>
      <p:sp>
        <p:nvSpPr>
          <p:cNvPr name="Freeform 46" id="46"/>
          <p:cNvSpPr/>
          <p:nvPr/>
        </p:nvSpPr>
        <p:spPr>
          <a:xfrm flipH="false" flipV="false" rot="0">
            <a:off x="14639273" y="7548889"/>
            <a:ext cx="4422754" cy="1471571"/>
          </a:xfrm>
          <a:custGeom>
            <a:avLst/>
            <a:gdLst/>
            <a:ahLst/>
            <a:cxnLst/>
            <a:rect r="r" b="b" t="t" l="l"/>
            <a:pathLst>
              <a:path h="1471571" w="4422754">
                <a:moveTo>
                  <a:pt x="0" y="0"/>
                </a:moveTo>
                <a:lnTo>
                  <a:pt x="4422754" y="0"/>
                </a:lnTo>
                <a:lnTo>
                  <a:pt x="4422754" y="1471570"/>
                </a:lnTo>
                <a:lnTo>
                  <a:pt x="0" y="14715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5284671" y="817229"/>
            <a:ext cx="7196224" cy="2082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71"/>
              </a:lnSpc>
            </a:pPr>
            <a:r>
              <a:rPr lang="en-US" sz="10693">
                <a:solidFill>
                  <a:srgbClr val="000000"/>
                </a:solidFill>
                <a:latin typeface="Tropikal"/>
              </a:rPr>
              <a:t>Strings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4994463" y="2568121"/>
            <a:ext cx="1389850" cy="41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418">
                <a:solidFill>
                  <a:srgbClr val="000000"/>
                </a:solidFill>
                <a:latin typeface="Cardo Bold"/>
              </a:rPr>
              <a:t>PAGE 14</a:t>
            </a:r>
          </a:p>
        </p:txBody>
      </p:sp>
      <p:grpSp>
        <p:nvGrpSpPr>
          <p:cNvPr name="Group 49" id="49"/>
          <p:cNvGrpSpPr/>
          <p:nvPr/>
        </p:nvGrpSpPr>
        <p:grpSpPr>
          <a:xfrm rot="0">
            <a:off x="1907630" y="5295900"/>
            <a:ext cx="12808057" cy="1430441"/>
            <a:chOff x="0" y="0"/>
            <a:chExt cx="3373315" cy="376742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3373315" cy="376742"/>
            </a:xfrm>
            <a:custGeom>
              <a:avLst/>
              <a:gdLst/>
              <a:ahLst/>
              <a:cxnLst/>
              <a:rect r="r" b="b" t="t" l="l"/>
              <a:pathLst>
                <a:path h="376742" w="3373315">
                  <a:moveTo>
                    <a:pt x="0" y="0"/>
                  </a:moveTo>
                  <a:lnTo>
                    <a:pt x="3373315" y="0"/>
                  </a:lnTo>
                  <a:lnTo>
                    <a:pt x="3373315" y="376742"/>
                  </a:lnTo>
                  <a:lnTo>
                    <a:pt x="0" y="376742"/>
                  </a:lnTo>
                  <a:close/>
                </a:path>
              </a:pathLst>
            </a:custGeom>
            <a:solidFill>
              <a:srgbClr val="D1C7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3373315" cy="414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1989541" y="4876800"/>
            <a:ext cx="2524858" cy="189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578"/>
              </a:lnSpc>
            </a:pPr>
            <a:r>
              <a:rPr lang="en-US" sz="9698">
                <a:solidFill>
                  <a:srgbClr val="000000"/>
                </a:solidFill>
                <a:latin typeface="Tropikal"/>
              </a:rPr>
              <a:t>==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1907630" y="6979652"/>
            <a:ext cx="12808057" cy="1430441"/>
            <a:chOff x="0" y="0"/>
            <a:chExt cx="3373315" cy="376742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3373315" cy="376742"/>
            </a:xfrm>
            <a:custGeom>
              <a:avLst/>
              <a:gdLst/>
              <a:ahLst/>
              <a:cxnLst/>
              <a:rect r="r" b="b" t="t" l="l"/>
              <a:pathLst>
                <a:path h="376742" w="3373315">
                  <a:moveTo>
                    <a:pt x="0" y="0"/>
                  </a:moveTo>
                  <a:lnTo>
                    <a:pt x="3373315" y="0"/>
                  </a:lnTo>
                  <a:lnTo>
                    <a:pt x="3373315" y="376742"/>
                  </a:lnTo>
                  <a:lnTo>
                    <a:pt x="0" y="376742"/>
                  </a:lnTo>
                  <a:close/>
                </a:path>
              </a:pathLst>
            </a:custGeom>
            <a:solidFill>
              <a:srgbClr val="D1C7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5" id="55"/>
            <p:cNvSpPr txBox="true"/>
            <p:nvPr/>
          </p:nvSpPr>
          <p:spPr>
            <a:xfrm>
              <a:off x="0" y="-38100"/>
              <a:ext cx="3373315" cy="414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1989541" y="6516791"/>
            <a:ext cx="2524858" cy="189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578"/>
              </a:lnSpc>
            </a:pPr>
            <a:r>
              <a:rPr lang="en-US" sz="9698">
                <a:solidFill>
                  <a:srgbClr val="000000"/>
                </a:solidFill>
                <a:latin typeface="Tropikal"/>
              </a:rPr>
              <a:t>===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4441606" y="5683730"/>
            <a:ext cx="11769731" cy="58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59"/>
              </a:lnSpc>
            </a:pPr>
            <a:r>
              <a:rPr lang="en-US" sz="3471">
                <a:solidFill>
                  <a:srgbClr val="000000"/>
                </a:solidFill>
                <a:latin typeface="Cardo Bold"/>
              </a:rPr>
              <a:t>c == d , true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4441606" y="7345601"/>
            <a:ext cx="11769731" cy="58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59"/>
              </a:lnSpc>
            </a:pPr>
            <a:r>
              <a:rPr lang="en-US" sz="3471">
                <a:solidFill>
                  <a:srgbClr val="000000"/>
                </a:solidFill>
                <a:latin typeface="Cardo Bold"/>
              </a:rPr>
              <a:t>c === d , false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4838" y="-20729"/>
            <a:ext cx="18712838" cy="18712838"/>
          </a:xfrm>
          <a:custGeom>
            <a:avLst/>
            <a:gdLst/>
            <a:ahLst/>
            <a:cxnLst/>
            <a:rect r="r" b="b" t="t" l="l"/>
            <a:pathLst>
              <a:path h="18712838" w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4952" y="1181100"/>
            <a:ext cx="15507017" cy="8154590"/>
            <a:chOff x="0" y="0"/>
            <a:chExt cx="4084153" cy="21477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4153" cy="2147711"/>
            </a:xfrm>
            <a:custGeom>
              <a:avLst/>
              <a:gdLst/>
              <a:ahLst/>
              <a:cxnLst/>
              <a:rect r="r" b="b" t="t" l="l"/>
              <a:pathLst>
                <a:path h="2147711" w="4084153">
                  <a:moveTo>
                    <a:pt x="0" y="0"/>
                  </a:moveTo>
                  <a:lnTo>
                    <a:pt x="4084153" y="0"/>
                  </a:lnTo>
                  <a:lnTo>
                    <a:pt x="4084153" y="2147711"/>
                  </a:lnTo>
                  <a:lnTo>
                    <a:pt x="0" y="2147711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84153" cy="2185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2552" y="1028700"/>
            <a:ext cx="15419072" cy="8152835"/>
            <a:chOff x="0" y="0"/>
            <a:chExt cx="4060990" cy="21472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0990" cy="2147249"/>
            </a:xfrm>
            <a:custGeom>
              <a:avLst/>
              <a:gdLst/>
              <a:ahLst/>
              <a:cxnLst/>
              <a:rect r="r" b="b" t="t" l="l"/>
              <a:pathLst>
                <a:path h="2147249" w="4060990">
                  <a:moveTo>
                    <a:pt x="0" y="0"/>
                  </a:moveTo>
                  <a:lnTo>
                    <a:pt x="4060990" y="0"/>
                  </a:lnTo>
                  <a:lnTo>
                    <a:pt x="4060990" y="2147249"/>
                  </a:lnTo>
                  <a:lnTo>
                    <a:pt x="0" y="2147249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60990" cy="2185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57319" y="3409666"/>
            <a:ext cx="458105" cy="2462822"/>
            <a:chOff x="0" y="0"/>
            <a:chExt cx="120653" cy="6486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653" cy="648645"/>
            </a:xfrm>
            <a:custGeom>
              <a:avLst/>
              <a:gdLst/>
              <a:ahLst/>
              <a:cxnLst/>
              <a:rect r="r" b="b" t="t" l="l"/>
              <a:pathLst>
                <a:path h="648645" w="120653">
                  <a:moveTo>
                    <a:pt x="0" y="0"/>
                  </a:moveTo>
                  <a:lnTo>
                    <a:pt x="120653" y="0"/>
                  </a:lnTo>
                  <a:lnTo>
                    <a:pt x="120653" y="648645"/>
                  </a:lnTo>
                  <a:lnTo>
                    <a:pt x="0" y="648645"/>
                  </a:lnTo>
                  <a:close/>
                </a:path>
              </a:pathLst>
            </a:custGeom>
            <a:solidFill>
              <a:srgbClr val="D4D4D4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0653" cy="686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372552" y="3338639"/>
            <a:ext cx="15478098" cy="3292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810584" y="1576131"/>
            <a:ext cx="751645" cy="75164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50273" y="1576131"/>
            <a:ext cx="751645" cy="75164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689962" y="1576131"/>
            <a:ext cx="751645" cy="75164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907630" y="1660849"/>
            <a:ext cx="751645" cy="7516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876147" y="1660849"/>
            <a:ext cx="751645" cy="75164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844664" y="1660849"/>
            <a:ext cx="751645" cy="75164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872229" y="2412493"/>
            <a:ext cx="1634319" cy="736810"/>
            <a:chOff x="0" y="0"/>
            <a:chExt cx="430438" cy="1940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0438" cy="194057"/>
            </a:xfrm>
            <a:custGeom>
              <a:avLst/>
              <a:gdLst/>
              <a:ahLst/>
              <a:cxnLst/>
              <a:rect r="r" b="b" t="t" l="l"/>
              <a:pathLst>
                <a:path h="194057" w="430438">
                  <a:moveTo>
                    <a:pt x="97029" y="0"/>
                  </a:moveTo>
                  <a:lnTo>
                    <a:pt x="333409" y="0"/>
                  </a:lnTo>
                  <a:cubicBezTo>
                    <a:pt x="359143" y="0"/>
                    <a:pt x="383822" y="10223"/>
                    <a:pt x="402019" y="28419"/>
                  </a:cubicBezTo>
                  <a:cubicBezTo>
                    <a:pt x="420215" y="46615"/>
                    <a:pt x="430438" y="71295"/>
                    <a:pt x="430438" y="97029"/>
                  </a:cubicBezTo>
                  <a:lnTo>
                    <a:pt x="430438" y="97029"/>
                  </a:lnTo>
                  <a:cubicBezTo>
                    <a:pt x="430438" y="150616"/>
                    <a:pt x="386997" y="194057"/>
                    <a:pt x="333409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30438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919045" y="2412493"/>
            <a:ext cx="750307" cy="736810"/>
            <a:chOff x="0" y="0"/>
            <a:chExt cx="197612" cy="19405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803057" y="2412493"/>
            <a:ext cx="750307" cy="736810"/>
            <a:chOff x="0" y="0"/>
            <a:chExt cx="197612" cy="19405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15798745" y="1274429"/>
            <a:ext cx="496674" cy="486740"/>
          </a:xfrm>
          <a:custGeom>
            <a:avLst/>
            <a:gdLst/>
            <a:ahLst/>
            <a:cxnLst/>
            <a:rect r="r" b="b" t="t" l="l"/>
            <a:pathLst>
              <a:path h="486740" w="496674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980555" y="1523645"/>
            <a:ext cx="577344" cy="104972"/>
          </a:xfrm>
          <a:custGeom>
            <a:avLst/>
            <a:gdLst/>
            <a:ahLst/>
            <a:cxnLst/>
            <a:rect r="r" b="b" t="t" l="l"/>
            <a:pathLst>
              <a:path h="104972" w="577344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3124062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10711747">
            <a:off x="13998145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4" id="44"/>
          <p:cNvSpPr/>
          <p:nvPr/>
        </p:nvSpPr>
        <p:spPr>
          <a:xfrm flipH="true" flipV="true">
            <a:off x="16295419" y="3355103"/>
            <a:ext cx="0" cy="590319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5" id="45"/>
          <p:cNvSpPr txBox="true"/>
          <p:nvPr/>
        </p:nvSpPr>
        <p:spPr>
          <a:xfrm rot="0">
            <a:off x="1875293" y="3457291"/>
            <a:ext cx="14171789" cy="11625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   let str = “technology”</a:t>
            </a:r>
          </a:p>
          <a:p>
            <a:pPr>
              <a:lnSpc>
                <a:spcPts val="2354"/>
              </a:lnSpc>
            </a:pPr>
          </a:p>
          <a:p>
            <a:pPr marL="847354" indent="-423677" lvl="1">
              <a:lnSpc>
                <a:spcPts val="5494"/>
              </a:lnSpc>
              <a:buFont typeface="Arial"/>
              <a:buChar char="•"/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str.length attribute - </a:t>
            </a:r>
            <a:r>
              <a:rPr lang="en-US" sz="3924">
                <a:solidFill>
                  <a:srgbClr val="000000"/>
                </a:solidFill>
                <a:latin typeface="Cardo"/>
              </a:rPr>
              <a:t>returns length of String </a:t>
            </a:r>
          </a:p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"/>
              </a:rPr>
              <a:t>     let length = str.length;                                         //10</a:t>
            </a:r>
          </a:p>
          <a:p>
            <a:pPr>
              <a:lnSpc>
                <a:spcPts val="3257"/>
              </a:lnSpc>
            </a:pPr>
          </a:p>
          <a:p>
            <a:pPr marL="847354" indent="-423677" lvl="1">
              <a:lnSpc>
                <a:spcPts val="5494"/>
              </a:lnSpc>
              <a:buFont typeface="Arial"/>
              <a:buChar char="•"/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str.indexOf(“o”)</a:t>
            </a:r>
            <a:r>
              <a:rPr lang="en-US" sz="3924">
                <a:solidFill>
                  <a:srgbClr val="000000"/>
                </a:solidFill>
                <a:latin typeface="Cardo Bold"/>
              </a:rPr>
              <a:t> - </a:t>
            </a:r>
            <a:r>
              <a:rPr lang="en-US" sz="3924">
                <a:solidFill>
                  <a:srgbClr val="000000"/>
                </a:solidFill>
                <a:latin typeface="Cardo"/>
              </a:rPr>
              <a:t>return 1st occurrence          //5</a:t>
            </a:r>
          </a:p>
          <a:p>
            <a:pPr marL="847354" indent="-423677" lvl="1">
              <a:lnSpc>
                <a:spcPts val="5494"/>
              </a:lnSpc>
              <a:buFont typeface="Arial"/>
              <a:buChar char="•"/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str.lastIndexOf(“o”) -</a:t>
            </a:r>
            <a:r>
              <a:rPr lang="en-US" sz="3924">
                <a:solidFill>
                  <a:srgbClr val="000000"/>
                </a:solidFill>
                <a:latin typeface="Cardo"/>
              </a:rPr>
              <a:t> return last occurrence   //7</a:t>
            </a:r>
          </a:p>
          <a:p>
            <a:pPr marL="847354" indent="-423677" lvl="1">
              <a:lnSpc>
                <a:spcPts val="5494"/>
              </a:lnSpc>
              <a:buFont typeface="Arial"/>
              <a:buChar char="•"/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str.concat( “rules”) - </a:t>
            </a:r>
            <a:r>
              <a:rPr lang="en-US" sz="3924">
                <a:solidFill>
                  <a:srgbClr val="000000"/>
                </a:solidFill>
                <a:latin typeface="Cardo"/>
              </a:rPr>
              <a:t>concatenates two strings</a:t>
            </a:r>
          </a:p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"/>
              </a:rPr>
              <a:t>                                                                          //technology rules</a:t>
            </a:r>
          </a:p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"/>
              </a:rPr>
              <a:t>      </a:t>
            </a: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4060"/>
              </a:lnSpc>
            </a:pPr>
            <a:r>
              <a:rPr lang="en-US" sz="2900">
                <a:solidFill>
                  <a:srgbClr val="7900FF"/>
                </a:solidFill>
                <a:latin typeface="Cardo Bold"/>
              </a:rPr>
              <a:t>*more on Strings discussed later</a:t>
            </a: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4990906" y="1035145"/>
            <a:ext cx="7794789" cy="164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79"/>
              </a:lnSpc>
            </a:pPr>
            <a:r>
              <a:rPr lang="en-US" sz="8413">
                <a:solidFill>
                  <a:srgbClr val="000000"/>
                </a:solidFill>
                <a:latin typeface="Tropikal"/>
              </a:rPr>
              <a:t>Strings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994463" y="2568121"/>
            <a:ext cx="1389850" cy="41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418">
                <a:solidFill>
                  <a:srgbClr val="000000"/>
                </a:solidFill>
                <a:latin typeface="Cardo Bold"/>
              </a:rPr>
              <a:t>PAGE 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C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4838" y="-20729"/>
            <a:ext cx="18712838" cy="18712838"/>
          </a:xfrm>
          <a:custGeom>
            <a:avLst/>
            <a:gdLst/>
            <a:ahLst/>
            <a:cxnLst/>
            <a:rect r="r" b="b" t="t" l="l"/>
            <a:pathLst>
              <a:path h="18712838" w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4952" y="1181100"/>
            <a:ext cx="15478098" cy="8229600"/>
            <a:chOff x="0" y="0"/>
            <a:chExt cx="407653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765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76536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4951" y="1181100"/>
            <a:ext cx="15478098" cy="8229600"/>
            <a:chOff x="0" y="0"/>
            <a:chExt cx="4076536" cy="21674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765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76536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333519" y="3409666"/>
            <a:ext cx="458105" cy="2462822"/>
            <a:chOff x="0" y="0"/>
            <a:chExt cx="120653" cy="6486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653" cy="648645"/>
            </a:xfrm>
            <a:custGeom>
              <a:avLst/>
              <a:gdLst/>
              <a:ahLst/>
              <a:cxnLst/>
              <a:rect r="r" b="b" t="t" l="l"/>
              <a:pathLst>
                <a:path h="648645" w="120653">
                  <a:moveTo>
                    <a:pt x="0" y="0"/>
                  </a:moveTo>
                  <a:lnTo>
                    <a:pt x="120653" y="0"/>
                  </a:lnTo>
                  <a:lnTo>
                    <a:pt x="120653" y="648645"/>
                  </a:lnTo>
                  <a:lnTo>
                    <a:pt x="0" y="648645"/>
                  </a:lnTo>
                  <a:close/>
                </a:path>
              </a:pathLst>
            </a:custGeom>
            <a:solidFill>
              <a:srgbClr val="D4D4D4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0653" cy="686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372552" y="3338639"/>
            <a:ext cx="15478098" cy="3292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810584" y="1576131"/>
            <a:ext cx="751645" cy="75164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50273" y="1576131"/>
            <a:ext cx="751645" cy="75164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689962" y="1576131"/>
            <a:ext cx="751645" cy="75164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907630" y="1660849"/>
            <a:ext cx="751645" cy="7516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876147" y="1660849"/>
            <a:ext cx="751645" cy="75164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844664" y="1660849"/>
            <a:ext cx="751645" cy="75164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872229" y="2412493"/>
            <a:ext cx="1634319" cy="736810"/>
            <a:chOff x="0" y="0"/>
            <a:chExt cx="430438" cy="1940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0438" cy="194057"/>
            </a:xfrm>
            <a:custGeom>
              <a:avLst/>
              <a:gdLst/>
              <a:ahLst/>
              <a:cxnLst/>
              <a:rect r="r" b="b" t="t" l="l"/>
              <a:pathLst>
                <a:path h="194057" w="430438">
                  <a:moveTo>
                    <a:pt x="97029" y="0"/>
                  </a:moveTo>
                  <a:lnTo>
                    <a:pt x="333409" y="0"/>
                  </a:lnTo>
                  <a:cubicBezTo>
                    <a:pt x="359143" y="0"/>
                    <a:pt x="383822" y="10223"/>
                    <a:pt x="402019" y="28419"/>
                  </a:cubicBezTo>
                  <a:cubicBezTo>
                    <a:pt x="420215" y="46615"/>
                    <a:pt x="430438" y="71295"/>
                    <a:pt x="430438" y="97029"/>
                  </a:cubicBezTo>
                  <a:lnTo>
                    <a:pt x="430438" y="97029"/>
                  </a:lnTo>
                  <a:cubicBezTo>
                    <a:pt x="430438" y="150616"/>
                    <a:pt x="386997" y="194057"/>
                    <a:pt x="333409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30438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919045" y="2412493"/>
            <a:ext cx="750307" cy="736810"/>
            <a:chOff x="0" y="0"/>
            <a:chExt cx="197612" cy="19405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803057" y="2412493"/>
            <a:ext cx="750307" cy="736810"/>
            <a:chOff x="0" y="0"/>
            <a:chExt cx="197612" cy="19405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15798745" y="1274429"/>
            <a:ext cx="496674" cy="486740"/>
          </a:xfrm>
          <a:custGeom>
            <a:avLst/>
            <a:gdLst/>
            <a:ahLst/>
            <a:cxnLst/>
            <a:rect r="r" b="b" t="t" l="l"/>
            <a:pathLst>
              <a:path h="486740" w="496674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980555" y="1523645"/>
            <a:ext cx="577344" cy="104972"/>
          </a:xfrm>
          <a:custGeom>
            <a:avLst/>
            <a:gdLst/>
            <a:ahLst/>
            <a:cxnLst/>
            <a:rect r="r" b="b" t="t" l="l"/>
            <a:pathLst>
              <a:path h="104972" w="577344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3124062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10711747">
            <a:off x="13998145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4" id="44"/>
          <p:cNvSpPr/>
          <p:nvPr/>
        </p:nvSpPr>
        <p:spPr>
          <a:xfrm flipH="true" flipV="true">
            <a:off x="16295419" y="3355103"/>
            <a:ext cx="0" cy="590319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5" id="45"/>
          <p:cNvGrpSpPr/>
          <p:nvPr/>
        </p:nvGrpSpPr>
        <p:grpSpPr>
          <a:xfrm rot="0">
            <a:off x="2186406" y="3581116"/>
            <a:ext cx="6373903" cy="5447621"/>
            <a:chOff x="0" y="0"/>
            <a:chExt cx="1678723" cy="1434764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678723" cy="1434764"/>
            </a:xfrm>
            <a:custGeom>
              <a:avLst/>
              <a:gdLst/>
              <a:ahLst/>
              <a:cxnLst/>
              <a:rect r="r" b="b" t="t" l="l"/>
              <a:pathLst>
                <a:path h="1434764" w="1678723">
                  <a:moveTo>
                    <a:pt x="0" y="0"/>
                  </a:moveTo>
                  <a:lnTo>
                    <a:pt x="1678723" y="0"/>
                  </a:lnTo>
                  <a:lnTo>
                    <a:pt x="1678723" y="1434764"/>
                  </a:lnTo>
                  <a:lnTo>
                    <a:pt x="0" y="1434764"/>
                  </a:lnTo>
                  <a:close/>
                </a:path>
              </a:pathLst>
            </a:custGeom>
            <a:solidFill>
              <a:srgbClr val="C7DF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1678723" cy="1472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3102082" y="3300540"/>
            <a:ext cx="4237158" cy="1013836"/>
            <a:chOff x="0" y="0"/>
            <a:chExt cx="1115959" cy="267019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115959" cy="267019"/>
            </a:xfrm>
            <a:custGeom>
              <a:avLst/>
              <a:gdLst/>
              <a:ahLst/>
              <a:cxnLst/>
              <a:rect r="r" b="b" t="t" l="l"/>
              <a:pathLst>
                <a:path h="267019" w="1115959">
                  <a:moveTo>
                    <a:pt x="0" y="0"/>
                  </a:moveTo>
                  <a:lnTo>
                    <a:pt x="1115959" y="0"/>
                  </a:lnTo>
                  <a:lnTo>
                    <a:pt x="1115959" y="267019"/>
                  </a:lnTo>
                  <a:lnTo>
                    <a:pt x="0" y="267019"/>
                  </a:lnTo>
                  <a:close/>
                </a:path>
              </a:pathLst>
            </a:custGeom>
            <a:solidFill>
              <a:srgbClr val="E9C7E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1115959" cy="305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9111601" y="3723991"/>
            <a:ext cx="6446299" cy="5304746"/>
            <a:chOff x="0" y="0"/>
            <a:chExt cx="1697791" cy="1397135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697791" cy="1397135"/>
            </a:xfrm>
            <a:custGeom>
              <a:avLst/>
              <a:gdLst/>
              <a:ahLst/>
              <a:cxnLst/>
              <a:rect r="r" b="b" t="t" l="l"/>
              <a:pathLst>
                <a:path h="1397135" w="1697791">
                  <a:moveTo>
                    <a:pt x="0" y="0"/>
                  </a:moveTo>
                  <a:lnTo>
                    <a:pt x="1697791" y="0"/>
                  </a:lnTo>
                  <a:lnTo>
                    <a:pt x="1697791" y="1397135"/>
                  </a:lnTo>
                  <a:lnTo>
                    <a:pt x="0" y="1397135"/>
                  </a:lnTo>
                  <a:close/>
                </a:path>
              </a:pathLst>
            </a:custGeom>
            <a:solidFill>
              <a:srgbClr val="C7DF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1697791" cy="14352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0361810" y="3300540"/>
            <a:ext cx="4237158" cy="1013836"/>
            <a:chOff x="0" y="0"/>
            <a:chExt cx="1115959" cy="26701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115959" cy="267019"/>
            </a:xfrm>
            <a:custGeom>
              <a:avLst/>
              <a:gdLst/>
              <a:ahLst/>
              <a:cxnLst/>
              <a:rect r="r" b="b" t="t" l="l"/>
              <a:pathLst>
                <a:path h="267019" w="1115959">
                  <a:moveTo>
                    <a:pt x="0" y="0"/>
                  </a:moveTo>
                  <a:lnTo>
                    <a:pt x="1115959" y="0"/>
                  </a:lnTo>
                  <a:lnTo>
                    <a:pt x="1115959" y="267019"/>
                  </a:lnTo>
                  <a:lnTo>
                    <a:pt x="0" y="267019"/>
                  </a:lnTo>
                  <a:close/>
                </a:path>
              </a:pathLst>
            </a:custGeom>
            <a:solidFill>
              <a:srgbClr val="E9C7E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1115959" cy="305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5798745" y="6888246"/>
            <a:ext cx="1928606" cy="1707428"/>
            <a:chOff x="0" y="0"/>
            <a:chExt cx="507946" cy="449693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507946" cy="449693"/>
            </a:xfrm>
            <a:custGeom>
              <a:avLst/>
              <a:gdLst/>
              <a:ahLst/>
              <a:cxnLst/>
              <a:rect r="r" b="b" t="t" l="l"/>
              <a:pathLst>
                <a:path h="449693" w="507946">
                  <a:moveTo>
                    <a:pt x="0" y="0"/>
                  </a:moveTo>
                  <a:lnTo>
                    <a:pt x="507946" y="0"/>
                  </a:lnTo>
                  <a:lnTo>
                    <a:pt x="507946" y="449693"/>
                  </a:lnTo>
                  <a:lnTo>
                    <a:pt x="0" y="449693"/>
                  </a:lnTo>
                  <a:close/>
                </a:path>
              </a:pathLst>
            </a:custGeom>
            <a:solidFill>
              <a:srgbClr val="FFD703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507946" cy="487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560648" y="3987495"/>
            <a:ext cx="1928606" cy="1707428"/>
            <a:chOff x="0" y="0"/>
            <a:chExt cx="507946" cy="449693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507946" cy="449693"/>
            </a:xfrm>
            <a:custGeom>
              <a:avLst/>
              <a:gdLst/>
              <a:ahLst/>
              <a:cxnLst/>
              <a:rect r="r" b="b" t="t" l="l"/>
              <a:pathLst>
                <a:path h="449693" w="507946">
                  <a:moveTo>
                    <a:pt x="0" y="0"/>
                  </a:moveTo>
                  <a:lnTo>
                    <a:pt x="507946" y="0"/>
                  </a:lnTo>
                  <a:lnTo>
                    <a:pt x="507946" y="449693"/>
                  </a:lnTo>
                  <a:lnTo>
                    <a:pt x="0" y="449693"/>
                  </a:lnTo>
                  <a:close/>
                </a:path>
              </a:pathLst>
            </a:custGeom>
            <a:solidFill>
              <a:srgbClr val="D1C7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507946" cy="487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3" id="63"/>
          <p:cNvSpPr/>
          <p:nvPr/>
        </p:nvSpPr>
        <p:spPr>
          <a:xfrm flipH="false" flipV="false" rot="0">
            <a:off x="-33752" y="4348626"/>
            <a:ext cx="2523007" cy="1894549"/>
          </a:xfrm>
          <a:custGeom>
            <a:avLst/>
            <a:gdLst/>
            <a:ahLst/>
            <a:cxnLst/>
            <a:rect r="r" b="b" t="t" l="l"/>
            <a:pathLst>
              <a:path h="1894549" w="2523007">
                <a:moveTo>
                  <a:pt x="0" y="0"/>
                </a:moveTo>
                <a:lnTo>
                  <a:pt x="2523007" y="0"/>
                </a:lnTo>
                <a:lnTo>
                  <a:pt x="2523007" y="1894548"/>
                </a:lnTo>
                <a:lnTo>
                  <a:pt x="0" y="18945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0">
            <a:off x="15433915" y="7520314"/>
            <a:ext cx="2898268" cy="690315"/>
          </a:xfrm>
          <a:custGeom>
            <a:avLst/>
            <a:gdLst/>
            <a:ahLst/>
            <a:cxnLst/>
            <a:rect r="r" b="b" t="t" l="l"/>
            <a:pathLst>
              <a:path h="690315" w="2898268">
                <a:moveTo>
                  <a:pt x="0" y="0"/>
                </a:moveTo>
                <a:lnTo>
                  <a:pt x="2898268" y="0"/>
                </a:lnTo>
                <a:lnTo>
                  <a:pt x="2898268" y="690314"/>
                </a:lnTo>
                <a:lnTo>
                  <a:pt x="0" y="6903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2562228" y="4495350"/>
            <a:ext cx="5916292" cy="6439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6"/>
              </a:lnSpc>
            </a:pPr>
            <a:r>
              <a:rPr lang="en-US" sz="2968">
                <a:solidFill>
                  <a:srgbClr val="000000"/>
                </a:solidFill>
                <a:latin typeface="Cardo"/>
              </a:rPr>
              <a:t> slice( ) treats NaN arguments as 0, but when it is given negative values it counts backwards from the end of the string to find the indexes.</a:t>
            </a:r>
          </a:p>
          <a:p>
            <a:pPr algn="ctr">
              <a:lnSpc>
                <a:spcPts val="4156"/>
              </a:lnSpc>
            </a:pPr>
            <a:r>
              <a:rPr lang="en-US" sz="2968">
                <a:solidFill>
                  <a:srgbClr val="000000"/>
                </a:solidFill>
                <a:latin typeface="Cardo Bold"/>
              </a:rPr>
              <a:t> let str = “technology”</a:t>
            </a:r>
          </a:p>
          <a:p>
            <a:pPr algn="ctr">
              <a:lnSpc>
                <a:spcPts val="4576"/>
              </a:lnSpc>
            </a:pPr>
            <a:r>
              <a:rPr lang="en-US" sz="3268">
                <a:solidFill>
                  <a:srgbClr val="000000"/>
                </a:solidFill>
                <a:latin typeface="Cardo Bold"/>
              </a:rPr>
              <a:t>str.slice(-5,2) // “ ” </a:t>
            </a:r>
          </a:p>
          <a:p>
            <a:pPr algn="ctr">
              <a:lnSpc>
                <a:spcPts val="4576"/>
              </a:lnSpc>
            </a:pPr>
            <a:r>
              <a:rPr lang="en-US" sz="3268">
                <a:solidFill>
                  <a:srgbClr val="000000"/>
                </a:solidFill>
                <a:latin typeface="Cardo Bold"/>
              </a:rPr>
              <a:t>str.slice(-5,-2) // olo</a:t>
            </a:r>
          </a:p>
          <a:p>
            <a:pPr algn="ctr">
              <a:lnSpc>
                <a:spcPts val="4576"/>
              </a:lnSpc>
            </a:pPr>
          </a:p>
          <a:p>
            <a:pPr algn="ctr">
              <a:lnSpc>
                <a:spcPts val="4156"/>
              </a:lnSpc>
            </a:pPr>
          </a:p>
          <a:p>
            <a:pPr algn="ctr">
              <a:lnSpc>
                <a:spcPts val="4156"/>
              </a:lnSpc>
            </a:pPr>
            <a:r>
              <a:rPr lang="en-US" sz="2968">
                <a:solidFill>
                  <a:srgbClr val="000000"/>
                </a:solidFill>
                <a:latin typeface="Cardo"/>
              </a:rPr>
              <a:t>.</a:t>
            </a:r>
          </a:p>
          <a:p>
            <a:pPr algn="ctr">
              <a:lnSpc>
                <a:spcPts val="4156"/>
              </a:lnSpc>
            </a:pPr>
          </a:p>
          <a:p>
            <a:pPr algn="ctr">
              <a:lnSpc>
                <a:spcPts val="4156"/>
              </a:lnSpc>
            </a:pPr>
          </a:p>
        </p:txBody>
      </p:sp>
      <p:sp>
        <p:nvSpPr>
          <p:cNvPr name="TextBox 66" id="66"/>
          <p:cNvSpPr txBox="true"/>
          <p:nvPr/>
        </p:nvSpPr>
        <p:spPr>
          <a:xfrm rot="0">
            <a:off x="4939209" y="1147506"/>
            <a:ext cx="7436911" cy="1918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19"/>
              </a:lnSpc>
            </a:pPr>
            <a:r>
              <a:rPr lang="en-US" sz="9799">
                <a:solidFill>
                  <a:srgbClr val="000000"/>
                </a:solidFill>
                <a:latin typeface="Tropikal"/>
              </a:rPr>
              <a:t>Strings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3378450" y="3447464"/>
            <a:ext cx="3684422" cy="65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1"/>
              </a:lnSpc>
            </a:pPr>
            <a:r>
              <a:rPr lang="en-US" sz="3865">
                <a:solidFill>
                  <a:srgbClr val="000000"/>
                </a:solidFill>
                <a:latin typeface="Cardo Bold"/>
              </a:rPr>
              <a:t>slice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9415605" y="4495350"/>
            <a:ext cx="5986419" cy="487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5"/>
              </a:lnSpc>
            </a:pPr>
            <a:r>
              <a:rPr lang="en-US" sz="3025">
                <a:solidFill>
                  <a:srgbClr val="000000"/>
                </a:solidFill>
                <a:latin typeface="Cardo"/>
              </a:rPr>
              <a:t>If either or both of the arguments are negative or NaN, the substring( ) method treats them as if they were 0.</a:t>
            </a:r>
          </a:p>
          <a:p>
            <a:pPr algn="ctr">
              <a:lnSpc>
                <a:spcPts val="4515"/>
              </a:lnSpc>
            </a:pPr>
          </a:p>
          <a:p>
            <a:pPr algn="ctr">
              <a:lnSpc>
                <a:spcPts val="4515"/>
              </a:lnSpc>
            </a:pPr>
            <a:r>
              <a:rPr lang="en-US" sz="3225">
                <a:solidFill>
                  <a:srgbClr val="000000"/>
                </a:solidFill>
                <a:latin typeface="Cardo Bold"/>
              </a:rPr>
              <a:t> let str = “technology”</a:t>
            </a:r>
          </a:p>
          <a:p>
            <a:pPr algn="ctr">
              <a:lnSpc>
                <a:spcPts val="3483"/>
              </a:lnSpc>
            </a:pPr>
            <a:r>
              <a:rPr lang="en-US" sz="3225">
                <a:solidFill>
                  <a:srgbClr val="000000"/>
                </a:solidFill>
                <a:latin typeface="Cardo Bold"/>
              </a:rPr>
              <a:t>str.substring(-5,2) //te</a:t>
            </a:r>
          </a:p>
          <a:p>
            <a:pPr algn="ctr">
              <a:lnSpc>
                <a:spcPts val="4515"/>
              </a:lnSpc>
            </a:pPr>
            <a:r>
              <a:rPr lang="en-US" sz="3225">
                <a:solidFill>
                  <a:srgbClr val="000000"/>
                </a:solidFill>
                <a:latin typeface="Cardo Bold"/>
              </a:rPr>
              <a:t>   str.substring(-5,-2) //“ ” </a:t>
            </a:r>
          </a:p>
          <a:p>
            <a:pPr algn="ctr">
              <a:lnSpc>
                <a:spcPts val="4515"/>
              </a:lnSpc>
            </a:pPr>
          </a:p>
          <a:p>
            <a:pPr algn="ctr">
              <a:lnSpc>
                <a:spcPts val="4515"/>
              </a:lnSpc>
            </a:pPr>
          </a:p>
        </p:txBody>
      </p:sp>
      <p:sp>
        <p:nvSpPr>
          <p:cNvPr name="TextBox 69" id="69"/>
          <p:cNvSpPr txBox="true"/>
          <p:nvPr/>
        </p:nvSpPr>
        <p:spPr>
          <a:xfrm rot="0">
            <a:off x="10648650" y="3447464"/>
            <a:ext cx="3684422" cy="65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1"/>
              </a:lnSpc>
            </a:pPr>
            <a:r>
              <a:rPr lang="en-US" sz="3865">
                <a:solidFill>
                  <a:srgbClr val="000000"/>
                </a:solidFill>
                <a:latin typeface="Cardo Bold"/>
              </a:rPr>
              <a:t>substring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5001038" y="2568121"/>
            <a:ext cx="1389850" cy="41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418">
                <a:solidFill>
                  <a:srgbClr val="000000"/>
                </a:solidFill>
                <a:latin typeface="Cardo Bold"/>
              </a:rPr>
              <a:t>PAGE 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4838" y="-20729"/>
            <a:ext cx="18712838" cy="18712838"/>
          </a:xfrm>
          <a:custGeom>
            <a:avLst/>
            <a:gdLst/>
            <a:ahLst/>
            <a:cxnLst/>
            <a:rect r="r" b="b" t="t" l="l"/>
            <a:pathLst>
              <a:path h="18712838" w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4952" y="1181100"/>
            <a:ext cx="15507017" cy="8154590"/>
            <a:chOff x="0" y="0"/>
            <a:chExt cx="4084153" cy="21477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4153" cy="2147711"/>
            </a:xfrm>
            <a:custGeom>
              <a:avLst/>
              <a:gdLst/>
              <a:ahLst/>
              <a:cxnLst/>
              <a:rect r="r" b="b" t="t" l="l"/>
              <a:pathLst>
                <a:path h="2147711" w="4084153">
                  <a:moveTo>
                    <a:pt x="0" y="0"/>
                  </a:moveTo>
                  <a:lnTo>
                    <a:pt x="4084153" y="0"/>
                  </a:lnTo>
                  <a:lnTo>
                    <a:pt x="4084153" y="2147711"/>
                  </a:lnTo>
                  <a:lnTo>
                    <a:pt x="0" y="2147711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84153" cy="2185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2552" y="1028700"/>
            <a:ext cx="15419072" cy="8152835"/>
            <a:chOff x="0" y="0"/>
            <a:chExt cx="4060990" cy="21472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0990" cy="2147249"/>
            </a:xfrm>
            <a:custGeom>
              <a:avLst/>
              <a:gdLst/>
              <a:ahLst/>
              <a:cxnLst/>
              <a:rect r="r" b="b" t="t" l="l"/>
              <a:pathLst>
                <a:path h="2147249" w="4060990">
                  <a:moveTo>
                    <a:pt x="0" y="0"/>
                  </a:moveTo>
                  <a:lnTo>
                    <a:pt x="4060990" y="0"/>
                  </a:lnTo>
                  <a:lnTo>
                    <a:pt x="4060990" y="2147249"/>
                  </a:lnTo>
                  <a:lnTo>
                    <a:pt x="0" y="2147249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60990" cy="2185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57319" y="3409666"/>
            <a:ext cx="458105" cy="2462822"/>
            <a:chOff x="0" y="0"/>
            <a:chExt cx="120653" cy="6486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653" cy="648645"/>
            </a:xfrm>
            <a:custGeom>
              <a:avLst/>
              <a:gdLst/>
              <a:ahLst/>
              <a:cxnLst/>
              <a:rect r="r" b="b" t="t" l="l"/>
              <a:pathLst>
                <a:path h="648645" w="120653">
                  <a:moveTo>
                    <a:pt x="0" y="0"/>
                  </a:moveTo>
                  <a:lnTo>
                    <a:pt x="120653" y="0"/>
                  </a:lnTo>
                  <a:lnTo>
                    <a:pt x="120653" y="648645"/>
                  </a:lnTo>
                  <a:lnTo>
                    <a:pt x="0" y="648645"/>
                  </a:lnTo>
                  <a:close/>
                </a:path>
              </a:pathLst>
            </a:custGeom>
            <a:solidFill>
              <a:srgbClr val="D4D4D4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0653" cy="686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372552" y="3338639"/>
            <a:ext cx="15478098" cy="3292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810584" y="1576131"/>
            <a:ext cx="751645" cy="75164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50273" y="1576131"/>
            <a:ext cx="751645" cy="75164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689962" y="1576131"/>
            <a:ext cx="751645" cy="75164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907630" y="1660849"/>
            <a:ext cx="751645" cy="7516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876147" y="1660849"/>
            <a:ext cx="751645" cy="75164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844664" y="1660849"/>
            <a:ext cx="751645" cy="75164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872229" y="2412493"/>
            <a:ext cx="1634319" cy="736810"/>
            <a:chOff x="0" y="0"/>
            <a:chExt cx="430438" cy="1940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0438" cy="194057"/>
            </a:xfrm>
            <a:custGeom>
              <a:avLst/>
              <a:gdLst/>
              <a:ahLst/>
              <a:cxnLst/>
              <a:rect r="r" b="b" t="t" l="l"/>
              <a:pathLst>
                <a:path h="194057" w="430438">
                  <a:moveTo>
                    <a:pt x="97029" y="0"/>
                  </a:moveTo>
                  <a:lnTo>
                    <a:pt x="333409" y="0"/>
                  </a:lnTo>
                  <a:cubicBezTo>
                    <a:pt x="359143" y="0"/>
                    <a:pt x="383822" y="10223"/>
                    <a:pt x="402019" y="28419"/>
                  </a:cubicBezTo>
                  <a:cubicBezTo>
                    <a:pt x="420215" y="46615"/>
                    <a:pt x="430438" y="71295"/>
                    <a:pt x="430438" y="97029"/>
                  </a:cubicBezTo>
                  <a:lnTo>
                    <a:pt x="430438" y="97029"/>
                  </a:lnTo>
                  <a:cubicBezTo>
                    <a:pt x="430438" y="150616"/>
                    <a:pt x="386997" y="194057"/>
                    <a:pt x="333409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30438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919045" y="2412493"/>
            <a:ext cx="750307" cy="736810"/>
            <a:chOff x="0" y="0"/>
            <a:chExt cx="197612" cy="19405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803057" y="2412493"/>
            <a:ext cx="750307" cy="736810"/>
            <a:chOff x="0" y="0"/>
            <a:chExt cx="197612" cy="19405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15798745" y="1274429"/>
            <a:ext cx="496674" cy="486740"/>
          </a:xfrm>
          <a:custGeom>
            <a:avLst/>
            <a:gdLst/>
            <a:ahLst/>
            <a:cxnLst/>
            <a:rect r="r" b="b" t="t" l="l"/>
            <a:pathLst>
              <a:path h="486740" w="496674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980555" y="1523645"/>
            <a:ext cx="577344" cy="104972"/>
          </a:xfrm>
          <a:custGeom>
            <a:avLst/>
            <a:gdLst/>
            <a:ahLst/>
            <a:cxnLst/>
            <a:rect r="r" b="b" t="t" l="l"/>
            <a:pathLst>
              <a:path h="104972" w="577344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3124062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10711747">
            <a:off x="13998145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4" id="44"/>
          <p:cNvSpPr/>
          <p:nvPr/>
        </p:nvSpPr>
        <p:spPr>
          <a:xfrm flipH="true" flipV="true">
            <a:off x="16295419" y="3355103"/>
            <a:ext cx="0" cy="590319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5" id="45"/>
          <p:cNvSpPr txBox="true"/>
          <p:nvPr/>
        </p:nvSpPr>
        <p:spPr>
          <a:xfrm rot="0">
            <a:off x="1875293" y="3457291"/>
            <a:ext cx="14631255" cy="11911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   let str = “technology”</a:t>
            </a:r>
          </a:p>
          <a:p>
            <a:pPr>
              <a:lnSpc>
                <a:spcPts val="2354"/>
              </a:lnSpc>
            </a:pPr>
          </a:p>
          <a:p>
            <a:pPr marL="847354" indent="-423677" lvl="1">
              <a:lnSpc>
                <a:spcPts val="5494"/>
              </a:lnSpc>
              <a:buFont typeface="Arial"/>
              <a:buChar char="•"/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str.toUpperCase( ) - </a:t>
            </a:r>
            <a:r>
              <a:rPr lang="en-US" sz="3924">
                <a:solidFill>
                  <a:srgbClr val="000000"/>
                </a:solidFill>
                <a:latin typeface="Cardo"/>
              </a:rPr>
              <a:t>convert to uppercase </a:t>
            </a:r>
            <a:r>
              <a:rPr lang="en-US" sz="3924">
                <a:solidFill>
                  <a:srgbClr val="000000"/>
                </a:solidFill>
                <a:latin typeface="Cardo"/>
              </a:rPr>
              <a:t>//TECHNOLOGY</a:t>
            </a:r>
          </a:p>
          <a:p>
            <a:pPr marL="847354" indent="-423677" lvl="1">
              <a:lnSpc>
                <a:spcPts val="5494"/>
              </a:lnSpc>
              <a:buFont typeface="Arial"/>
              <a:buChar char="•"/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str.toLowerCase( ) - </a:t>
            </a:r>
            <a:r>
              <a:rPr lang="en-US" sz="3924">
                <a:solidFill>
                  <a:srgbClr val="000000"/>
                </a:solidFill>
                <a:latin typeface="Cardo"/>
              </a:rPr>
              <a:t>convert to lowercase //technology</a:t>
            </a:r>
          </a:p>
          <a:p>
            <a:pPr marL="847354" indent="-423677" lvl="1">
              <a:lnSpc>
                <a:spcPts val="5494"/>
              </a:lnSpc>
              <a:buFont typeface="Arial"/>
              <a:buChar char="•"/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str.charAt(2) -</a:t>
            </a:r>
            <a:r>
              <a:rPr lang="en-US" sz="3924">
                <a:solidFill>
                  <a:srgbClr val="000000"/>
                </a:solidFill>
                <a:latin typeface="Cardo"/>
              </a:rPr>
              <a:t> return character at specificed index   // c</a:t>
            </a:r>
          </a:p>
          <a:p>
            <a:pPr marL="847354" indent="-423677" lvl="1">
              <a:lnSpc>
                <a:spcPts val="5494"/>
              </a:lnSpc>
              <a:buFont typeface="Arial"/>
              <a:buChar char="•"/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str.charCodeAt(2) - </a:t>
            </a:r>
            <a:r>
              <a:rPr lang="en-US" sz="3924">
                <a:solidFill>
                  <a:srgbClr val="000000"/>
                </a:solidFill>
                <a:latin typeface="Cardo"/>
              </a:rPr>
              <a:t>gives character code as per UTF - 16  //99</a:t>
            </a:r>
          </a:p>
          <a:p>
            <a:pPr marL="847354" indent="-423677" lvl="1">
              <a:lnSpc>
                <a:spcPts val="5494"/>
              </a:lnSpc>
              <a:buFont typeface="Arial"/>
              <a:buChar char="•"/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str.replace(“ology”,”’ical”) - </a:t>
            </a:r>
            <a:r>
              <a:rPr lang="en-US" sz="3924">
                <a:solidFill>
                  <a:srgbClr val="000000"/>
                </a:solidFill>
                <a:latin typeface="Cardo"/>
              </a:rPr>
              <a:t>replace it with specified char or String   // technical</a:t>
            </a: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"/>
              </a:rPr>
              <a:t>      </a:t>
            </a: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4060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4990906" y="1035145"/>
            <a:ext cx="7794789" cy="164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79"/>
              </a:lnSpc>
            </a:pPr>
            <a:r>
              <a:rPr lang="en-US" sz="8413">
                <a:solidFill>
                  <a:srgbClr val="000000"/>
                </a:solidFill>
                <a:latin typeface="Tropikal"/>
              </a:rPr>
              <a:t>Strings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994463" y="2568121"/>
            <a:ext cx="1389850" cy="41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418">
                <a:solidFill>
                  <a:srgbClr val="000000"/>
                </a:solidFill>
                <a:latin typeface="Cardo Bold"/>
              </a:rPr>
              <a:t>PAGE 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4838" y="-20729"/>
            <a:ext cx="18712838" cy="18712838"/>
          </a:xfrm>
          <a:custGeom>
            <a:avLst/>
            <a:gdLst/>
            <a:ahLst/>
            <a:cxnLst/>
            <a:rect r="r" b="b" t="t" l="l"/>
            <a:pathLst>
              <a:path h="18712838" w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4952" y="1181100"/>
            <a:ext cx="15507017" cy="8154590"/>
            <a:chOff x="0" y="0"/>
            <a:chExt cx="4084153" cy="21477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4153" cy="2147711"/>
            </a:xfrm>
            <a:custGeom>
              <a:avLst/>
              <a:gdLst/>
              <a:ahLst/>
              <a:cxnLst/>
              <a:rect r="r" b="b" t="t" l="l"/>
              <a:pathLst>
                <a:path h="2147711" w="4084153">
                  <a:moveTo>
                    <a:pt x="0" y="0"/>
                  </a:moveTo>
                  <a:lnTo>
                    <a:pt x="4084153" y="0"/>
                  </a:lnTo>
                  <a:lnTo>
                    <a:pt x="4084153" y="2147711"/>
                  </a:lnTo>
                  <a:lnTo>
                    <a:pt x="0" y="2147711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84153" cy="2185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2552" y="1028700"/>
            <a:ext cx="15419072" cy="8152835"/>
            <a:chOff x="0" y="0"/>
            <a:chExt cx="4060990" cy="21472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0990" cy="2147249"/>
            </a:xfrm>
            <a:custGeom>
              <a:avLst/>
              <a:gdLst/>
              <a:ahLst/>
              <a:cxnLst/>
              <a:rect r="r" b="b" t="t" l="l"/>
              <a:pathLst>
                <a:path h="2147249" w="4060990">
                  <a:moveTo>
                    <a:pt x="0" y="0"/>
                  </a:moveTo>
                  <a:lnTo>
                    <a:pt x="4060990" y="0"/>
                  </a:lnTo>
                  <a:lnTo>
                    <a:pt x="4060990" y="2147249"/>
                  </a:lnTo>
                  <a:lnTo>
                    <a:pt x="0" y="2147249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60990" cy="2185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57319" y="3409666"/>
            <a:ext cx="458105" cy="2462822"/>
            <a:chOff x="0" y="0"/>
            <a:chExt cx="120653" cy="6486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653" cy="648645"/>
            </a:xfrm>
            <a:custGeom>
              <a:avLst/>
              <a:gdLst/>
              <a:ahLst/>
              <a:cxnLst/>
              <a:rect r="r" b="b" t="t" l="l"/>
              <a:pathLst>
                <a:path h="648645" w="120653">
                  <a:moveTo>
                    <a:pt x="0" y="0"/>
                  </a:moveTo>
                  <a:lnTo>
                    <a:pt x="120653" y="0"/>
                  </a:lnTo>
                  <a:lnTo>
                    <a:pt x="120653" y="648645"/>
                  </a:lnTo>
                  <a:lnTo>
                    <a:pt x="0" y="648645"/>
                  </a:lnTo>
                  <a:close/>
                </a:path>
              </a:pathLst>
            </a:custGeom>
            <a:solidFill>
              <a:srgbClr val="D4D4D4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0653" cy="686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372552" y="3338639"/>
            <a:ext cx="15478098" cy="3292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810584" y="1576131"/>
            <a:ext cx="751645" cy="75164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50273" y="1576131"/>
            <a:ext cx="751645" cy="75164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689962" y="1576131"/>
            <a:ext cx="751645" cy="75164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907630" y="1660849"/>
            <a:ext cx="751645" cy="7516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876147" y="1660849"/>
            <a:ext cx="751645" cy="75164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844664" y="1660849"/>
            <a:ext cx="751645" cy="75164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872229" y="2412493"/>
            <a:ext cx="1634319" cy="736810"/>
            <a:chOff x="0" y="0"/>
            <a:chExt cx="430438" cy="1940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0438" cy="194057"/>
            </a:xfrm>
            <a:custGeom>
              <a:avLst/>
              <a:gdLst/>
              <a:ahLst/>
              <a:cxnLst/>
              <a:rect r="r" b="b" t="t" l="l"/>
              <a:pathLst>
                <a:path h="194057" w="430438">
                  <a:moveTo>
                    <a:pt x="97029" y="0"/>
                  </a:moveTo>
                  <a:lnTo>
                    <a:pt x="333409" y="0"/>
                  </a:lnTo>
                  <a:cubicBezTo>
                    <a:pt x="359143" y="0"/>
                    <a:pt x="383822" y="10223"/>
                    <a:pt x="402019" y="28419"/>
                  </a:cubicBezTo>
                  <a:cubicBezTo>
                    <a:pt x="420215" y="46615"/>
                    <a:pt x="430438" y="71295"/>
                    <a:pt x="430438" y="97029"/>
                  </a:cubicBezTo>
                  <a:lnTo>
                    <a:pt x="430438" y="97029"/>
                  </a:lnTo>
                  <a:cubicBezTo>
                    <a:pt x="430438" y="150616"/>
                    <a:pt x="386997" y="194057"/>
                    <a:pt x="333409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30438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919045" y="2412493"/>
            <a:ext cx="750307" cy="736810"/>
            <a:chOff x="0" y="0"/>
            <a:chExt cx="197612" cy="19405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803057" y="2412493"/>
            <a:ext cx="750307" cy="736810"/>
            <a:chOff x="0" y="0"/>
            <a:chExt cx="197612" cy="19405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15798745" y="1274429"/>
            <a:ext cx="496674" cy="486740"/>
          </a:xfrm>
          <a:custGeom>
            <a:avLst/>
            <a:gdLst/>
            <a:ahLst/>
            <a:cxnLst/>
            <a:rect r="r" b="b" t="t" l="l"/>
            <a:pathLst>
              <a:path h="486740" w="496674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980555" y="1523645"/>
            <a:ext cx="577344" cy="104972"/>
          </a:xfrm>
          <a:custGeom>
            <a:avLst/>
            <a:gdLst/>
            <a:ahLst/>
            <a:cxnLst/>
            <a:rect r="r" b="b" t="t" l="l"/>
            <a:pathLst>
              <a:path h="104972" w="577344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3124062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10711747">
            <a:off x="13998145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4" id="44"/>
          <p:cNvSpPr/>
          <p:nvPr/>
        </p:nvSpPr>
        <p:spPr>
          <a:xfrm flipH="true" flipV="true">
            <a:off x="16295419" y="3355103"/>
            <a:ext cx="0" cy="590319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5" id="45"/>
          <p:cNvSpPr txBox="true"/>
          <p:nvPr/>
        </p:nvSpPr>
        <p:spPr>
          <a:xfrm rot="0">
            <a:off x="1907630" y="3457291"/>
            <a:ext cx="14598917" cy="1057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A variable can be used before it has been declared.</a:t>
            </a:r>
          </a:p>
          <a:p>
            <a:pPr algn="just">
              <a:lnSpc>
                <a:spcPts val="5074"/>
              </a:lnSpc>
            </a:pPr>
            <a:r>
              <a:rPr lang="en-US" sz="3624">
                <a:solidFill>
                  <a:srgbClr val="000000"/>
                </a:solidFill>
                <a:latin typeface="Cardo"/>
              </a:rPr>
              <a:t>x=5;                                                         </a:t>
            </a:r>
            <a:r>
              <a:rPr lang="en-US" sz="3624">
                <a:solidFill>
                  <a:srgbClr val="4285F3"/>
                </a:solidFill>
                <a:latin typeface="Cardo"/>
              </a:rPr>
              <a:t>var x;</a:t>
            </a:r>
          </a:p>
          <a:p>
            <a:pPr algn="just">
              <a:lnSpc>
                <a:spcPts val="5074"/>
              </a:lnSpc>
            </a:pPr>
            <a:r>
              <a:rPr lang="en-US" sz="3624">
                <a:solidFill>
                  <a:srgbClr val="000000"/>
                </a:solidFill>
                <a:latin typeface="Cardo"/>
              </a:rPr>
              <a:t>console.log(x);      ==&gt; it behaves as         </a:t>
            </a:r>
            <a:r>
              <a:rPr lang="en-US" sz="3624">
                <a:solidFill>
                  <a:srgbClr val="4285F3"/>
                </a:solidFill>
                <a:latin typeface="Cardo"/>
              </a:rPr>
              <a:t>x = 5;</a:t>
            </a:r>
          </a:p>
          <a:p>
            <a:pPr algn="just">
              <a:lnSpc>
                <a:spcPts val="5074"/>
              </a:lnSpc>
            </a:pPr>
            <a:r>
              <a:rPr lang="en-US" sz="3624">
                <a:solidFill>
                  <a:srgbClr val="000000"/>
                </a:solidFill>
                <a:latin typeface="Cardo"/>
              </a:rPr>
              <a:t>var x;                                                       </a:t>
            </a:r>
            <a:r>
              <a:rPr lang="en-US" sz="3624">
                <a:solidFill>
                  <a:srgbClr val="4285F3"/>
                </a:solidFill>
                <a:latin typeface="Cardo"/>
              </a:rPr>
              <a:t>console.log(x);</a:t>
            </a:r>
          </a:p>
          <a:p>
            <a:pPr algn="just">
              <a:lnSpc>
                <a:spcPts val="5074"/>
              </a:lnSpc>
            </a:pPr>
            <a:r>
              <a:rPr lang="en-US" sz="3624">
                <a:solidFill>
                  <a:srgbClr val="000000"/>
                </a:solidFill>
                <a:latin typeface="Cardo"/>
              </a:rPr>
              <a:t>// Output 5</a:t>
            </a:r>
          </a:p>
          <a:p>
            <a:pPr algn="just">
              <a:lnSpc>
                <a:spcPts val="5074"/>
              </a:lnSpc>
            </a:pPr>
          </a:p>
          <a:p>
            <a:pPr algn="just">
              <a:lnSpc>
                <a:spcPts val="5074"/>
              </a:lnSpc>
            </a:pPr>
            <a:r>
              <a:rPr lang="en-US" sz="3624">
                <a:solidFill>
                  <a:srgbClr val="000000"/>
                </a:solidFill>
                <a:latin typeface="Cardo"/>
              </a:rPr>
              <a:t>Here we are using variable x before declaration - hoisting</a:t>
            </a:r>
          </a:p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"/>
              </a:rPr>
              <a:t>      </a:t>
            </a: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4060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4990906" y="1035145"/>
            <a:ext cx="7794789" cy="164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79"/>
              </a:lnSpc>
            </a:pPr>
            <a:r>
              <a:rPr lang="en-US" sz="8413">
                <a:solidFill>
                  <a:srgbClr val="000000"/>
                </a:solidFill>
                <a:latin typeface="Tropikal"/>
              </a:rPr>
              <a:t>Hoisting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994463" y="2568121"/>
            <a:ext cx="1389850" cy="41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418">
                <a:solidFill>
                  <a:srgbClr val="000000"/>
                </a:solidFill>
                <a:latin typeface="Cardo Bold"/>
              </a:rPr>
              <a:t>PAGE 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4838" y="-20729"/>
            <a:ext cx="18712838" cy="18712838"/>
          </a:xfrm>
          <a:custGeom>
            <a:avLst/>
            <a:gdLst/>
            <a:ahLst/>
            <a:cxnLst/>
            <a:rect r="r" b="b" t="t" l="l"/>
            <a:pathLst>
              <a:path h="18712838" w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4952" y="1181100"/>
            <a:ext cx="15507017" cy="8154590"/>
            <a:chOff x="0" y="0"/>
            <a:chExt cx="4084153" cy="21477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4153" cy="2147711"/>
            </a:xfrm>
            <a:custGeom>
              <a:avLst/>
              <a:gdLst/>
              <a:ahLst/>
              <a:cxnLst/>
              <a:rect r="r" b="b" t="t" l="l"/>
              <a:pathLst>
                <a:path h="2147711" w="4084153">
                  <a:moveTo>
                    <a:pt x="0" y="0"/>
                  </a:moveTo>
                  <a:lnTo>
                    <a:pt x="4084153" y="0"/>
                  </a:lnTo>
                  <a:lnTo>
                    <a:pt x="4084153" y="2147711"/>
                  </a:lnTo>
                  <a:lnTo>
                    <a:pt x="0" y="2147711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84153" cy="2185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2552" y="1028700"/>
            <a:ext cx="15419072" cy="8152835"/>
            <a:chOff x="0" y="0"/>
            <a:chExt cx="4060990" cy="21472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0990" cy="2147249"/>
            </a:xfrm>
            <a:custGeom>
              <a:avLst/>
              <a:gdLst/>
              <a:ahLst/>
              <a:cxnLst/>
              <a:rect r="r" b="b" t="t" l="l"/>
              <a:pathLst>
                <a:path h="2147249" w="4060990">
                  <a:moveTo>
                    <a:pt x="0" y="0"/>
                  </a:moveTo>
                  <a:lnTo>
                    <a:pt x="4060990" y="0"/>
                  </a:lnTo>
                  <a:lnTo>
                    <a:pt x="4060990" y="2147249"/>
                  </a:lnTo>
                  <a:lnTo>
                    <a:pt x="0" y="2147249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60990" cy="2185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57319" y="3409666"/>
            <a:ext cx="458105" cy="2462822"/>
            <a:chOff x="0" y="0"/>
            <a:chExt cx="120653" cy="6486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653" cy="648645"/>
            </a:xfrm>
            <a:custGeom>
              <a:avLst/>
              <a:gdLst/>
              <a:ahLst/>
              <a:cxnLst/>
              <a:rect r="r" b="b" t="t" l="l"/>
              <a:pathLst>
                <a:path h="648645" w="120653">
                  <a:moveTo>
                    <a:pt x="0" y="0"/>
                  </a:moveTo>
                  <a:lnTo>
                    <a:pt x="120653" y="0"/>
                  </a:lnTo>
                  <a:lnTo>
                    <a:pt x="120653" y="648645"/>
                  </a:lnTo>
                  <a:lnTo>
                    <a:pt x="0" y="648645"/>
                  </a:lnTo>
                  <a:close/>
                </a:path>
              </a:pathLst>
            </a:custGeom>
            <a:solidFill>
              <a:srgbClr val="D4D4D4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0653" cy="686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372552" y="3338639"/>
            <a:ext cx="15478098" cy="3292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810584" y="1576131"/>
            <a:ext cx="751645" cy="75164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50273" y="1576131"/>
            <a:ext cx="751645" cy="75164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689962" y="1576131"/>
            <a:ext cx="751645" cy="75164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907630" y="1660849"/>
            <a:ext cx="751645" cy="7516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876147" y="1660849"/>
            <a:ext cx="751645" cy="75164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844664" y="1660849"/>
            <a:ext cx="751645" cy="75164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872229" y="2412493"/>
            <a:ext cx="1634319" cy="736810"/>
            <a:chOff x="0" y="0"/>
            <a:chExt cx="430438" cy="1940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0438" cy="194057"/>
            </a:xfrm>
            <a:custGeom>
              <a:avLst/>
              <a:gdLst/>
              <a:ahLst/>
              <a:cxnLst/>
              <a:rect r="r" b="b" t="t" l="l"/>
              <a:pathLst>
                <a:path h="194057" w="430438">
                  <a:moveTo>
                    <a:pt x="97029" y="0"/>
                  </a:moveTo>
                  <a:lnTo>
                    <a:pt x="333409" y="0"/>
                  </a:lnTo>
                  <a:cubicBezTo>
                    <a:pt x="359143" y="0"/>
                    <a:pt x="383822" y="10223"/>
                    <a:pt x="402019" y="28419"/>
                  </a:cubicBezTo>
                  <a:cubicBezTo>
                    <a:pt x="420215" y="46615"/>
                    <a:pt x="430438" y="71295"/>
                    <a:pt x="430438" y="97029"/>
                  </a:cubicBezTo>
                  <a:lnTo>
                    <a:pt x="430438" y="97029"/>
                  </a:lnTo>
                  <a:cubicBezTo>
                    <a:pt x="430438" y="150616"/>
                    <a:pt x="386997" y="194057"/>
                    <a:pt x="333409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30438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919045" y="2412493"/>
            <a:ext cx="750307" cy="736810"/>
            <a:chOff x="0" y="0"/>
            <a:chExt cx="197612" cy="19405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803057" y="2412493"/>
            <a:ext cx="750307" cy="736810"/>
            <a:chOff x="0" y="0"/>
            <a:chExt cx="197612" cy="19405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15798745" y="1274429"/>
            <a:ext cx="496674" cy="486740"/>
          </a:xfrm>
          <a:custGeom>
            <a:avLst/>
            <a:gdLst/>
            <a:ahLst/>
            <a:cxnLst/>
            <a:rect r="r" b="b" t="t" l="l"/>
            <a:pathLst>
              <a:path h="486740" w="496674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980555" y="1523645"/>
            <a:ext cx="577344" cy="104972"/>
          </a:xfrm>
          <a:custGeom>
            <a:avLst/>
            <a:gdLst/>
            <a:ahLst/>
            <a:cxnLst/>
            <a:rect r="r" b="b" t="t" l="l"/>
            <a:pathLst>
              <a:path h="104972" w="577344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3124062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10711747">
            <a:off x="13998145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4" id="44"/>
          <p:cNvSpPr/>
          <p:nvPr/>
        </p:nvSpPr>
        <p:spPr>
          <a:xfrm flipH="true" flipV="true">
            <a:off x="16295419" y="3355103"/>
            <a:ext cx="0" cy="590319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5" id="45"/>
          <p:cNvSpPr txBox="true"/>
          <p:nvPr/>
        </p:nvSpPr>
        <p:spPr>
          <a:xfrm rot="0">
            <a:off x="1844541" y="3447766"/>
            <a:ext cx="14598917" cy="13130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Initializations are NOT hoisted.</a:t>
            </a:r>
            <a:r>
              <a:rPr lang="en-US" sz="3924">
                <a:solidFill>
                  <a:srgbClr val="000000"/>
                </a:solidFill>
                <a:latin typeface="Cardo"/>
              </a:rPr>
              <a:t> </a:t>
            </a:r>
          </a:p>
          <a:p>
            <a:pPr algn="l"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"/>
              </a:rPr>
              <a:t>                                                       </a:t>
            </a:r>
          </a:p>
          <a:p>
            <a:pPr algn="just">
              <a:lnSpc>
                <a:spcPts val="5074"/>
              </a:lnSpc>
            </a:pPr>
            <a:r>
              <a:rPr lang="en-US" sz="3624">
                <a:solidFill>
                  <a:srgbClr val="000000"/>
                </a:solidFill>
                <a:latin typeface="Cardo"/>
              </a:rPr>
              <a:t>console.log(x);      ==&gt; it behaves as               </a:t>
            </a:r>
            <a:r>
              <a:rPr lang="en-US" sz="3624">
                <a:solidFill>
                  <a:srgbClr val="4285F3"/>
                </a:solidFill>
                <a:latin typeface="Cardo"/>
              </a:rPr>
              <a:t>var x;</a:t>
            </a:r>
          </a:p>
          <a:p>
            <a:pPr algn="just">
              <a:lnSpc>
                <a:spcPts val="5074"/>
              </a:lnSpc>
            </a:pPr>
            <a:r>
              <a:rPr lang="en-US" sz="3624">
                <a:solidFill>
                  <a:srgbClr val="000000"/>
                </a:solidFill>
                <a:latin typeface="Cardo"/>
              </a:rPr>
              <a:t>var x = 5;                                                       </a:t>
            </a:r>
            <a:r>
              <a:rPr lang="en-US" sz="3624">
                <a:solidFill>
                  <a:srgbClr val="4285F3"/>
                </a:solidFill>
                <a:latin typeface="Cardo"/>
              </a:rPr>
              <a:t>console.log(x); </a:t>
            </a:r>
          </a:p>
          <a:p>
            <a:pPr algn="just">
              <a:lnSpc>
                <a:spcPts val="5074"/>
              </a:lnSpc>
            </a:pPr>
            <a:r>
              <a:rPr lang="en-US" sz="3624">
                <a:solidFill>
                  <a:srgbClr val="000000"/>
                </a:solidFill>
                <a:latin typeface="Cardo"/>
              </a:rPr>
              <a:t>// Output undefined                                      </a:t>
            </a:r>
            <a:r>
              <a:rPr lang="en-US" sz="3624">
                <a:solidFill>
                  <a:srgbClr val="4285F3"/>
                </a:solidFill>
                <a:latin typeface="Cardo"/>
              </a:rPr>
              <a:t>x = 5;</a:t>
            </a:r>
          </a:p>
          <a:p>
            <a:pPr algn="just">
              <a:lnSpc>
                <a:spcPts val="5074"/>
              </a:lnSpc>
            </a:pPr>
          </a:p>
          <a:p>
            <a:pPr algn="just" marL="782585" indent="-391293" lvl="1">
              <a:lnSpc>
                <a:spcPts val="5074"/>
              </a:lnSpc>
              <a:buFont typeface="Arial"/>
              <a:buChar char="•"/>
            </a:pPr>
            <a:r>
              <a:rPr lang="en-US" sz="3624">
                <a:solidFill>
                  <a:srgbClr val="000000"/>
                </a:solidFill>
                <a:latin typeface="Cardo"/>
              </a:rPr>
              <a:t>Function expressions are not hoisted. </a:t>
            </a:r>
          </a:p>
          <a:p>
            <a:pPr algn="just" marL="782585" indent="-391293" lvl="1">
              <a:lnSpc>
                <a:spcPts val="5074"/>
              </a:lnSpc>
              <a:buFont typeface="Arial"/>
              <a:buChar char="•"/>
            </a:pPr>
            <a:r>
              <a:rPr lang="en-US" sz="3624">
                <a:solidFill>
                  <a:srgbClr val="000000"/>
                </a:solidFill>
                <a:latin typeface="Cardo"/>
              </a:rPr>
              <a:t>let variable doesn’t allow hoisting</a:t>
            </a:r>
          </a:p>
          <a:p>
            <a:pPr algn="just">
              <a:lnSpc>
                <a:spcPts val="5074"/>
              </a:lnSpc>
            </a:pPr>
          </a:p>
          <a:p>
            <a:pPr algn="just">
              <a:lnSpc>
                <a:spcPts val="5074"/>
              </a:lnSpc>
            </a:pPr>
          </a:p>
          <a:p>
            <a:pPr algn="just">
              <a:lnSpc>
                <a:spcPts val="5074"/>
              </a:lnSpc>
            </a:pPr>
          </a:p>
          <a:p>
            <a:pPr algn="just">
              <a:lnSpc>
                <a:spcPts val="5074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4060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4990906" y="1035145"/>
            <a:ext cx="7794789" cy="164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79"/>
              </a:lnSpc>
            </a:pPr>
            <a:r>
              <a:rPr lang="en-US" sz="8413">
                <a:solidFill>
                  <a:srgbClr val="000000"/>
                </a:solidFill>
                <a:latin typeface="Tropikal"/>
              </a:rPr>
              <a:t>Hoisting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994463" y="2568121"/>
            <a:ext cx="1389850" cy="41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418">
                <a:solidFill>
                  <a:srgbClr val="000000"/>
                </a:solidFill>
                <a:latin typeface="Cardo Bold"/>
              </a:rPr>
              <a:t>PAGE 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70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4838" y="-20729"/>
            <a:ext cx="18712838" cy="18712838"/>
          </a:xfrm>
          <a:custGeom>
            <a:avLst/>
            <a:gdLst/>
            <a:ahLst/>
            <a:cxnLst/>
            <a:rect r="r" b="b" t="t" l="l"/>
            <a:pathLst>
              <a:path h="18712838" w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4952" y="1181100"/>
            <a:ext cx="15478098" cy="8229600"/>
            <a:chOff x="0" y="0"/>
            <a:chExt cx="407653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765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76536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2552" y="1028700"/>
            <a:ext cx="15478098" cy="8229600"/>
            <a:chOff x="0" y="0"/>
            <a:chExt cx="4076536" cy="21674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765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76536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333519" y="3409666"/>
            <a:ext cx="458105" cy="2462822"/>
            <a:chOff x="0" y="0"/>
            <a:chExt cx="120653" cy="6486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653" cy="648645"/>
            </a:xfrm>
            <a:custGeom>
              <a:avLst/>
              <a:gdLst/>
              <a:ahLst/>
              <a:cxnLst/>
              <a:rect r="r" b="b" t="t" l="l"/>
              <a:pathLst>
                <a:path h="648645" w="120653">
                  <a:moveTo>
                    <a:pt x="0" y="0"/>
                  </a:moveTo>
                  <a:lnTo>
                    <a:pt x="120653" y="0"/>
                  </a:lnTo>
                  <a:lnTo>
                    <a:pt x="120653" y="648645"/>
                  </a:lnTo>
                  <a:lnTo>
                    <a:pt x="0" y="648645"/>
                  </a:lnTo>
                  <a:close/>
                </a:path>
              </a:pathLst>
            </a:custGeom>
            <a:solidFill>
              <a:srgbClr val="D4D4D4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0653" cy="686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372552" y="3338639"/>
            <a:ext cx="15478098" cy="3292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810584" y="1576131"/>
            <a:ext cx="751645" cy="75164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50273" y="1576131"/>
            <a:ext cx="751645" cy="75164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689962" y="1576131"/>
            <a:ext cx="751645" cy="75164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907630" y="1660849"/>
            <a:ext cx="751645" cy="7516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876147" y="1660849"/>
            <a:ext cx="751645" cy="75164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844664" y="1660849"/>
            <a:ext cx="751645" cy="75164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872229" y="2412493"/>
            <a:ext cx="1634319" cy="736810"/>
            <a:chOff x="0" y="0"/>
            <a:chExt cx="430438" cy="1940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0438" cy="194057"/>
            </a:xfrm>
            <a:custGeom>
              <a:avLst/>
              <a:gdLst/>
              <a:ahLst/>
              <a:cxnLst/>
              <a:rect r="r" b="b" t="t" l="l"/>
              <a:pathLst>
                <a:path h="194057" w="430438">
                  <a:moveTo>
                    <a:pt x="97029" y="0"/>
                  </a:moveTo>
                  <a:lnTo>
                    <a:pt x="333409" y="0"/>
                  </a:lnTo>
                  <a:cubicBezTo>
                    <a:pt x="359143" y="0"/>
                    <a:pt x="383822" y="10223"/>
                    <a:pt x="402019" y="28419"/>
                  </a:cubicBezTo>
                  <a:cubicBezTo>
                    <a:pt x="420215" y="46615"/>
                    <a:pt x="430438" y="71295"/>
                    <a:pt x="430438" y="97029"/>
                  </a:cubicBezTo>
                  <a:lnTo>
                    <a:pt x="430438" y="97029"/>
                  </a:lnTo>
                  <a:cubicBezTo>
                    <a:pt x="430438" y="150616"/>
                    <a:pt x="386997" y="194057"/>
                    <a:pt x="333409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30438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919045" y="2412493"/>
            <a:ext cx="750307" cy="736810"/>
            <a:chOff x="0" y="0"/>
            <a:chExt cx="197612" cy="19405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803057" y="2412493"/>
            <a:ext cx="750307" cy="736810"/>
            <a:chOff x="0" y="0"/>
            <a:chExt cx="197612" cy="19405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15798745" y="1274429"/>
            <a:ext cx="496674" cy="486740"/>
          </a:xfrm>
          <a:custGeom>
            <a:avLst/>
            <a:gdLst/>
            <a:ahLst/>
            <a:cxnLst/>
            <a:rect r="r" b="b" t="t" l="l"/>
            <a:pathLst>
              <a:path h="486740" w="496674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980555" y="1523645"/>
            <a:ext cx="577344" cy="104972"/>
          </a:xfrm>
          <a:custGeom>
            <a:avLst/>
            <a:gdLst/>
            <a:ahLst/>
            <a:cxnLst/>
            <a:rect r="r" b="b" t="t" l="l"/>
            <a:pathLst>
              <a:path h="104972" w="577344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3124062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10711747">
            <a:off x="13998145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4" id="44"/>
          <p:cNvSpPr/>
          <p:nvPr/>
        </p:nvSpPr>
        <p:spPr>
          <a:xfrm flipH="true" flipV="true">
            <a:off x="16295419" y="3355103"/>
            <a:ext cx="0" cy="590319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5" id="45"/>
          <p:cNvGrpSpPr/>
          <p:nvPr/>
        </p:nvGrpSpPr>
        <p:grpSpPr>
          <a:xfrm rot="0">
            <a:off x="2750273" y="4508284"/>
            <a:ext cx="595609" cy="595609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3844664" y="5504086"/>
            <a:ext cx="3453997" cy="67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Data Types</a:t>
            </a:r>
          </a:p>
        </p:txBody>
      </p:sp>
      <p:grpSp>
        <p:nvGrpSpPr>
          <p:cNvPr name="Group 49" id="49"/>
          <p:cNvGrpSpPr/>
          <p:nvPr/>
        </p:nvGrpSpPr>
        <p:grpSpPr>
          <a:xfrm rot="0">
            <a:off x="2750273" y="5508693"/>
            <a:ext cx="595609" cy="595609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11059132" y="6513877"/>
            <a:ext cx="3453997" cy="67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Functions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2769302" y="6519494"/>
            <a:ext cx="595609" cy="595609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5" id="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11099366" y="4464540"/>
            <a:ext cx="3453997" cy="67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Operators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2750273" y="7509510"/>
            <a:ext cx="595609" cy="595609"/>
            <a:chOff x="0" y="0"/>
            <a:chExt cx="812800" cy="8128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9797027" y="4508284"/>
            <a:ext cx="595609" cy="595609"/>
            <a:chOff x="0" y="0"/>
            <a:chExt cx="812800" cy="8128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9797027" y="5565843"/>
            <a:ext cx="595609" cy="595609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9797027" y="6519494"/>
            <a:ext cx="595609" cy="595609"/>
            <a:chOff x="0" y="0"/>
            <a:chExt cx="812800" cy="8128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9797027" y="7509510"/>
            <a:ext cx="595609" cy="595609"/>
            <a:chOff x="0" y="0"/>
            <a:chExt cx="812800" cy="8128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15798745" y="6888246"/>
            <a:ext cx="1928606" cy="1707428"/>
            <a:chOff x="0" y="0"/>
            <a:chExt cx="507946" cy="449693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507946" cy="449693"/>
            </a:xfrm>
            <a:custGeom>
              <a:avLst/>
              <a:gdLst/>
              <a:ahLst/>
              <a:cxnLst/>
              <a:rect r="r" b="b" t="t" l="l"/>
              <a:pathLst>
                <a:path h="449693" w="507946">
                  <a:moveTo>
                    <a:pt x="0" y="0"/>
                  </a:moveTo>
                  <a:lnTo>
                    <a:pt x="507946" y="0"/>
                  </a:lnTo>
                  <a:lnTo>
                    <a:pt x="507946" y="449693"/>
                  </a:lnTo>
                  <a:lnTo>
                    <a:pt x="0" y="449693"/>
                  </a:lnTo>
                  <a:close/>
                </a:path>
              </a:pathLst>
            </a:custGeom>
            <a:solidFill>
              <a:srgbClr val="E9C7E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507946" cy="487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560648" y="3987495"/>
            <a:ext cx="1928606" cy="1707428"/>
            <a:chOff x="0" y="0"/>
            <a:chExt cx="507946" cy="449693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507946" cy="449693"/>
            </a:xfrm>
            <a:custGeom>
              <a:avLst/>
              <a:gdLst/>
              <a:ahLst/>
              <a:cxnLst/>
              <a:rect r="r" b="b" t="t" l="l"/>
              <a:pathLst>
                <a:path h="449693" w="507946">
                  <a:moveTo>
                    <a:pt x="0" y="0"/>
                  </a:moveTo>
                  <a:lnTo>
                    <a:pt x="507946" y="0"/>
                  </a:lnTo>
                  <a:lnTo>
                    <a:pt x="507946" y="449693"/>
                  </a:lnTo>
                  <a:lnTo>
                    <a:pt x="0" y="449693"/>
                  </a:lnTo>
                  <a:close/>
                </a:path>
              </a:pathLst>
            </a:custGeom>
            <a:solidFill>
              <a:srgbClr val="D1C7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507946" cy="487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8" id="78"/>
          <p:cNvSpPr/>
          <p:nvPr/>
        </p:nvSpPr>
        <p:spPr>
          <a:xfrm flipH="false" flipV="false" rot="0">
            <a:off x="15798745" y="6986440"/>
            <a:ext cx="3777601" cy="1511040"/>
          </a:xfrm>
          <a:custGeom>
            <a:avLst/>
            <a:gdLst/>
            <a:ahLst/>
            <a:cxnLst/>
            <a:rect r="r" b="b" t="t" l="l"/>
            <a:pathLst>
              <a:path h="1511040" w="3777601">
                <a:moveTo>
                  <a:pt x="0" y="0"/>
                </a:moveTo>
                <a:lnTo>
                  <a:pt x="3777601" y="0"/>
                </a:lnTo>
                <a:lnTo>
                  <a:pt x="3777601" y="1511040"/>
                </a:lnTo>
                <a:lnTo>
                  <a:pt x="0" y="15110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0">
            <a:off x="-1282237" y="4191927"/>
            <a:ext cx="3771491" cy="898301"/>
          </a:xfrm>
          <a:custGeom>
            <a:avLst/>
            <a:gdLst/>
            <a:ahLst/>
            <a:cxnLst/>
            <a:rect r="r" b="b" t="t" l="l"/>
            <a:pathLst>
              <a:path h="898301" w="3771491">
                <a:moveTo>
                  <a:pt x="0" y="0"/>
                </a:moveTo>
                <a:lnTo>
                  <a:pt x="3771492" y="0"/>
                </a:lnTo>
                <a:lnTo>
                  <a:pt x="3771492" y="898301"/>
                </a:lnTo>
                <a:lnTo>
                  <a:pt x="0" y="8983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0" id="80"/>
          <p:cNvSpPr txBox="true"/>
          <p:nvPr/>
        </p:nvSpPr>
        <p:spPr>
          <a:xfrm rot="0">
            <a:off x="4695631" y="918940"/>
            <a:ext cx="7680489" cy="2230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78"/>
              </a:lnSpc>
            </a:pPr>
            <a:r>
              <a:rPr lang="en-US" sz="11413">
                <a:solidFill>
                  <a:srgbClr val="000000"/>
                </a:solidFill>
                <a:latin typeface="Tropikal Ultra-Bold"/>
              </a:rPr>
              <a:t>Overview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1059132" y="7520342"/>
            <a:ext cx="4367331" cy="67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Hoisting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3844664" y="7433310"/>
            <a:ext cx="3453997" cy="67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Strings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1059132" y="5489615"/>
            <a:ext cx="4458534" cy="67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Arrays &amp; Objects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14994463" y="2568121"/>
            <a:ext cx="1389850" cy="41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418">
                <a:solidFill>
                  <a:srgbClr val="000000"/>
                </a:solidFill>
                <a:latin typeface="Cardo Bold"/>
              </a:rPr>
              <a:t>PAGE 02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3777615" y="4564878"/>
            <a:ext cx="5314562" cy="67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Variables &amp; Constants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3844664" y="6443294"/>
            <a:ext cx="5086917" cy="67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Conditionals &amp; Loops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C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4838" y="-20729"/>
            <a:ext cx="18712838" cy="18712838"/>
          </a:xfrm>
          <a:custGeom>
            <a:avLst/>
            <a:gdLst/>
            <a:ahLst/>
            <a:cxnLst/>
            <a:rect r="r" b="b" t="t" l="l"/>
            <a:pathLst>
              <a:path h="18712838" w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4952" y="1181100"/>
            <a:ext cx="15478098" cy="8229600"/>
            <a:chOff x="0" y="0"/>
            <a:chExt cx="407653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765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76536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2552" y="1028700"/>
            <a:ext cx="15478098" cy="8229600"/>
            <a:chOff x="0" y="0"/>
            <a:chExt cx="4076536" cy="21674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765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76536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810584" y="1576131"/>
            <a:ext cx="751645" cy="75164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750273" y="1576131"/>
            <a:ext cx="751645" cy="75164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689962" y="1576131"/>
            <a:ext cx="751645" cy="75164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907630" y="1660849"/>
            <a:ext cx="751645" cy="75164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876147" y="1660849"/>
            <a:ext cx="751645" cy="75164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3844664" y="1660849"/>
            <a:ext cx="751645" cy="751645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5798745" y="1274429"/>
            <a:ext cx="496674" cy="486740"/>
          </a:xfrm>
          <a:custGeom>
            <a:avLst/>
            <a:gdLst/>
            <a:ahLst/>
            <a:cxnLst/>
            <a:rect r="r" b="b" t="t" l="l"/>
            <a:pathLst>
              <a:path h="486740" w="496674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4980555" y="1523645"/>
            <a:ext cx="577344" cy="104972"/>
          </a:xfrm>
          <a:custGeom>
            <a:avLst/>
            <a:gdLst/>
            <a:ahLst/>
            <a:cxnLst/>
            <a:rect r="r" b="b" t="t" l="l"/>
            <a:pathLst>
              <a:path h="104972" w="577344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3468298" y="2704816"/>
            <a:ext cx="11906173" cy="3219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84"/>
              </a:lnSpc>
            </a:pPr>
            <a:r>
              <a:rPr lang="en-US" sz="16489">
                <a:solidFill>
                  <a:srgbClr val="000000"/>
                </a:solidFill>
                <a:latin typeface="Tropikal"/>
              </a:rPr>
              <a:t>THANK YOU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5798745" y="6888246"/>
            <a:ext cx="1928606" cy="1707428"/>
            <a:chOff x="0" y="0"/>
            <a:chExt cx="507946" cy="44969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507946" cy="449693"/>
            </a:xfrm>
            <a:custGeom>
              <a:avLst/>
              <a:gdLst/>
              <a:ahLst/>
              <a:cxnLst/>
              <a:rect r="r" b="b" t="t" l="l"/>
              <a:pathLst>
                <a:path h="449693" w="507946">
                  <a:moveTo>
                    <a:pt x="0" y="0"/>
                  </a:moveTo>
                  <a:lnTo>
                    <a:pt x="507946" y="0"/>
                  </a:lnTo>
                  <a:lnTo>
                    <a:pt x="507946" y="449693"/>
                  </a:lnTo>
                  <a:lnTo>
                    <a:pt x="0" y="449693"/>
                  </a:lnTo>
                  <a:close/>
                </a:path>
              </a:pathLst>
            </a:custGeom>
            <a:solidFill>
              <a:srgbClr val="FFD703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507946" cy="487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560648" y="3987495"/>
            <a:ext cx="1928606" cy="1707428"/>
            <a:chOff x="0" y="0"/>
            <a:chExt cx="507946" cy="44969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07946" cy="449693"/>
            </a:xfrm>
            <a:custGeom>
              <a:avLst/>
              <a:gdLst/>
              <a:ahLst/>
              <a:cxnLst/>
              <a:rect r="r" b="b" t="t" l="l"/>
              <a:pathLst>
                <a:path h="449693" w="507946">
                  <a:moveTo>
                    <a:pt x="0" y="0"/>
                  </a:moveTo>
                  <a:lnTo>
                    <a:pt x="507946" y="0"/>
                  </a:lnTo>
                  <a:lnTo>
                    <a:pt x="507946" y="449693"/>
                  </a:lnTo>
                  <a:lnTo>
                    <a:pt x="0" y="449693"/>
                  </a:lnTo>
                  <a:close/>
                </a:path>
              </a:pathLst>
            </a:custGeom>
            <a:solidFill>
              <a:srgbClr val="D1C7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507946" cy="487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-959507" y="4249456"/>
            <a:ext cx="4968917" cy="1183506"/>
          </a:xfrm>
          <a:custGeom>
            <a:avLst/>
            <a:gdLst/>
            <a:ahLst/>
            <a:cxnLst/>
            <a:rect r="r" b="b" t="t" l="l"/>
            <a:pathLst>
              <a:path h="1183506" w="4968917">
                <a:moveTo>
                  <a:pt x="0" y="0"/>
                </a:moveTo>
                <a:lnTo>
                  <a:pt x="4968917" y="0"/>
                </a:lnTo>
                <a:lnTo>
                  <a:pt x="4968917" y="1183505"/>
                </a:lnTo>
                <a:lnTo>
                  <a:pt x="0" y="11835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4885418" y="5925879"/>
            <a:ext cx="4235263" cy="3180298"/>
          </a:xfrm>
          <a:custGeom>
            <a:avLst/>
            <a:gdLst/>
            <a:ahLst/>
            <a:cxnLst/>
            <a:rect r="r" b="b" t="t" l="l"/>
            <a:pathLst>
              <a:path h="3180298" w="4235263">
                <a:moveTo>
                  <a:pt x="0" y="0"/>
                </a:moveTo>
                <a:lnTo>
                  <a:pt x="4235264" y="0"/>
                </a:lnTo>
                <a:lnTo>
                  <a:pt x="4235264" y="3180297"/>
                </a:lnTo>
                <a:lnTo>
                  <a:pt x="0" y="3180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3153531" y="4716026"/>
            <a:ext cx="11906173" cy="3219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84"/>
              </a:lnSpc>
            </a:pPr>
            <a:r>
              <a:rPr lang="en-US" sz="16489">
                <a:solidFill>
                  <a:srgbClr val="000000"/>
                </a:solidFill>
                <a:latin typeface="Tropikal Ultra-Bold"/>
              </a:rPr>
              <a:t>SO MUCH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7DF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4838" y="-20729"/>
            <a:ext cx="18712838" cy="18712838"/>
          </a:xfrm>
          <a:custGeom>
            <a:avLst/>
            <a:gdLst/>
            <a:ahLst/>
            <a:cxnLst/>
            <a:rect r="r" b="b" t="t" l="l"/>
            <a:pathLst>
              <a:path h="18712838" w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4952" y="1181100"/>
            <a:ext cx="15478098" cy="8229600"/>
            <a:chOff x="0" y="0"/>
            <a:chExt cx="407653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765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76536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2552" y="1028700"/>
            <a:ext cx="15478098" cy="8229600"/>
            <a:chOff x="0" y="0"/>
            <a:chExt cx="4076536" cy="21674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765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76536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333519" y="3409666"/>
            <a:ext cx="458105" cy="2462822"/>
            <a:chOff x="0" y="0"/>
            <a:chExt cx="120653" cy="6486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653" cy="648645"/>
            </a:xfrm>
            <a:custGeom>
              <a:avLst/>
              <a:gdLst/>
              <a:ahLst/>
              <a:cxnLst/>
              <a:rect r="r" b="b" t="t" l="l"/>
              <a:pathLst>
                <a:path h="648645" w="120653">
                  <a:moveTo>
                    <a:pt x="0" y="0"/>
                  </a:moveTo>
                  <a:lnTo>
                    <a:pt x="120653" y="0"/>
                  </a:lnTo>
                  <a:lnTo>
                    <a:pt x="120653" y="648645"/>
                  </a:lnTo>
                  <a:lnTo>
                    <a:pt x="0" y="648645"/>
                  </a:lnTo>
                  <a:close/>
                </a:path>
              </a:pathLst>
            </a:custGeom>
            <a:solidFill>
              <a:srgbClr val="D4D4D4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0653" cy="686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372552" y="3338639"/>
            <a:ext cx="15478098" cy="3292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810584" y="1576131"/>
            <a:ext cx="751645" cy="75164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50273" y="1576131"/>
            <a:ext cx="751645" cy="75164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689962" y="1576131"/>
            <a:ext cx="751645" cy="75164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907630" y="1660849"/>
            <a:ext cx="751645" cy="7516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876147" y="1660849"/>
            <a:ext cx="751645" cy="75164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844664" y="1660849"/>
            <a:ext cx="751645" cy="75164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872229" y="2412493"/>
            <a:ext cx="1634319" cy="736810"/>
            <a:chOff x="0" y="0"/>
            <a:chExt cx="430438" cy="1940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0438" cy="194057"/>
            </a:xfrm>
            <a:custGeom>
              <a:avLst/>
              <a:gdLst/>
              <a:ahLst/>
              <a:cxnLst/>
              <a:rect r="r" b="b" t="t" l="l"/>
              <a:pathLst>
                <a:path h="194057" w="430438">
                  <a:moveTo>
                    <a:pt x="97029" y="0"/>
                  </a:moveTo>
                  <a:lnTo>
                    <a:pt x="333409" y="0"/>
                  </a:lnTo>
                  <a:cubicBezTo>
                    <a:pt x="359143" y="0"/>
                    <a:pt x="383822" y="10223"/>
                    <a:pt x="402019" y="28419"/>
                  </a:cubicBezTo>
                  <a:cubicBezTo>
                    <a:pt x="420215" y="46615"/>
                    <a:pt x="430438" y="71295"/>
                    <a:pt x="430438" y="97029"/>
                  </a:cubicBezTo>
                  <a:lnTo>
                    <a:pt x="430438" y="97029"/>
                  </a:lnTo>
                  <a:cubicBezTo>
                    <a:pt x="430438" y="150616"/>
                    <a:pt x="386997" y="194057"/>
                    <a:pt x="333409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30438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919045" y="2412493"/>
            <a:ext cx="750307" cy="736810"/>
            <a:chOff x="0" y="0"/>
            <a:chExt cx="197612" cy="19405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803057" y="2412493"/>
            <a:ext cx="750307" cy="736810"/>
            <a:chOff x="0" y="0"/>
            <a:chExt cx="197612" cy="19405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15798745" y="1274429"/>
            <a:ext cx="496674" cy="486740"/>
          </a:xfrm>
          <a:custGeom>
            <a:avLst/>
            <a:gdLst/>
            <a:ahLst/>
            <a:cxnLst/>
            <a:rect r="r" b="b" t="t" l="l"/>
            <a:pathLst>
              <a:path h="486740" w="496674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980555" y="1523645"/>
            <a:ext cx="577344" cy="104972"/>
          </a:xfrm>
          <a:custGeom>
            <a:avLst/>
            <a:gdLst/>
            <a:ahLst/>
            <a:cxnLst/>
            <a:rect r="r" b="b" t="t" l="l"/>
            <a:pathLst>
              <a:path h="104972" w="577344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3124062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10711747">
            <a:off x="13998145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4" id="44"/>
          <p:cNvSpPr/>
          <p:nvPr/>
        </p:nvSpPr>
        <p:spPr>
          <a:xfrm flipH="true" flipV="true">
            <a:off x="16295419" y="3355103"/>
            <a:ext cx="0" cy="590319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5" id="45"/>
          <p:cNvSpPr/>
          <p:nvPr/>
        </p:nvSpPr>
        <p:spPr>
          <a:xfrm flipH="false" flipV="false" rot="0">
            <a:off x="-202267" y="-197142"/>
            <a:ext cx="4422754" cy="1471571"/>
          </a:xfrm>
          <a:custGeom>
            <a:avLst/>
            <a:gdLst/>
            <a:ahLst/>
            <a:cxnLst/>
            <a:rect r="r" b="b" t="t" l="l"/>
            <a:pathLst>
              <a:path h="1471571" w="4422754">
                <a:moveTo>
                  <a:pt x="0" y="0"/>
                </a:moveTo>
                <a:lnTo>
                  <a:pt x="4422753" y="0"/>
                </a:lnTo>
                <a:lnTo>
                  <a:pt x="4422753" y="1471571"/>
                </a:lnTo>
                <a:lnTo>
                  <a:pt x="0" y="14715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5150881" y="1352391"/>
            <a:ext cx="7713509" cy="1239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68"/>
              </a:lnSpc>
            </a:pPr>
            <a:r>
              <a:rPr lang="en-US" sz="6334">
                <a:solidFill>
                  <a:srgbClr val="000000"/>
                </a:solidFill>
                <a:latin typeface="Tropikal"/>
              </a:rPr>
              <a:t>Variables &amp; Constants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948356" y="5379079"/>
            <a:ext cx="4285618" cy="2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8"/>
              </a:lnSpc>
            </a:pPr>
            <a:r>
              <a:rPr lang="en-US" sz="2784">
                <a:solidFill>
                  <a:srgbClr val="000000"/>
                </a:solidFill>
                <a:latin typeface="Cardo Bold"/>
              </a:rPr>
              <a:t>used to declare global-scope variables i.e. variables can be accessed from both inside and outside the function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776081" y="3838291"/>
            <a:ext cx="2312856" cy="158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82"/>
              </a:lnSpc>
            </a:pPr>
            <a:r>
              <a:rPr lang="en-US" sz="8130">
                <a:solidFill>
                  <a:srgbClr val="000000"/>
                </a:solidFill>
                <a:latin typeface="Tropikal"/>
              </a:rPr>
              <a:t>var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635150" y="5379150"/>
            <a:ext cx="4744972" cy="2891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8"/>
              </a:lnSpc>
            </a:pPr>
            <a:r>
              <a:rPr lang="en-US" sz="2784">
                <a:solidFill>
                  <a:srgbClr val="000000"/>
                </a:solidFill>
                <a:latin typeface="Cardo Bold"/>
              </a:rPr>
              <a:t>used to declare block scoped variables i.e. it cannot be accessed outside the block because it only has scope limited to that block in which it is declared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7558466" y="3838291"/>
            <a:ext cx="2312856" cy="158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82"/>
              </a:lnSpc>
            </a:pPr>
            <a:r>
              <a:rPr lang="en-US" sz="8130">
                <a:solidFill>
                  <a:srgbClr val="000000"/>
                </a:solidFill>
                <a:latin typeface="Tropikal"/>
              </a:rPr>
              <a:t>let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1761464" y="5693475"/>
            <a:ext cx="4285618" cy="2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8"/>
              </a:lnSpc>
            </a:pPr>
            <a:r>
              <a:rPr lang="en-US" sz="2784">
                <a:solidFill>
                  <a:srgbClr val="000000"/>
                </a:solidFill>
                <a:latin typeface="Cardo Bold"/>
              </a:rPr>
              <a:t>used when you do not want to change the value or type variables for the whole program. </a:t>
            </a:r>
          </a:p>
          <a:p>
            <a:pPr algn="ctr">
              <a:lnSpc>
                <a:spcPts val="3898"/>
              </a:lnSpc>
            </a:pPr>
            <a:r>
              <a:rPr lang="en-US" sz="2784">
                <a:solidFill>
                  <a:srgbClr val="000000"/>
                </a:solidFill>
                <a:latin typeface="Cardo Bold"/>
              </a:rPr>
              <a:t>Block scoped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2681607" y="3838291"/>
            <a:ext cx="2587620" cy="158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82"/>
              </a:lnSpc>
            </a:pPr>
            <a:r>
              <a:rPr lang="en-US" sz="8130">
                <a:solidFill>
                  <a:srgbClr val="000000"/>
                </a:solidFill>
                <a:latin typeface="Tropikal"/>
              </a:rPr>
              <a:t>const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4994463" y="2568121"/>
            <a:ext cx="1389850" cy="41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418">
                <a:solidFill>
                  <a:srgbClr val="000000"/>
                </a:solidFill>
                <a:latin typeface="Cardo Bold"/>
              </a:rPr>
              <a:t>PAGE 03</a:t>
            </a:r>
          </a:p>
        </p:txBody>
      </p:sp>
      <p:sp>
        <p:nvSpPr>
          <p:cNvPr name="Freeform 54" id="54"/>
          <p:cNvSpPr/>
          <p:nvPr/>
        </p:nvSpPr>
        <p:spPr>
          <a:xfrm flipH="false" flipV="false" rot="0">
            <a:off x="14791673" y="8775173"/>
            <a:ext cx="4422754" cy="1471571"/>
          </a:xfrm>
          <a:custGeom>
            <a:avLst/>
            <a:gdLst/>
            <a:ahLst/>
            <a:cxnLst/>
            <a:rect r="r" b="b" t="t" l="l"/>
            <a:pathLst>
              <a:path h="1471571" w="4422754">
                <a:moveTo>
                  <a:pt x="0" y="0"/>
                </a:moveTo>
                <a:lnTo>
                  <a:pt x="4422754" y="0"/>
                </a:lnTo>
                <a:lnTo>
                  <a:pt x="4422754" y="1471571"/>
                </a:lnTo>
                <a:lnTo>
                  <a:pt x="0" y="14715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4838" y="-20729"/>
            <a:ext cx="18712838" cy="18712838"/>
          </a:xfrm>
          <a:custGeom>
            <a:avLst/>
            <a:gdLst/>
            <a:ahLst/>
            <a:cxnLst/>
            <a:rect r="r" b="b" t="t" l="l"/>
            <a:pathLst>
              <a:path h="18712838" w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4952" y="1181100"/>
            <a:ext cx="15478098" cy="8229600"/>
            <a:chOff x="0" y="0"/>
            <a:chExt cx="407653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765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76536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2552" y="1028700"/>
            <a:ext cx="15478098" cy="8229600"/>
            <a:chOff x="0" y="0"/>
            <a:chExt cx="4076536" cy="21674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765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76536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333519" y="3409666"/>
            <a:ext cx="458105" cy="2462822"/>
            <a:chOff x="0" y="0"/>
            <a:chExt cx="120653" cy="6486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653" cy="648645"/>
            </a:xfrm>
            <a:custGeom>
              <a:avLst/>
              <a:gdLst/>
              <a:ahLst/>
              <a:cxnLst/>
              <a:rect r="r" b="b" t="t" l="l"/>
              <a:pathLst>
                <a:path h="648645" w="120653">
                  <a:moveTo>
                    <a:pt x="0" y="0"/>
                  </a:moveTo>
                  <a:lnTo>
                    <a:pt x="120653" y="0"/>
                  </a:lnTo>
                  <a:lnTo>
                    <a:pt x="120653" y="648645"/>
                  </a:lnTo>
                  <a:lnTo>
                    <a:pt x="0" y="648645"/>
                  </a:lnTo>
                  <a:close/>
                </a:path>
              </a:pathLst>
            </a:custGeom>
            <a:solidFill>
              <a:srgbClr val="D4D4D4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0653" cy="686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372552" y="3338639"/>
            <a:ext cx="15478098" cy="3292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810584" y="1576131"/>
            <a:ext cx="751645" cy="75164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50273" y="1576131"/>
            <a:ext cx="751645" cy="75164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689962" y="1576131"/>
            <a:ext cx="751645" cy="75164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907630" y="1660849"/>
            <a:ext cx="751645" cy="7516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876147" y="1660849"/>
            <a:ext cx="751645" cy="75164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844664" y="1660849"/>
            <a:ext cx="751645" cy="75164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872229" y="2412493"/>
            <a:ext cx="1634319" cy="736810"/>
            <a:chOff x="0" y="0"/>
            <a:chExt cx="430438" cy="1940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0438" cy="194057"/>
            </a:xfrm>
            <a:custGeom>
              <a:avLst/>
              <a:gdLst/>
              <a:ahLst/>
              <a:cxnLst/>
              <a:rect r="r" b="b" t="t" l="l"/>
              <a:pathLst>
                <a:path h="194057" w="430438">
                  <a:moveTo>
                    <a:pt x="97029" y="0"/>
                  </a:moveTo>
                  <a:lnTo>
                    <a:pt x="333409" y="0"/>
                  </a:lnTo>
                  <a:cubicBezTo>
                    <a:pt x="359143" y="0"/>
                    <a:pt x="383822" y="10223"/>
                    <a:pt x="402019" y="28419"/>
                  </a:cubicBezTo>
                  <a:cubicBezTo>
                    <a:pt x="420215" y="46615"/>
                    <a:pt x="430438" y="71295"/>
                    <a:pt x="430438" y="97029"/>
                  </a:cubicBezTo>
                  <a:lnTo>
                    <a:pt x="430438" y="97029"/>
                  </a:lnTo>
                  <a:cubicBezTo>
                    <a:pt x="430438" y="150616"/>
                    <a:pt x="386997" y="194057"/>
                    <a:pt x="333409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30438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919045" y="2412493"/>
            <a:ext cx="750307" cy="736810"/>
            <a:chOff x="0" y="0"/>
            <a:chExt cx="197612" cy="19405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803057" y="2412493"/>
            <a:ext cx="750307" cy="736810"/>
            <a:chOff x="0" y="0"/>
            <a:chExt cx="197612" cy="19405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15798745" y="1274429"/>
            <a:ext cx="496674" cy="486740"/>
          </a:xfrm>
          <a:custGeom>
            <a:avLst/>
            <a:gdLst/>
            <a:ahLst/>
            <a:cxnLst/>
            <a:rect r="r" b="b" t="t" l="l"/>
            <a:pathLst>
              <a:path h="486740" w="496674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980555" y="1523645"/>
            <a:ext cx="577344" cy="104972"/>
          </a:xfrm>
          <a:custGeom>
            <a:avLst/>
            <a:gdLst/>
            <a:ahLst/>
            <a:cxnLst/>
            <a:rect r="r" b="b" t="t" l="l"/>
            <a:pathLst>
              <a:path h="104972" w="577344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3124062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10711747">
            <a:off x="13998145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4" id="44"/>
          <p:cNvSpPr/>
          <p:nvPr/>
        </p:nvSpPr>
        <p:spPr>
          <a:xfrm flipH="true" flipV="true">
            <a:off x="16295419" y="3355103"/>
            <a:ext cx="0" cy="590319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5" id="45"/>
          <p:cNvSpPr txBox="true"/>
          <p:nvPr/>
        </p:nvSpPr>
        <p:spPr>
          <a:xfrm rot="0">
            <a:off x="1386110" y="3714609"/>
            <a:ext cx="14998203" cy="4148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7354" indent="-423677" lvl="1">
              <a:lnSpc>
                <a:spcPts val="5494"/>
              </a:lnSpc>
              <a:buFont typeface="Arial"/>
              <a:buChar char="•"/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Arithmetic - perform basic arithmetic operations</a:t>
            </a:r>
          </a:p>
          <a:p>
            <a:pPr algn="just"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     </a:t>
            </a:r>
            <a:r>
              <a:rPr lang="en-US" sz="3924">
                <a:solidFill>
                  <a:srgbClr val="815736"/>
                </a:solidFill>
                <a:latin typeface="Cardo Bold"/>
              </a:rPr>
              <a:t> </a:t>
            </a:r>
            <a:r>
              <a:rPr lang="en-US" sz="3924">
                <a:solidFill>
                  <a:srgbClr val="815736"/>
                </a:solidFill>
                <a:latin typeface="Cardo Bold"/>
              </a:rPr>
              <a:t>+, - , * , / , % , ++ , -- , **</a:t>
            </a:r>
          </a:p>
          <a:p>
            <a:pPr algn="ctr">
              <a:lnSpc>
                <a:spcPts val="5494"/>
              </a:lnSpc>
            </a:pPr>
          </a:p>
          <a:p>
            <a:pPr marL="847354" indent="-423677" lvl="1">
              <a:lnSpc>
                <a:spcPts val="5494"/>
              </a:lnSpc>
              <a:buFont typeface="Arial"/>
              <a:buChar char="•"/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Relational - used in logical statements to determine equality or difference between values, delivering true/false</a:t>
            </a:r>
          </a:p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    </a:t>
            </a:r>
            <a:r>
              <a:rPr lang="en-US" sz="3924">
                <a:solidFill>
                  <a:srgbClr val="0F62D5"/>
                </a:solidFill>
                <a:latin typeface="Cardo Bold"/>
              </a:rPr>
              <a:t> </a:t>
            </a:r>
            <a:r>
              <a:rPr lang="en-US" sz="3924">
                <a:solidFill>
                  <a:srgbClr val="815736"/>
                </a:solidFill>
                <a:latin typeface="Cardo Bold"/>
              </a:rPr>
              <a:t>==, === , != , !== , &gt; , &lt; , &gt;= , &lt;=</a:t>
            </a:r>
            <a:r>
              <a:rPr lang="en-US" sz="3924">
                <a:solidFill>
                  <a:srgbClr val="352111"/>
                </a:solidFill>
                <a:latin typeface="Cardo Bold"/>
              </a:rPr>
              <a:t> </a:t>
            </a:r>
          </a:p>
        </p:txBody>
      </p:sp>
      <p:sp>
        <p:nvSpPr>
          <p:cNvPr name="Freeform 46" id="46"/>
          <p:cNvSpPr/>
          <p:nvPr/>
        </p:nvSpPr>
        <p:spPr>
          <a:xfrm flipH="false" flipV="false" rot="0">
            <a:off x="14639273" y="7548889"/>
            <a:ext cx="4422754" cy="1471571"/>
          </a:xfrm>
          <a:custGeom>
            <a:avLst/>
            <a:gdLst/>
            <a:ahLst/>
            <a:cxnLst/>
            <a:rect r="r" b="b" t="t" l="l"/>
            <a:pathLst>
              <a:path h="1471571" w="4422754">
                <a:moveTo>
                  <a:pt x="0" y="0"/>
                </a:moveTo>
                <a:lnTo>
                  <a:pt x="4422754" y="0"/>
                </a:lnTo>
                <a:lnTo>
                  <a:pt x="4422754" y="1471570"/>
                </a:lnTo>
                <a:lnTo>
                  <a:pt x="0" y="14715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4695631" y="918940"/>
            <a:ext cx="7680489" cy="2230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78"/>
              </a:lnSpc>
            </a:pPr>
            <a:r>
              <a:rPr lang="en-US" sz="11413">
                <a:solidFill>
                  <a:srgbClr val="000000"/>
                </a:solidFill>
                <a:latin typeface="Tropikal"/>
              </a:rPr>
              <a:t>Operators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4994463" y="2568121"/>
            <a:ext cx="1389850" cy="41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418">
                <a:solidFill>
                  <a:srgbClr val="000000"/>
                </a:solidFill>
                <a:latin typeface="Cardo Bold"/>
              </a:rPr>
              <a:t>PAGE 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7DF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4838" y="-20729"/>
            <a:ext cx="18712838" cy="18712838"/>
          </a:xfrm>
          <a:custGeom>
            <a:avLst/>
            <a:gdLst/>
            <a:ahLst/>
            <a:cxnLst/>
            <a:rect r="r" b="b" t="t" l="l"/>
            <a:pathLst>
              <a:path h="18712838" w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4952" y="1181100"/>
            <a:ext cx="15478098" cy="8229600"/>
            <a:chOff x="0" y="0"/>
            <a:chExt cx="407653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765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76536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4951" y="1181100"/>
            <a:ext cx="15478098" cy="8229600"/>
            <a:chOff x="0" y="0"/>
            <a:chExt cx="4076536" cy="21674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765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76536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333519" y="3409666"/>
            <a:ext cx="458105" cy="2462822"/>
            <a:chOff x="0" y="0"/>
            <a:chExt cx="120653" cy="6486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653" cy="648645"/>
            </a:xfrm>
            <a:custGeom>
              <a:avLst/>
              <a:gdLst/>
              <a:ahLst/>
              <a:cxnLst/>
              <a:rect r="r" b="b" t="t" l="l"/>
              <a:pathLst>
                <a:path h="648645" w="120653">
                  <a:moveTo>
                    <a:pt x="0" y="0"/>
                  </a:moveTo>
                  <a:lnTo>
                    <a:pt x="120653" y="0"/>
                  </a:lnTo>
                  <a:lnTo>
                    <a:pt x="120653" y="648645"/>
                  </a:lnTo>
                  <a:lnTo>
                    <a:pt x="0" y="648645"/>
                  </a:lnTo>
                  <a:close/>
                </a:path>
              </a:pathLst>
            </a:custGeom>
            <a:solidFill>
              <a:srgbClr val="D4D4D4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0653" cy="686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372552" y="3338639"/>
            <a:ext cx="15478098" cy="3292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810584" y="1576131"/>
            <a:ext cx="751645" cy="75164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50273" y="1576131"/>
            <a:ext cx="751645" cy="75164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689962" y="1576131"/>
            <a:ext cx="751645" cy="75164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907630" y="1660849"/>
            <a:ext cx="751645" cy="7516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876147" y="1660849"/>
            <a:ext cx="751645" cy="75164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844664" y="1660849"/>
            <a:ext cx="751645" cy="75164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872229" y="2412493"/>
            <a:ext cx="1634319" cy="736810"/>
            <a:chOff x="0" y="0"/>
            <a:chExt cx="430438" cy="1940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0438" cy="194057"/>
            </a:xfrm>
            <a:custGeom>
              <a:avLst/>
              <a:gdLst/>
              <a:ahLst/>
              <a:cxnLst/>
              <a:rect r="r" b="b" t="t" l="l"/>
              <a:pathLst>
                <a:path h="194057" w="430438">
                  <a:moveTo>
                    <a:pt x="97029" y="0"/>
                  </a:moveTo>
                  <a:lnTo>
                    <a:pt x="333409" y="0"/>
                  </a:lnTo>
                  <a:cubicBezTo>
                    <a:pt x="359143" y="0"/>
                    <a:pt x="383822" y="10223"/>
                    <a:pt x="402019" y="28419"/>
                  </a:cubicBezTo>
                  <a:cubicBezTo>
                    <a:pt x="420215" y="46615"/>
                    <a:pt x="430438" y="71295"/>
                    <a:pt x="430438" y="97029"/>
                  </a:cubicBezTo>
                  <a:lnTo>
                    <a:pt x="430438" y="97029"/>
                  </a:lnTo>
                  <a:cubicBezTo>
                    <a:pt x="430438" y="150616"/>
                    <a:pt x="386997" y="194057"/>
                    <a:pt x="333409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30438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919045" y="2412493"/>
            <a:ext cx="750307" cy="736810"/>
            <a:chOff x="0" y="0"/>
            <a:chExt cx="197612" cy="19405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803057" y="2412493"/>
            <a:ext cx="750307" cy="736810"/>
            <a:chOff x="0" y="0"/>
            <a:chExt cx="197612" cy="19405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15798745" y="1274429"/>
            <a:ext cx="496674" cy="486740"/>
          </a:xfrm>
          <a:custGeom>
            <a:avLst/>
            <a:gdLst/>
            <a:ahLst/>
            <a:cxnLst/>
            <a:rect r="r" b="b" t="t" l="l"/>
            <a:pathLst>
              <a:path h="486740" w="496674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980555" y="1523645"/>
            <a:ext cx="577344" cy="104972"/>
          </a:xfrm>
          <a:custGeom>
            <a:avLst/>
            <a:gdLst/>
            <a:ahLst/>
            <a:cxnLst/>
            <a:rect r="r" b="b" t="t" l="l"/>
            <a:pathLst>
              <a:path h="104972" w="577344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3124062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10711747">
            <a:off x="13998145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4" id="44"/>
          <p:cNvSpPr/>
          <p:nvPr/>
        </p:nvSpPr>
        <p:spPr>
          <a:xfrm flipH="true" flipV="true">
            <a:off x="16295419" y="3355103"/>
            <a:ext cx="0" cy="590319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5" id="45"/>
          <p:cNvGrpSpPr/>
          <p:nvPr/>
        </p:nvGrpSpPr>
        <p:grpSpPr>
          <a:xfrm rot="0">
            <a:off x="2186406" y="4132100"/>
            <a:ext cx="13502982" cy="2130527"/>
            <a:chOff x="0" y="0"/>
            <a:chExt cx="3556341" cy="561127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3556341" cy="561127"/>
            </a:xfrm>
            <a:custGeom>
              <a:avLst/>
              <a:gdLst/>
              <a:ahLst/>
              <a:cxnLst/>
              <a:rect r="r" b="b" t="t" l="l"/>
              <a:pathLst>
                <a:path h="561127" w="3556341">
                  <a:moveTo>
                    <a:pt x="0" y="0"/>
                  </a:moveTo>
                  <a:lnTo>
                    <a:pt x="3556341" y="0"/>
                  </a:lnTo>
                  <a:lnTo>
                    <a:pt x="3556341" y="561127"/>
                  </a:lnTo>
                  <a:lnTo>
                    <a:pt x="0" y="561127"/>
                  </a:lnTo>
                  <a:close/>
                </a:path>
              </a:pathLst>
            </a:custGeom>
            <a:solidFill>
              <a:srgbClr val="D1C7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3556341" cy="599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2186406" y="6590771"/>
            <a:ext cx="13502982" cy="2102630"/>
            <a:chOff x="0" y="0"/>
            <a:chExt cx="3556341" cy="553779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3556341" cy="553779"/>
            </a:xfrm>
            <a:custGeom>
              <a:avLst/>
              <a:gdLst/>
              <a:ahLst/>
              <a:cxnLst/>
              <a:rect r="r" b="b" t="t" l="l"/>
              <a:pathLst>
                <a:path h="553779" w="3556341">
                  <a:moveTo>
                    <a:pt x="0" y="0"/>
                  </a:moveTo>
                  <a:lnTo>
                    <a:pt x="3556341" y="0"/>
                  </a:lnTo>
                  <a:lnTo>
                    <a:pt x="3556341" y="553779"/>
                  </a:lnTo>
                  <a:lnTo>
                    <a:pt x="0" y="553779"/>
                  </a:lnTo>
                  <a:close/>
                </a:path>
              </a:pathLst>
            </a:custGeom>
            <a:solidFill>
              <a:srgbClr val="D1C7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3556341" cy="591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1" id="51"/>
          <p:cNvSpPr/>
          <p:nvPr/>
        </p:nvSpPr>
        <p:spPr>
          <a:xfrm flipH="false" flipV="false" rot="0">
            <a:off x="-945491" y="-658270"/>
            <a:ext cx="4292553" cy="2419439"/>
          </a:xfrm>
          <a:custGeom>
            <a:avLst/>
            <a:gdLst/>
            <a:ahLst/>
            <a:cxnLst/>
            <a:rect r="r" b="b" t="t" l="l"/>
            <a:pathLst>
              <a:path h="2419439" w="4292553">
                <a:moveTo>
                  <a:pt x="0" y="0"/>
                </a:moveTo>
                <a:lnTo>
                  <a:pt x="4292553" y="0"/>
                </a:lnTo>
                <a:lnTo>
                  <a:pt x="4292553" y="2419439"/>
                </a:lnTo>
                <a:lnTo>
                  <a:pt x="0" y="24194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2" id="52"/>
          <p:cNvSpPr txBox="true"/>
          <p:nvPr/>
        </p:nvSpPr>
        <p:spPr>
          <a:xfrm rot="0">
            <a:off x="4736816" y="4260373"/>
            <a:ext cx="11769731" cy="1807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59"/>
              </a:lnSpc>
            </a:pPr>
            <a:r>
              <a:rPr lang="en-US" sz="3471">
                <a:solidFill>
                  <a:srgbClr val="000000"/>
                </a:solidFill>
                <a:latin typeface="Cardo Bold"/>
              </a:rPr>
              <a:t>compares two variables but ignores their datatype</a:t>
            </a:r>
          </a:p>
          <a:p>
            <a:pPr>
              <a:lnSpc>
                <a:spcPts val="4859"/>
              </a:lnSpc>
            </a:pPr>
            <a:r>
              <a:rPr lang="en-US" sz="3471">
                <a:solidFill>
                  <a:srgbClr val="000000"/>
                </a:solidFill>
                <a:latin typeface="Cardo Bold"/>
              </a:rPr>
              <a:t>var x = 10;  x ==  “10”   </a:t>
            </a:r>
          </a:p>
          <a:p>
            <a:pPr>
              <a:lnSpc>
                <a:spcPts val="4859"/>
              </a:lnSpc>
            </a:pPr>
            <a:r>
              <a:rPr lang="en-US" sz="3471">
                <a:solidFill>
                  <a:srgbClr val="000000"/>
                </a:solidFill>
                <a:latin typeface="Cardo Bold"/>
              </a:rPr>
              <a:t>true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5201201" y="878178"/>
            <a:ext cx="7479718" cy="1927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98"/>
              </a:lnSpc>
            </a:pPr>
            <a:r>
              <a:rPr lang="en-US" sz="9856">
                <a:solidFill>
                  <a:srgbClr val="000000"/>
                </a:solidFill>
                <a:latin typeface="Tropikal Ultra-Bold"/>
              </a:rPr>
              <a:t>Operators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405402" y="3876391"/>
            <a:ext cx="1815084" cy="198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282"/>
              </a:lnSpc>
            </a:pPr>
            <a:r>
              <a:rPr lang="en-US" sz="10201">
                <a:solidFill>
                  <a:srgbClr val="000000"/>
                </a:solidFill>
                <a:latin typeface="Tropikal"/>
              </a:rPr>
              <a:t>==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4757710" y="6685416"/>
            <a:ext cx="11305686" cy="1837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16"/>
              </a:lnSpc>
            </a:pPr>
            <a:r>
              <a:rPr lang="en-US" sz="3511">
                <a:solidFill>
                  <a:srgbClr val="000000"/>
                </a:solidFill>
                <a:latin typeface="Cardo Bold"/>
              </a:rPr>
              <a:t>compares two variables alongwith their datatype </a:t>
            </a:r>
          </a:p>
          <a:p>
            <a:pPr>
              <a:lnSpc>
                <a:spcPts val="4916"/>
              </a:lnSpc>
            </a:pPr>
            <a:r>
              <a:rPr lang="en-US" sz="3511">
                <a:solidFill>
                  <a:srgbClr val="000000"/>
                </a:solidFill>
                <a:latin typeface="Cardo Bold"/>
              </a:rPr>
              <a:t>var x = 10; x === “10” </a:t>
            </a:r>
          </a:p>
          <a:p>
            <a:pPr>
              <a:lnSpc>
                <a:spcPts val="4916"/>
              </a:lnSpc>
            </a:pPr>
            <a:r>
              <a:rPr lang="en-US" sz="3511">
                <a:solidFill>
                  <a:srgbClr val="000000"/>
                </a:solidFill>
                <a:latin typeface="Cardo Bold"/>
              </a:rPr>
              <a:t>false 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2283453" y="6339214"/>
            <a:ext cx="2524858" cy="189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578"/>
              </a:lnSpc>
            </a:pPr>
            <a:r>
              <a:rPr lang="en-US" sz="9698">
                <a:solidFill>
                  <a:srgbClr val="000000"/>
                </a:solidFill>
                <a:latin typeface="Tropikal"/>
              </a:rPr>
              <a:t>===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4994463" y="2568121"/>
            <a:ext cx="1389850" cy="41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418">
                <a:solidFill>
                  <a:srgbClr val="000000"/>
                </a:solidFill>
                <a:latin typeface="Cardo Bold"/>
              </a:rPr>
              <a:t>PAGE 05</a:t>
            </a:r>
          </a:p>
        </p:txBody>
      </p:sp>
      <p:sp>
        <p:nvSpPr>
          <p:cNvPr name="Freeform 58" id="58"/>
          <p:cNvSpPr/>
          <p:nvPr/>
        </p:nvSpPr>
        <p:spPr>
          <a:xfrm flipH="false" flipV="false" rot="0">
            <a:off x="14994463" y="8232515"/>
            <a:ext cx="4292553" cy="2419439"/>
          </a:xfrm>
          <a:custGeom>
            <a:avLst/>
            <a:gdLst/>
            <a:ahLst/>
            <a:cxnLst/>
            <a:rect r="r" b="b" t="t" l="l"/>
            <a:pathLst>
              <a:path h="2419439" w="4292553">
                <a:moveTo>
                  <a:pt x="0" y="0"/>
                </a:moveTo>
                <a:lnTo>
                  <a:pt x="4292554" y="0"/>
                </a:lnTo>
                <a:lnTo>
                  <a:pt x="4292554" y="2419439"/>
                </a:lnTo>
                <a:lnTo>
                  <a:pt x="0" y="241943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4838" y="-20729"/>
            <a:ext cx="18712838" cy="18712838"/>
          </a:xfrm>
          <a:custGeom>
            <a:avLst/>
            <a:gdLst/>
            <a:ahLst/>
            <a:cxnLst/>
            <a:rect r="r" b="b" t="t" l="l"/>
            <a:pathLst>
              <a:path h="18712838" w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4952" y="1181100"/>
            <a:ext cx="15478098" cy="8229600"/>
            <a:chOff x="0" y="0"/>
            <a:chExt cx="407653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765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76536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2552" y="1028700"/>
            <a:ext cx="15478098" cy="8229600"/>
            <a:chOff x="0" y="0"/>
            <a:chExt cx="4076536" cy="21674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765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76536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333519" y="3409666"/>
            <a:ext cx="458105" cy="2462822"/>
            <a:chOff x="0" y="0"/>
            <a:chExt cx="120653" cy="6486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653" cy="648645"/>
            </a:xfrm>
            <a:custGeom>
              <a:avLst/>
              <a:gdLst/>
              <a:ahLst/>
              <a:cxnLst/>
              <a:rect r="r" b="b" t="t" l="l"/>
              <a:pathLst>
                <a:path h="648645" w="120653">
                  <a:moveTo>
                    <a:pt x="0" y="0"/>
                  </a:moveTo>
                  <a:lnTo>
                    <a:pt x="120653" y="0"/>
                  </a:lnTo>
                  <a:lnTo>
                    <a:pt x="120653" y="648645"/>
                  </a:lnTo>
                  <a:lnTo>
                    <a:pt x="0" y="648645"/>
                  </a:lnTo>
                  <a:close/>
                </a:path>
              </a:pathLst>
            </a:custGeom>
            <a:solidFill>
              <a:srgbClr val="D4D4D4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0653" cy="686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372552" y="3338639"/>
            <a:ext cx="15478098" cy="3292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810584" y="1576131"/>
            <a:ext cx="751645" cy="75164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50273" y="1576131"/>
            <a:ext cx="751645" cy="75164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689962" y="1576131"/>
            <a:ext cx="751645" cy="75164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907630" y="1660849"/>
            <a:ext cx="751645" cy="7516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876147" y="1660849"/>
            <a:ext cx="751645" cy="75164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844664" y="1660849"/>
            <a:ext cx="751645" cy="75164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872229" y="2412493"/>
            <a:ext cx="1634319" cy="736810"/>
            <a:chOff x="0" y="0"/>
            <a:chExt cx="430438" cy="1940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0438" cy="194057"/>
            </a:xfrm>
            <a:custGeom>
              <a:avLst/>
              <a:gdLst/>
              <a:ahLst/>
              <a:cxnLst/>
              <a:rect r="r" b="b" t="t" l="l"/>
              <a:pathLst>
                <a:path h="194057" w="430438">
                  <a:moveTo>
                    <a:pt x="97029" y="0"/>
                  </a:moveTo>
                  <a:lnTo>
                    <a:pt x="333409" y="0"/>
                  </a:lnTo>
                  <a:cubicBezTo>
                    <a:pt x="359143" y="0"/>
                    <a:pt x="383822" y="10223"/>
                    <a:pt x="402019" y="28419"/>
                  </a:cubicBezTo>
                  <a:cubicBezTo>
                    <a:pt x="420215" y="46615"/>
                    <a:pt x="430438" y="71295"/>
                    <a:pt x="430438" y="97029"/>
                  </a:cubicBezTo>
                  <a:lnTo>
                    <a:pt x="430438" y="97029"/>
                  </a:lnTo>
                  <a:cubicBezTo>
                    <a:pt x="430438" y="150616"/>
                    <a:pt x="386997" y="194057"/>
                    <a:pt x="333409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30438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919045" y="2412493"/>
            <a:ext cx="750307" cy="736810"/>
            <a:chOff x="0" y="0"/>
            <a:chExt cx="197612" cy="19405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803057" y="2412493"/>
            <a:ext cx="750307" cy="736810"/>
            <a:chOff x="0" y="0"/>
            <a:chExt cx="197612" cy="19405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15798745" y="1274429"/>
            <a:ext cx="496674" cy="486740"/>
          </a:xfrm>
          <a:custGeom>
            <a:avLst/>
            <a:gdLst/>
            <a:ahLst/>
            <a:cxnLst/>
            <a:rect r="r" b="b" t="t" l="l"/>
            <a:pathLst>
              <a:path h="486740" w="496674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980555" y="1523645"/>
            <a:ext cx="577344" cy="104972"/>
          </a:xfrm>
          <a:custGeom>
            <a:avLst/>
            <a:gdLst/>
            <a:ahLst/>
            <a:cxnLst/>
            <a:rect r="r" b="b" t="t" l="l"/>
            <a:pathLst>
              <a:path h="104972" w="577344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3124062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10711747">
            <a:off x="13998145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4" id="44"/>
          <p:cNvSpPr/>
          <p:nvPr/>
        </p:nvSpPr>
        <p:spPr>
          <a:xfrm flipH="true" flipV="true">
            <a:off x="16295419" y="3355103"/>
            <a:ext cx="0" cy="590319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5" id="45"/>
          <p:cNvSpPr txBox="true"/>
          <p:nvPr/>
        </p:nvSpPr>
        <p:spPr>
          <a:xfrm rot="0">
            <a:off x="1626956" y="3760158"/>
            <a:ext cx="14171789" cy="484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7354" indent="-423677" lvl="1">
              <a:lnSpc>
                <a:spcPts val="5494"/>
              </a:lnSpc>
              <a:buFont typeface="Arial"/>
              <a:buChar char="•"/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Logical -  used to compare logical expressions that returns a result of true or false     </a:t>
            </a:r>
          </a:p>
          <a:p>
            <a:pPr algn="just">
              <a:lnSpc>
                <a:spcPts val="5494"/>
              </a:lnSpc>
            </a:pPr>
            <a:r>
              <a:rPr lang="en-US" sz="3924">
                <a:solidFill>
                  <a:srgbClr val="815736"/>
                </a:solidFill>
                <a:latin typeface="Cardo Bold"/>
              </a:rPr>
              <a:t>      &amp;&amp; (AND) , | | (OR) , ! (NOT)</a:t>
            </a:r>
          </a:p>
          <a:p>
            <a:pPr algn="just">
              <a:lnSpc>
                <a:spcPts val="5494"/>
              </a:lnSpc>
            </a:pPr>
          </a:p>
          <a:p>
            <a:pPr marL="847354" indent="-423677" lvl="1">
              <a:lnSpc>
                <a:spcPts val="5494"/>
              </a:lnSpc>
              <a:buFont typeface="Arial"/>
              <a:buChar char="•"/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Bitwise</a:t>
            </a:r>
            <a:r>
              <a:rPr lang="en-US" sz="3924">
                <a:solidFill>
                  <a:srgbClr val="000000"/>
                </a:solidFill>
                <a:latin typeface="Cardo Bold"/>
              </a:rPr>
              <a:t> - perform operations on bit patterns that involve the manipulation of individual bits</a:t>
            </a:r>
          </a:p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     </a:t>
            </a:r>
            <a:r>
              <a:rPr lang="en-US" sz="3924">
                <a:solidFill>
                  <a:srgbClr val="0F62D5"/>
                </a:solidFill>
                <a:latin typeface="Cardo Bold"/>
              </a:rPr>
              <a:t> </a:t>
            </a:r>
            <a:r>
              <a:rPr lang="en-US" sz="3924">
                <a:solidFill>
                  <a:srgbClr val="815736"/>
                </a:solidFill>
                <a:latin typeface="Cardo Bold"/>
              </a:rPr>
              <a:t>&amp;, | , ~ , ^ , &lt;&lt; , &gt;&gt;</a:t>
            </a:r>
            <a:r>
              <a:rPr lang="en-US" sz="3924">
                <a:solidFill>
                  <a:srgbClr val="352111"/>
                </a:solidFill>
                <a:latin typeface="Cardo Bold"/>
              </a:rPr>
              <a:t> </a:t>
            </a:r>
          </a:p>
        </p:txBody>
      </p:sp>
      <p:sp>
        <p:nvSpPr>
          <p:cNvPr name="Freeform 46" id="46"/>
          <p:cNvSpPr/>
          <p:nvPr/>
        </p:nvSpPr>
        <p:spPr>
          <a:xfrm flipH="false" flipV="false" rot="0">
            <a:off x="14639273" y="7548889"/>
            <a:ext cx="4422754" cy="1471571"/>
          </a:xfrm>
          <a:custGeom>
            <a:avLst/>
            <a:gdLst/>
            <a:ahLst/>
            <a:cxnLst/>
            <a:rect r="r" b="b" t="t" l="l"/>
            <a:pathLst>
              <a:path h="1471571" w="4422754">
                <a:moveTo>
                  <a:pt x="0" y="0"/>
                </a:moveTo>
                <a:lnTo>
                  <a:pt x="4422754" y="0"/>
                </a:lnTo>
                <a:lnTo>
                  <a:pt x="4422754" y="1471570"/>
                </a:lnTo>
                <a:lnTo>
                  <a:pt x="0" y="14715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5284671" y="817229"/>
            <a:ext cx="7196224" cy="2082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71"/>
              </a:lnSpc>
            </a:pPr>
            <a:r>
              <a:rPr lang="en-US" sz="10693">
                <a:solidFill>
                  <a:srgbClr val="000000"/>
                </a:solidFill>
                <a:latin typeface="Tropikal"/>
              </a:rPr>
              <a:t>Operators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4994463" y="2568121"/>
            <a:ext cx="1389850" cy="41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418">
                <a:solidFill>
                  <a:srgbClr val="000000"/>
                </a:solidFill>
                <a:latin typeface="Cardo Bold"/>
              </a:rPr>
              <a:t>PAGE 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4838" y="-20729"/>
            <a:ext cx="18712838" cy="18712838"/>
          </a:xfrm>
          <a:custGeom>
            <a:avLst/>
            <a:gdLst/>
            <a:ahLst/>
            <a:cxnLst/>
            <a:rect r="r" b="b" t="t" l="l"/>
            <a:pathLst>
              <a:path h="18712838" w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4952" y="1181100"/>
            <a:ext cx="15507017" cy="8154590"/>
            <a:chOff x="0" y="0"/>
            <a:chExt cx="4084153" cy="21477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4153" cy="2147711"/>
            </a:xfrm>
            <a:custGeom>
              <a:avLst/>
              <a:gdLst/>
              <a:ahLst/>
              <a:cxnLst/>
              <a:rect r="r" b="b" t="t" l="l"/>
              <a:pathLst>
                <a:path h="2147711" w="4084153">
                  <a:moveTo>
                    <a:pt x="0" y="0"/>
                  </a:moveTo>
                  <a:lnTo>
                    <a:pt x="4084153" y="0"/>
                  </a:lnTo>
                  <a:lnTo>
                    <a:pt x="4084153" y="2147711"/>
                  </a:lnTo>
                  <a:lnTo>
                    <a:pt x="0" y="2147711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84153" cy="2185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2552" y="1028700"/>
            <a:ext cx="15419072" cy="8152835"/>
            <a:chOff x="0" y="0"/>
            <a:chExt cx="4060990" cy="21472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0990" cy="2147249"/>
            </a:xfrm>
            <a:custGeom>
              <a:avLst/>
              <a:gdLst/>
              <a:ahLst/>
              <a:cxnLst/>
              <a:rect r="r" b="b" t="t" l="l"/>
              <a:pathLst>
                <a:path h="2147249" w="4060990">
                  <a:moveTo>
                    <a:pt x="0" y="0"/>
                  </a:moveTo>
                  <a:lnTo>
                    <a:pt x="4060990" y="0"/>
                  </a:lnTo>
                  <a:lnTo>
                    <a:pt x="4060990" y="2147249"/>
                  </a:lnTo>
                  <a:lnTo>
                    <a:pt x="0" y="2147249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60990" cy="2185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333519" y="3409666"/>
            <a:ext cx="458105" cy="2462822"/>
            <a:chOff x="0" y="0"/>
            <a:chExt cx="120653" cy="6486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653" cy="648645"/>
            </a:xfrm>
            <a:custGeom>
              <a:avLst/>
              <a:gdLst/>
              <a:ahLst/>
              <a:cxnLst/>
              <a:rect r="r" b="b" t="t" l="l"/>
              <a:pathLst>
                <a:path h="648645" w="120653">
                  <a:moveTo>
                    <a:pt x="0" y="0"/>
                  </a:moveTo>
                  <a:lnTo>
                    <a:pt x="120653" y="0"/>
                  </a:lnTo>
                  <a:lnTo>
                    <a:pt x="120653" y="648645"/>
                  </a:lnTo>
                  <a:lnTo>
                    <a:pt x="0" y="648645"/>
                  </a:lnTo>
                  <a:close/>
                </a:path>
              </a:pathLst>
            </a:custGeom>
            <a:solidFill>
              <a:srgbClr val="D4D4D4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0653" cy="686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372552" y="3338639"/>
            <a:ext cx="15478098" cy="3292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810584" y="1576131"/>
            <a:ext cx="751645" cy="75164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50273" y="1576131"/>
            <a:ext cx="751645" cy="75164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689962" y="1576131"/>
            <a:ext cx="751645" cy="75164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907630" y="1660849"/>
            <a:ext cx="751645" cy="7516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876147" y="1660849"/>
            <a:ext cx="751645" cy="75164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844664" y="1660849"/>
            <a:ext cx="751645" cy="75164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872229" y="2412493"/>
            <a:ext cx="1634319" cy="736810"/>
            <a:chOff x="0" y="0"/>
            <a:chExt cx="430438" cy="1940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0438" cy="194057"/>
            </a:xfrm>
            <a:custGeom>
              <a:avLst/>
              <a:gdLst/>
              <a:ahLst/>
              <a:cxnLst/>
              <a:rect r="r" b="b" t="t" l="l"/>
              <a:pathLst>
                <a:path h="194057" w="430438">
                  <a:moveTo>
                    <a:pt x="97029" y="0"/>
                  </a:moveTo>
                  <a:lnTo>
                    <a:pt x="333409" y="0"/>
                  </a:lnTo>
                  <a:cubicBezTo>
                    <a:pt x="359143" y="0"/>
                    <a:pt x="383822" y="10223"/>
                    <a:pt x="402019" y="28419"/>
                  </a:cubicBezTo>
                  <a:cubicBezTo>
                    <a:pt x="420215" y="46615"/>
                    <a:pt x="430438" y="71295"/>
                    <a:pt x="430438" y="97029"/>
                  </a:cubicBezTo>
                  <a:lnTo>
                    <a:pt x="430438" y="97029"/>
                  </a:lnTo>
                  <a:cubicBezTo>
                    <a:pt x="430438" y="150616"/>
                    <a:pt x="386997" y="194057"/>
                    <a:pt x="333409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30438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919045" y="2412493"/>
            <a:ext cx="750307" cy="736810"/>
            <a:chOff x="0" y="0"/>
            <a:chExt cx="197612" cy="19405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803057" y="2412493"/>
            <a:ext cx="750307" cy="736810"/>
            <a:chOff x="0" y="0"/>
            <a:chExt cx="197612" cy="19405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15798745" y="1274429"/>
            <a:ext cx="496674" cy="486740"/>
          </a:xfrm>
          <a:custGeom>
            <a:avLst/>
            <a:gdLst/>
            <a:ahLst/>
            <a:cxnLst/>
            <a:rect r="r" b="b" t="t" l="l"/>
            <a:pathLst>
              <a:path h="486740" w="496674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980555" y="1523645"/>
            <a:ext cx="577344" cy="104972"/>
          </a:xfrm>
          <a:custGeom>
            <a:avLst/>
            <a:gdLst/>
            <a:ahLst/>
            <a:cxnLst/>
            <a:rect r="r" b="b" t="t" l="l"/>
            <a:pathLst>
              <a:path h="104972" w="577344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3124062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10711747">
            <a:off x="13998145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4" id="44"/>
          <p:cNvSpPr/>
          <p:nvPr/>
        </p:nvSpPr>
        <p:spPr>
          <a:xfrm flipH="true" flipV="true">
            <a:off x="16295419" y="3355103"/>
            <a:ext cx="0" cy="590319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5" id="45"/>
          <p:cNvSpPr txBox="true"/>
          <p:nvPr/>
        </p:nvSpPr>
        <p:spPr>
          <a:xfrm rot="0">
            <a:off x="1626956" y="3419191"/>
            <a:ext cx="14171789" cy="692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7354" indent="-423677" lvl="1">
              <a:lnSpc>
                <a:spcPts val="5494"/>
              </a:lnSpc>
              <a:buFont typeface="Arial"/>
              <a:buChar char="•"/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Other -  </a:t>
            </a:r>
          </a:p>
          <a:p>
            <a:pPr algn="just"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    -typeof : returns the type of a variable</a:t>
            </a:r>
          </a:p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    -instanceof : returns true if object is instance of object type</a:t>
            </a:r>
            <a:r>
              <a:rPr lang="en-US" sz="3924">
                <a:solidFill>
                  <a:srgbClr val="000000"/>
                </a:solidFill>
                <a:latin typeface="Cardo Bold"/>
              </a:rPr>
              <a:t> </a:t>
            </a:r>
          </a:p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   -assignment : assign values to JavaScript variables.</a:t>
            </a:r>
          </a:p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   </a:t>
            </a:r>
            <a:r>
              <a:rPr lang="en-US" sz="3924">
                <a:solidFill>
                  <a:srgbClr val="815736"/>
                </a:solidFill>
                <a:latin typeface="Cardo Bold"/>
              </a:rPr>
              <a:t>=, += , -= , *= , /= , %= , **= </a:t>
            </a:r>
          </a:p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   -ternary : evaluates either of two expressions true or false </a:t>
            </a:r>
          </a:p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           based on condition </a:t>
            </a:r>
          </a:p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      </a:t>
            </a:r>
            <a:r>
              <a:rPr lang="en-US" sz="3924">
                <a:solidFill>
                  <a:srgbClr val="815736"/>
                </a:solidFill>
                <a:latin typeface="Cardo Bold"/>
              </a:rPr>
              <a:t>? :</a:t>
            </a: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5179896" y="817229"/>
            <a:ext cx="7196224" cy="2082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71"/>
              </a:lnSpc>
            </a:pPr>
            <a:r>
              <a:rPr lang="en-US" sz="10693">
                <a:solidFill>
                  <a:srgbClr val="000000"/>
                </a:solidFill>
                <a:latin typeface="Tropikal"/>
              </a:rPr>
              <a:t>Operators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994463" y="2568121"/>
            <a:ext cx="1389850" cy="41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418">
                <a:solidFill>
                  <a:srgbClr val="000000"/>
                </a:solidFill>
                <a:latin typeface="Cardo Bold"/>
              </a:rPr>
              <a:t>PAGE 07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4838" y="-20729"/>
            <a:ext cx="18712838" cy="18712838"/>
          </a:xfrm>
          <a:custGeom>
            <a:avLst/>
            <a:gdLst/>
            <a:ahLst/>
            <a:cxnLst/>
            <a:rect r="r" b="b" t="t" l="l"/>
            <a:pathLst>
              <a:path h="18712838" w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4952" y="1181100"/>
            <a:ext cx="15507017" cy="8154590"/>
            <a:chOff x="0" y="0"/>
            <a:chExt cx="4084153" cy="21477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4153" cy="2147711"/>
            </a:xfrm>
            <a:custGeom>
              <a:avLst/>
              <a:gdLst/>
              <a:ahLst/>
              <a:cxnLst/>
              <a:rect r="r" b="b" t="t" l="l"/>
              <a:pathLst>
                <a:path h="2147711" w="4084153">
                  <a:moveTo>
                    <a:pt x="0" y="0"/>
                  </a:moveTo>
                  <a:lnTo>
                    <a:pt x="4084153" y="0"/>
                  </a:lnTo>
                  <a:lnTo>
                    <a:pt x="4084153" y="2147711"/>
                  </a:lnTo>
                  <a:lnTo>
                    <a:pt x="0" y="2147711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84153" cy="2185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2552" y="1028700"/>
            <a:ext cx="15419072" cy="8152835"/>
            <a:chOff x="0" y="0"/>
            <a:chExt cx="4060990" cy="21472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0990" cy="2147249"/>
            </a:xfrm>
            <a:custGeom>
              <a:avLst/>
              <a:gdLst/>
              <a:ahLst/>
              <a:cxnLst/>
              <a:rect r="r" b="b" t="t" l="l"/>
              <a:pathLst>
                <a:path h="2147249" w="4060990">
                  <a:moveTo>
                    <a:pt x="0" y="0"/>
                  </a:moveTo>
                  <a:lnTo>
                    <a:pt x="4060990" y="0"/>
                  </a:lnTo>
                  <a:lnTo>
                    <a:pt x="4060990" y="2147249"/>
                  </a:lnTo>
                  <a:lnTo>
                    <a:pt x="0" y="2147249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60990" cy="2185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333519" y="3409666"/>
            <a:ext cx="458105" cy="2462822"/>
            <a:chOff x="0" y="0"/>
            <a:chExt cx="120653" cy="6486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653" cy="648645"/>
            </a:xfrm>
            <a:custGeom>
              <a:avLst/>
              <a:gdLst/>
              <a:ahLst/>
              <a:cxnLst/>
              <a:rect r="r" b="b" t="t" l="l"/>
              <a:pathLst>
                <a:path h="648645" w="120653">
                  <a:moveTo>
                    <a:pt x="0" y="0"/>
                  </a:moveTo>
                  <a:lnTo>
                    <a:pt x="120653" y="0"/>
                  </a:lnTo>
                  <a:lnTo>
                    <a:pt x="120653" y="648645"/>
                  </a:lnTo>
                  <a:lnTo>
                    <a:pt x="0" y="648645"/>
                  </a:lnTo>
                  <a:close/>
                </a:path>
              </a:pathLst>
            </a:custGeom>
            <a:solidFill>
              <a:srgbClr val="D4D4D4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0653" cy="686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372552" y="3338639"/>
            <a:ext cx="15478098" cy="3292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810584" y="1576131"/>
            <a:ext cx="751645" cy="75164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50273" y="1576131"/>
            <a:ext cx="751645" cy="75164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689962" y="1576131"/>
            <a:ext cx="751645" cy="75164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907630" y="1660849"/>
            <a:ext cx="751645" cy="7516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876147" y="1660849"/>
            <a:ext cx="751645" cy="75164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844664" y="1660849"/>
            <a:ext cx="751645" cy="75164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872229" y="2412493"/>
            <a:ext cx="1634319" cy="736810"/>
            <a:chOff x="0" y="0"/>
            <a:chExt cx="430438" cy="1940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0438" cy="194057"/>
            </a:xfrm>
            <a:custGeom>
              <a:avLst/>
              <a:gdLst/>
              <a:ahLst/>
              <a:cxnLst/>
              <a:rect r="r" b="b" t="t" l="l"/>
              <a:pathLst>
                <a:path h="194057" w="430438">
                  <a:moveTo>
                    <a:pt x="97029" y="0"/>
                  </a:moveTo>
                  <a:lnTo>
                    <a:pt x="333409" y="0"/>
                  </a:lnTo>
                  <a:cubicBezTo>
                    <a:pt x="359143" y="0"/>
                    <a:pt x="383822" y="10223"/>
                    <a:pt x="402019" y="28419"/>
                  </a:cubicBezTo>
                  <a:cubicBezTo>
                    <a:pt x="420215" y="46615"/>
                    <a:pt x="430438" y="71295"/>
                    <a:pt x="430438" y="97029"/>
                  </a:cubicBezTo>
                  <a:lnTo>
                    <a:pt x="430438" y="97029"/>
                  </a:lnTo>
                  <a:cubicBezTo>
                    <a:pt x="430438" y="150616"/>
                    <a:pt x="386997" y="194057"/>
                    <a:pt x="333409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30438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919045" y="2412493"/>
            <a:ext cx="750307" cy="736810"/>
            <a:chOff x="0" y="0"/>
            <a:chExt cx="197612" cy="19405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803057" y="2412493"/>
            <a:ext cx="750307" cy="736810"/>
            <a:chOff x="0" y="0"/>
            <a:chExt cx="197612" cy="19405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15798745" y="1274429"/>
            <a:ext cx="496674" cy="486740"/>
          </a:xfrm>
          <a:custGeom>
            <a:avLst/>
            <a:gdLst/>
            <a:ahLst/>
            <a:cxnLst/>
            <a:rect r="r" b="b" t="t" l="l"/>
            <a:pathLst>
              <a:path h="486740" w="496674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980555" y="1523645"/>
            <a:ext cx="577344" cy="104972"/>
          </a:xfrm>
          <a:custGeom>
            <a:avLst/>
            <a:gdLst/>
            <a:ahLst/>
            <a:cxnLst/>
            <a:rect r="r" b="b" t="t" l="l"/>
            <a:pathLst>
              <a:path h="104972" w="577344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3124062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10711747">
            <a:off x="13998145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4" id="44"/>
          <p:cNvSpPr/>
          <p:nvPr/>
        </p:nvSpPr>
        <p:spPr>
          <a:xfrm flipH="true" flipV="true">
            <a:off x="16295419" y="3355103"/>
            <a:ext cx="0" cy="590319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5" id="45"/>
          <p:cNvSpPr txBox="true"/>
          <p:nvPr/>
        </p:nvSpPr>
        <p:spPr>
          <a:xfrm rot="0">
            <a:off x="1875293" y="3457291"/>
            <a:ext cx="14171789" cy="674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Dynamic Typing - no need to specify data type, it is automatically understood</a:t>
            </a: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Numbers                 Boolean             Strings </a:t>
            </a:r>
            <a:r>
              <a:rPr lang="en-US" sz="3924">
                <a:solidFill>
                  <a:srgbClr val="7900FF"/>
                </a:solidFill>
                <a:latin typeface="Cardo Bold"/>
              </a:rPr>
              <a:t>*</a:t>
            </a:r>
          </a:p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let length = 16;        let x = true;        let color = "Yellow";</a:t>
            </a:r>
          </a:p>
          <a:p>
            <a:pPr>
              <a:lnSpc>
                <a:spcPts val="5494"/>
              </a:lnSpc>
            </a:pPr>
          </a:p>
          <a:p>
            <a:pPr>
              <a:lnSpc>
                <a:spcPts val="4060"/>
              </a:lnSpc>
            </a:pPr>
            <a:r>
              <a:rPr lang="en-US" sz="2900">
                <a:solidFill>
                  <a:srgbClr val="7900FF"/>
                </a:solidFill>
                <a:latin typeface="Cardo Bold"/>
              </a:rPr>
              <a:t>*more on Strings discussed later</a:t>
            </a: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5325719" y="952903"/>
            <a:ext cx="7155175" cy="2073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85"/>
              </a:lnSpc>
            </a:pPr>
            <a:r>
              <a:rPr lang="en-US" sz="10632">
                <a:solidFill>
                  <a:srgbClr val="000000"/>
                </a:solidFill>
                <a:latin typeface="Tropikal"/>
              </a:rPr>
              <a:t>Data Types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994463" y="2568121"/>
            <a:ext cx="1389850" cy="41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418">
                <a:solidFill>
                  <a:srgbClr val="000000"/>
                </a:solidFill>
                <a:latin typeface="Cardo Bold"/>
              </a:rPr>
              <a:t>PAGE 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4838" y="-20729"/>
            <a:ext cx="18712838" cy="18712838"/>
          </a:xfrm>
          <a:custGeom>
            <a:avLst/>
            <a:gdLst/>
            <a:ahLst/>
            <a:cxnLst/>
            <a:rect r="r" b="b" t="t" l="l"/>
            <a:pathLst>
              <a:path h="18712838" w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4952" y="1181100"/>
            <a:ext cx="15507017" cy="8154590"/>
            <a:chOff x="0" y="0"/>
            <a:chExt cx="4084153" cy="21477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4153" cy="2147711"/>
            </a:xfrm>
            <a:custGeom>
              <a:avLst/>
              <a:gdLst/>
              <a:ahLst/>
              <a:cxnLst/>
              <a:rect r="r" b="b" t="t" l="l"/>
              <a:pathLst>
                <a:path h="2147711" w="4084153">
                  <a:moveTo>
                    <a:pt x="0" y="0"/>
                  </a:moveTo>
                  <a:lnTo>
                    <a:pt x="4084153" y="0"/>
                  </a:lnTo>
                  <a:lnTo>
                    <a:pt x="4084153" y="2147711"/>
                  </a:lnTo>
                  <a:lnTo>
                    <a:pt x="0" y="2147711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84153" cy="2185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2552" y="1028700"/>
            <a:ext cx="15419072" cy="8152835"/>
            <a:chOff x="0" y="0"/>
            <a:chExt cx="4060990" cy="21472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0990" cy="2147249"/>
            </a:xfrm>
            <a:custGeom>
              <a:avLst/>
              <a:gdLst/>
              <a:ahLst/>
              <a:cxnLst/>
              <a:rect r="r" b="b" t="t" l="l"/>
              <a:pathLst>
                <a:path h="2147249" w="4060990">
                  <a:moveTo>
                    <a:pt x="0" y="0"/>
                  </a:moveTo>
                  <a:lnTo>
                    <a:pt x="4060990" y="0"/>
                  </a:lnTo>
                  <a:lnTo>
                    <a:pt x="4060990" y="2147249"/>
                  </a:lnTo>
                  <a:lnTo>
                    <a:pt x="0" y="2147249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60990" cy="2185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57319" y="3409666"/>
            <a:ext cx="458105" cy="2462822"/>
            <a:chOff x="0" y="0"/>
            <a:chExt cx="120653" cy="6486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653" cy="648645"/>
            </a:xfrm>
            <a:custGeom>
              <a:avLst/>
              <a:gdLst/>
              <a:ahLst/>
              <a:cxnLst/>
              <a:rect r="r" b="b" t="t" l="l"/>
              <a:pathLst>
                <a:path h="648645" w="120653">
                  <a:moveTo>
                    <a:pt x="0" y="0"/>
                  </a:moveTo>
                  <a:lnTo>
                    <a:pt x="120653" y="0"/>
                  </a:lnTo>
                  <a:lnTo>
                    <a:pt x="120653" y="648645"/>
                  </a:lnTo>
                  <a:lnTo>
                    <a:pt x="0" y="648645"/>
                  </a:lnTo>
                  <a:close/>
                </a:path>
              </a:pathLst>
            </a:custGeom>
            <a:solidFill>
              <a:srgbClr val="D4D4D4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0653" cy="686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372552" y="3338639"/>
            <a:ext cx="15478098" cy="3292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810584" y="1576131"/>
            <a:ext cx="751645" cy="75164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50273" y="1576131"/>
            <a:ext cx="751645" cy="75164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689962" y="1576131"/>
            <a:ext cx="751645" cy="75164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907630" y="1660849"/>
            <a:ext cx="751645" cy="7516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876147" y="1660849"/>
            <a:ext cx="751645" cy="75164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844664" y="1660849"/>
            <a:ext cx="751645" cy="75164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872229" y="2412493"/>
            <a:ext cx="1634319" cy="736810"/>
            <a:chOff x="0" y="0"/>
            <a:chExt cx="430438" cy="1940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0438" cy="194057"/>
            </a:xfrm>
            <a:custGeom>
              <a:avLst/>
              <a:gdLst/>
              <a:ahLst/>
              <a:cxnLst/>
              <a:rect r="r" b="b" t="t" l="l"/>
              <a:pathLst>
                <a:path h="194057" w="430438">
                  <a:moveTo>
                    <a:pt x="97029" y="0"/>
                  </a:moveTo>
                  <a:lnTo>
                    <a:pt x="333409" y="0"/>
                  </a:lnTo>
                  <a:cubicBezTo>
                    <a:pt x="359143" y="0"/>
                    <a:pt x="383822" y="10223"/>
                    <a:pt x="402019" y="28419"/>
                  </a:cubicBezTo>
                  <a:cubicBezTo>
                    <a:pt x="420215" y="46615"/>
                    <a:pt x="430438" y="71295"/>
                    <a:pt x="430438" y="97029"/>
                  </a:cubicBezTo>
                  <a:lnTo>
                    <a:pt x="430438" y="97029"/>
                  </a:lnTo>
                  <a:cubicBezTo>
                    <a:pt x="430438" y="150616"/>
                    <a:pt x="386997" y="194057"/>
                    <a:pt x="333409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30438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919045" y="2412493"/>
            <a:ext cx="750307" cy="736810"/>
            <a:chOff x="0" y="0"/>
            <a:chExt cx="197612" cy="19405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803057" y="2412493"/>
            <a:ext cx="750307" cy="736810"/>
            <a:chOff x="0" y="0"/>
            <a:chExt cx="197612" cy="19405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7612" cy="194057"/>
            </a:xfrm>
            <a:custGeom>
              <a:avLst/>
              <a:gdLst/>
              <a:ahLst/>
              <a:cxnLst/>
              <a:rect r="r" b="b" t="t" l="l"/>
              <a:pathLst>
                <a:path h="194057" w="197612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15798745" y="1274429"/>
            <a:ext cx="496674" cy="486740"/>
          </a:xfrm>
          <a:custGeom>
            <a:avLst/>
            <a:gdLst/>
            <a:ahLst/>
            <a:cxnLst/>
            <a:rect r="r" b="b" t="t" l="l"/>
            <a:pathLst>
              <a:path h="486740" w="496674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980555" y="1523645"/>
            <a:ext cx="577344" cy="104972"/>
          </a:xfrm>
          <a:custGeom>
            <a:avLst/>
            <a:gdLst/>
            <a:ahLst/>
            <a:cxnLst/>
            <a:rect r="r" b="b" t="t" l="l"/>
            <a:pathLst>
              <a:path h="104972" w="577344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3124062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10711747">
            <a:off x="13998145" y="2535209"/>
            <a:ext cx="328674" cy="491378"/>
          </a:xfrm>
          <a:custGeom>
            <a:avLst/>
            <a:gdLst/>
            <a:ahLst/>
            <a:cxnLst/>
            <a:rect r="r" b="b" t="t" l="l"/>
            <a:pathLst>
              <a:path h="491378" w="328674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4" id="44"/>
          <p:cNvSpPr/>
          <p:nvPr/>
        </p:nvSpPr>
        <p:spPr>
          <a:xfrm flipH="true" flipV="true">
            <a:off x="16295419" y="3355103"/>
            <a:ext cx="0" cy="590319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5" id="45"/>
          <p:cNvSpPr txBox="true"/>
          <p:nvPr/>
        </p:nvSpPr>
        <p:spPr>
          <a:xfrm rot="0">
            <a:off x="1875293" y="3457291"/>
            <a:ext cx="14171789" cy="10634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7354" indent="-423677" lvl="1">
              <a:lnSpc>
                <a:spcPts val="5494"/>
              </a:lnSpc>
              <a:buFont typeface="Arial"/>
              <a:buChar char="•"/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Array - </a:t>
            </a:r>
            <a:r>
              <a:rPr lang="en-US" sz="3924">
                <a:solidFill>
                  <a:srgbClr val="000000"/>
                </a:solidFill>
                <a:latin typeface="Cardo"/>
              </a:rPr>
              <a:t>collection of multiple items under single variable name Performs common array operations (like a Python list)</a:t>
            </a:r>
          </a:p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"/>
              </a:rPr>
              <a:t>       let names = [1,2, " hi ", undefined] ;</a:t>
            </a:r>
          </a:p>
          <a:p>
            <a:pPr>
              <a:lnSpc>
                <a:spcPts val="3257"/>
              </a:lnSpc>
            </a:pPr>
          </a:p>
          <a:p>
            <a:pPr marL="847354" indent="-423677" lvl="1">
              <a:lnSpc>
                <a:spcPts val="5494"/>
              </a:lnSpc>
              <a:buFont typeface="Arial"/>
              <a:buChar char="•"/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Object - </a:t>
            </a:r>
            <a:r>
              <a:rPr lang="en-US" sz="3924">
                <a:solidFill>
                  <a:srgbClr val="000000"/>
                </a:solidFill>
                <a:latin typeface="Cardo"/>
              </a:rPr>
              <a:t>collection of named values which could be single or many (like Python dictionary)</a:t>
            </a:r>
          </a:p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"/>
              </a:rPr>
              <a:t>      let name = “John” ;     //single valued</a:t>
            </a:r>
          </a:p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"/>
              </a:rPr>
              <a:t>      let person = {name:  “John”, surname: “Snow”, age: 50};</a:t>
            </a: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4060"/>
              </a:lnSpc>
            </a:pPr>
            <a:r>
              <a:rPr lang="en-US" sz="2900">
                <a:solidFill>
                  <a:srgbClr val="7900FF"/>
                </a:solidFill>
                <a:latin typeface="Cardo Bold"/>
              </a:rPr>
              <a:t>*more on Strings discussed later</a:t>
            </a: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  <a:p>
            <a:pPr>
              <a:lnSpc>
                <a:spcPts val="5494"/>
              </a:lnSpc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4990906" y="1035145"/>
            <a:ext cx="7794789" cy="164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79"/>
              </a:lnSpc>
            </a:pPr>
            <a:r>
              <a:rPr lang="en-US" sz="8413">
                <a:solidFill>
                  <a:srgbClr val="000000"/>
                </a:solidFill>
                <a:latin typeface="Tropikal"/>
              </a:rPr>
              <a:t>Arrays &amp; Objects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994463" y="2568121"/>
            <a:ext cx="1389850" cy="41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418">
                <a:solidFill>
                  <a:srgbClr val="000000"/>
                </a:solidFill>
                <a:latin typeface="Cardo Bold"/>
              </a:rPr>
              <a:t>PAGE 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DAFylK0or4A</dc:identifier>
  <dcterms:modified xsi:type="dcterms:W3CDTF">2011-08-01T06:04:30Z</dcterms:modified>
  <cp:revision>1</cp:revision>
  <dc:title>JavaScript Basics</dc:title>
</cp:coreProperties>
</file>