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3" r:id="rId6"/>
    <p:sldId id="534" r:id="rId7"/>
    <p:sldId id="545" r:id="rId8"/>
    <p:sldId id="546" r:id="rId9"/>
    <p:sldId id="547" r:id="rId10"/>
    <p:sldId id="548" r:id="rId11"/>
    <p:sldId id="538" r:id="rId12"/>
    <p:sldId id="543"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422"/>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895522" y="2100072"/>
            <a:ext cx="10397908" cy="1481328"/>
          </a:xfrm>
        </p:spPr>
        <p:txBody>
          <a:bodyPr/>
          <a:lstStyle/>
          <a:p>
            <a:r>
              <a:rPr lang="en-US" dirty="0"/>
              <a:t>Analyzing Amazon Sales data</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Ansh Gupta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Ansh Gupta</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024634"/>
            <a:ext cx="7735824" cy="1069848"/>
          </a:xfrm>
        </p:spPr>
        <p:txBody>
          <a:bodyPr/>
          <a:lstStyle/>
          <a:p>
            <a:r>
              <a:rPr lang="en-US" dirty="0"/>
              <a:t>PROBLEM STATEMENT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77082"/>
            <a:ext cx="7735824" cy="3458718"/>
          </a:xfrm>
        </p:spPr>
        <p:txBody>
          <a:bodyPr/>
          <a:lstStyle/>
          <a:p>
            <a:pPr algn="just"/>
            <a:r>
              <a:rPr lang="en-US" dirty="0"/>
              <a:t>Sales management has gained importance to meet increasing competition and the need for improved methods of distribution to reduce cost and to increase profits. Sales management today is the most important function in a commercial and business enterprise.</a:t>
            </a:r>
          </a:p>
          <a:p>
            <a:pPr algn="just"/>
            <a:r>
              <a:rPr lang="en-US" dirty="0"/>
              <a:t>Do ETL: Extract-Transform-Load some Amazon dataset and find for me</a:t>
            </a:r>
          </a:p>
          <a:p>
            <a:pPr algn="just"/>
            <a:r>
              <a:rPr lang="en-US" dirty="0"/>
              <a:t>Sales-trend -&gt; month-wise, year-wise, yearly_month-wise</a:t>
            </a: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60320" y="3803904"/>
            <a:ext cx="7066280" cy="1606296"/>
          </a:xfrm>
        </p:spPr>
        <p:txBody>
          <a:bodyPr/>
          <a:lstStyle/>
          <a:p>
            <a:r>
              <a:rPr lang="en-US" dirty="0"/>
              <a:t>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PROCESS</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Data Collection</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Data Pre-Processing</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Exploratory Data Analysis (EDA)</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Finding Insights  </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Tableau Dashboard</a:t>
            </a:r>
          </a:p>
        </p:txBody>
      </p:sp>
      <p:pic>
        <p:nvPicPr>
          <p:cNvPr id="4" name="Graphic 3" descr="Database with solid fill">
            <a:extLst>
              <a:ext uri="{FF2B5EF4-FFF2-40B4-BE49-F238E27FC236}">
                <a16:creationId xmlns:a16="http://schemas.microsoft.com/office/drawing/2014/main" id="{DC062906-1DAE-7152-A0C9-E73ACB8637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3583" y="3026158"/>
            <a:ext cx="621792" cy="621792"/>
          </a:xfrm>
          <a:prstGeom prst="rect">
            <a:avLst/>
          </a:prstGeom>
        </p:spPr>
      </p:pic>
      <p:pic>
        <p:nvPicPr>
          <p:cNvPr id="14" name="Graphic 13" descr="Arrow circle with solid fill">
            <a:extLst>
              <a:ext uri="{FF2B5EF4-FFF2-40B4-BE49-F238E27FC236}">
                <a16:creationId xmlns:a16="http://schemas.microsoft.com/office/drawing/2014/main" id="{F70A1E42-310D-1E0F-D86E-F49F47FA0D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58159" y="2942516"/>
            <a:ext cx="758977" cy="758977"/>
          </a:xfrm>
          <a:prstGeom prst="rect">
            <a:avLst/>
          </a:prstGeom>
        </p:spPr>
      </p:pic>
      <p:pic>
        <p:nvPicPr>
          <p:cNvPr id="18" name="Graphic 17" descr="Gears with solid fill">
            <a:extLst>
              <a:ext uri="{FF2B5EF4-FFF2-40B4-BE49-F238E27FC236}">
                <a16:creationId xmlns:a16="http://schemas.microsoft.com/office/drawing/2014/main" id="{73AFDF41-E3C2-F061-3454-150AEFFED3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3575" y="2967191"/>
            <a:ext cx="758977" cy="758977"/>
          </a:xfrm>
          <a:prstGeom prst="rect">
            <a:avLst/>
          </a:prstGeom>
        </p:spPr>
      </p:pic>
      <p:pic>
        <p:nvPicPr>
          <p:cNvPr id="22" name="Graphic 21" descr="Lightbulb and gear with solid fill">
            <a:extLst>
              <a:ext uri="{FF2B5EF4-FFF2-40B4-BE49-F238E27FC236}">
                <a16:creationId xmlns:a16="http://schemas.microsoft.com/office/drawing/2014/main" id="{2108A277-CA38-696A-B730-04FC4F3EA3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83271" y="2957565"/>
            <a:ext cx="758977" cy="758977"/>
          </a:xfrm>
          <a:prstGeom prst="rect">
            <a:avLst/>
          </a:prstGeom>
        </p:spPr>
      </p:pic>
      <p:pic>
        <p:nvPicPr>
          <p:cNvPr id="26" name="Graphic 25" descr="Bar chart with solid fill">
            <a:extLst>
              <a:ext uri="{FF2B5EF4-FFF2-40B4-BE49-F238E27FC236}">
                <a16:creationId xmlns:a16="http://schemas.microsoft.com/office/drawing/2014/main" id="{EFB550BA-ACF4-5D72-EA70-5365F6260B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821" y="2920674"/>
            <a:ext cx="822454" cy="822454"/>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33E0-1486-0210-D5DB-17F121BA9970}"/>
              </a:ext>
            </a:extLst>
          </p:cNvPr>
          <p:cNvSpPr>
            <a:spLocks noGrp="1"/>
          </p:cNvSpPr>
          <p:nvPr>
            <p:ph type="ctrTitle"/>
          </p:nvPr>
        </p:nvSpPr>
        <p:spPr/>
        <p:txBody>
          <a:bodyPr/>
          <a:lstStyle/>
          <a:p>
            <a:r>
              <a:rPr lang="en-US" dirty="0"/>
              <a:t>DATASET INFORMATION</a:t>
            </a:r>
          </a:p>
        </p:txBody>
      </p:sp>
      <p:sp>
        <p:nvSpPr>
          <p:cNvPr id="3" name="Subtitle 2">
            <a:extLst>
              <a:ext uri="{FF2B5EF4-FFF2-40B4-BE49-F238E27FC236}">
                <a16:creationId xmlns:a16="http://schemas.microsoft.com/office/drawing/2014/main" id="{2D827978-85A7-C8B0-5FA9-667C84297E30}"/>
              </a:ext>
            </a:extLst>
          </p:cNvPr>
          <p:cNvSpPr>
            <a:spLocks noGrp="1"/>
          </p:cNvSpPr>
          <p:nvPr>
            <p:ph type="subTitle" idx="1"/>
          </p:nvPr>
        </p:nvSpPr>
        <p:spPr/>
        <p:txBody>
          <a:bodyPr/>
          <a:lstStyle/>
          <a:p>
            <a:pPr algn="just"/>
            <a:r>
              <a:rPr lang="en-US" dirty="0"/>
              <a:t>This dataset includes sales-related information such as sales amount, cost amount, sales prices, list prices, sales margins, and sales quantities from 2010 to 2017.</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2973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4" name="Picture 3">
            <a:extLst>
              <a:ext uri="{FF2B5EF4-FFF2-40B4-BE49-F238E27FC236}">
                <a16:creationId xmlns:a16="http://schemas.microsoft.com/office/drawing/2014/main" id="{5305CF71-743C-BC0C-4077-D72C3F262B18}"/>
              </a:ext>
            </a:extLst>
          </p:cNvPr>
          <p:cNvPicPr>
            <a:picLocks noChangeAspect="1"/>
          </p:cNvPicPr>
          <p:nvPr/>
        </p:nvPicPr>
        <p:blipFill>
          <a:blip r:embed="rId2"/>
          <a:stretch>
            <a:fillRect/>
          </a:stretch>
        </p:blipFill>
        <p:spPr>
          <a:xfrm>
            <a:off x="1808677" y="411480"/>
            <a:ext cx="8574646" cy="5588267"/>
          </a:xfrm>
          <a:prstGeom prst="rect">
            <a:avLst/>
          </a:prstGeom>
        </p:spPr>
      </p:pic>
    </p:spTree>
    <p:extLst>
      <p:ext uri="{BB962C8B-B14F-4D97-AF65-F5344CB8AC3E}">
        <p14:creationId xmlns:p14="http://schemas.microsoft.com/office/powerpoint/2010/main" val="76132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5" name="Picture 4">
            <a:extLst>
              <a:ext uri="{FF2B5EF4-FFF2-40B4-BE49-F238E27FC236}">
                <a16:creationId xmlns:a16="http://schemas.microsoft.com/office/drawing/2014/main" id="{0C49A4D0-12F5-BA4B-6759-B6F08CD6FA65}"/>
              </a:ext>
            </a:extLst>
          </p:cNvPr>
          <p:cNvPicPr>
            <a:picLocks noChangeAspect="1"/>
          </p:cNvPicPr>
          <p:nvPr/>
        </p:nvPicPr>
        <p:blipFill>
          <a:blip r:embed="rId2"/>
          <a:stretch>
            <a:fillRect/>
          </a:stretch>
        </p:blipFill>
        <p:spPr>
          <a:xfrm>
            <a:off x="1808677" y="411480"/>
            <a:ext cx="8574646" cy="5572225"/>
          </a:xfrm>
          <a:prstGeom prst="rect">
            <a:avLst/>
          </a:prstGeom>
        </p:spPr>
      </p:pic>
    </p:spTree>
    <p:extLst>
      <p:ext uri="{BB962C8B-B14F-4D97-AF65-F5344CB8AC3E}">
        <p14:creationId xmlns:p14="http://schemas.microsoft.com/office/powerpoint/2010/main" val="233261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58866"/>
            <a:ext cx="8878824" cy="1069848"/>
          </a:xfrm>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2467431"/>
            <a:ext cx="3621024" cy="2578608"/>
          </a:xfrm>
        </p:spPr>
        <p:txBody>
          <a:bodyPr/>
          <a:lstStyle/>
          <a:p>
            <a:r>
              <a:rPr lang="en-US" sz="1600" dirty="0"/>
              <a:t>Sales decreased by 10.42% from Jan 2017 to Jan 2018, then by 5.06% from Jan 2018 to Oct 2019.</a:t>
            </a:r>
          </a:p>
          <a:p>
            <a:r>
              <a:rPr lang="en-US" sz="1600" dirty="0"/>
              <a:t>Profits declined by 6.82% from Jan 2017 to Jan 2018 and by 15.16% from Jan 2018 to Oct 2019.</a:t>
            </a:r>
          </a:p>
          <a:p>
            <a:r>
              <a:rPr lang="en-US" sz="1600" dirty="0"/>
              <a:t>Better Large Canned Shrimp had the highest sales at $87,73,249.43, 42,85,596.56% more than Kiwi Lox's $204.71.</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467431"/>
            <a:ext cx="3621024" cy="2578608"/>
          </a:xfrm>
        </p:spPr>
        <p:txBody>
          <a:bodyPr/>
          <a:lstStyle/>
          <a:p>
            <a:r>
              <a:rPr lang="en-US" sz="1600" dirty="0"/>
              <a:t>Better Large Canned Shrimp led in sales with $15,454,172.47, 187.21% higher than Ebony Squash at $5,380,727.75.</a:t>
            </a:r>
          </a:p>
          <a:p>
            <a:r>
              <a:rPr lang="en-US" sz="1600" dirty="0"/>
              <a:t>Better Large Canned Shrimp topped profits at $5,459,826.26, 129.24% more than Discover Manicotti at $2,381,667.84.</a:t>
            </a:r>
          </a:p>
          <a:p>
            <a:r>
              <a:rPr lang="en-US" sz="1600" dirty="0"/>
              <a:t>BBB Best Corn Oil had the 5th lowest sales at $327.06, 59.77% higher than Kiwi Lox's lowest sales at $204.71.</a:t>
            </a:r>
          </a:p>
        </p:txBody>
      </p:sp>
    </p:spTree>
    <p:extLst>
      <p:ext uri="{BB962C8B-B14F-4D97-AF65-F5344CB8AC3E}">
        <p14:creationId xmlns:p14="http://schemas.microsoft.com/office/powerpoint/2010/main" val="76521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pPr algn="just"/>
            <a:r>
              <a:rPr lang="en-US" sz="1600" dirty="0">
                <a:solidFill>
                  <a:schemeClr val="bg1"/>
                </a:solidFill>
                <a:latin typeface="Segoe UI Light" panose="020B0502040204020203" pitchFamily="34" charset="0"/>
                <a:ea typeface="+mn-lt"/>
                <a:cs typeface="Segoe UI Light" panose="020B0502040204020203" pitchFamily="34" charset="0"/>
              </a:rPr>
              <a:t>Sales declined by 10.42% from January 2017 to January 2018, then rose by 6.22% from April 2019 to October 2019. Profits decreased by 6.82% from January 2017 to January 2018 and by 15.16% from January 2018 to October 2019. Better Large Canned Shrimp had the highest sales and profits, negatively correlated. Sales and profits diverged the most with this item. Across all items, sales and profits varied significantly.</a:t>
            </a:r>
            <a:endParaRPr lang="en-US" sz="1600" dirty="0"/>
          </a:p>
        </p:txBody>
      </p:sp>
    </p:spTree>
    <p:extLst>
      <p:ext uri="{BB962C8B-B14F-4D97-AF65-F5344CB8AC3E}">
        <p14:creationId xmlns:p14="http://schemas.microsoft.com/office/powerpoint/2010/main" val="195875962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FOREIGN DIRECT INVESTMENT REPORT</Template>
  <TotalTime>18</TotalTime>
  <Words>373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Segoe UI Light</vt:lpstr>
      <vt:lpstr>Tw Cen MT</vt:lpstr>
      <vt:lpstr>Office Theme</vt:lpstr>
      <vt:lpstr>Analyzing Amazon Sales data</vt:lpstr>
      <vt:lpstr>PROBLEM STATEMENT</vt:lpstr>
      <vt:lpstr>OBJECTIVE</vt:lpstr>
      <vt:lpstr>PROCESS</vt:lpstr>
      <vt:lpstr>DATASET INFORMATION</vt:lpstr>
      <vt:lpstr>PowerPoint Presentation</vt:lpstr>
      <vt:lpstr>PowerPoint Presentation</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Ansh Gupta</dc:creator>
  <cp:lastModifiedBy>Ansh Gupta</cp:lastModifiedBy>
  <cp:revision>1</cp:revision>
  <dcterms:created xsi:type="dcterms:W3CDTF">2024-05-15T11:29:05Z</dcterms:created>
  <dcterms:modified xsi:type="dcterms:W3CDTF">2024-05-15T11:47:32Z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