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3" r:id="rId6"/>
    <p:sldId id="534" r:id="rId7"/>
    <p:sldId id="545" r:id="rId8"/>
    <p:sldId id="546" r:id="rId9"/>
    <p:sldId id="550" r:id="rId10"/>
    <p:sldId id="547" r:id="rId11"/>
    <p:sldId id="548" r:id="rId12"/>
    <p:sldId id="549" r:id="rId13"/>
    <p:sldId id="538" r:id="rId14"/>
    <p:sldId id="551"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422"/>
  </p:normalViewPr>
  <p:slideViewPr>
    <p:cSldViewPr snapToGrid="0">
      <p:cViewPr>
        <p:scale>
          <a:sx n="75" d="100"/>
          <a:sy n="75" d="100"/>
        </p:scale>
        <p:origin x="-7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895522" y="2100072"/>
            <a:ext cx="10397908" cy="1481328"/>
          </a:xfrm>
        </p:spPr>
        <p:txBody>
          <a:bodyPr/>
          <a:lstStyle/>
          <a:p>
            <a:r>
              <a:rPr lang="en-US" dirty="0"/>
              <a:t>Budget Sales Analytics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Ansh Gupta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634278"/>
            <a:ext cx="8878824" cy="1069848"/>
          </a:xfrm>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5663692" y="1908630"/>
            <a:ext cx="3621024" cy="3996869"/>
          </a:xfrm>
        </p:spPr>
        <p:txBody>
          <a:bodyPr/>
          <a:lstStyle/>
          <a:p>
            <a:r>
              <a:rPr lang="en-US" sz="1600" dirty="0"/>
              <a:t>There is a high negative correlation between Price and number of Quantity ordered. We can conclude that low price product has high demand</a:t>
            </a:r>
          </a:p>
          <a:p>
            <a:r>
              <a:rPr lang="en-US" sz="1600" dirty="0"/>
              <a:t>High sales orders are seen on Wednesday and Saturday; therefore, we can promote our product during these workweek </a:t>
            </a:r>
          </a:p>
          <a:p>
            <a:r>
              <a:rPr lang="en-US" sz="1600" dirty="0"/>
              <a:t>High quantity of products is ordered from Australia and United States </a:t>
            </a:r>
          </a:p>
          <a:p>
            <a:r>
              <a:rPr lang="en-US" sz="1600" dirty="0"/>
              <a:t>Customers with a high school diploma and modest annual income buy more products than people with bachelor's degrees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1545336" y="2010231"/>
            <a:ext cx="3621024" cy="2578608"/>
          </a:xfrm>
        </p:spPr>
        <p:txBody>
          <a:bodyPr/>
          <a:lstStyle/>
          <a:p>
            <a:r>
              <a:rPr lang="en-US" sz="1600" dirty="0"/>
              <a:t>Maximum quantity ordered for a product is below 5</a:t>
            </a:r>
          </a:p>
          <a:p>
            <a:r>
              <a:rPr lang="en-US" sz="1600" dirty="0"/>
              <a:t>The year 2016 saw an exponential surge in sales </a:t>
            </a:r>
          </a:p>
          <a:p>
            <a:r>
              <a:rPr lang="en-US" sz="1600" dirty="0"/>
              <a:t>According to the above distribution plot we can conclude that maximum of the product unit price is below $1000 </a:t>
            </a:r>
          </a:p>
          <a:p>
            <a:r>
              <a:rPr lang="en-US" sz="1600" dirty="0"/>
              <a:t>Since August of 2015, we have noticed some customers returning, though not in large numbers. 2016 brought about a slight improvement in retention</a:t>
            </a:r>
          </a:p>
        </p:txBody>
      </p:sp>
    </p:spTree>
    <p:extLst>
      <p:ext uri="{BB962C8B-B14F-4D97-AF65-F5344CB8AC3E}">
        <p14:creationId xmlns:p14="http://schemas.microsoft.com/office/powerpoint/2010/main" val="7652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EB55-3E3F-BDCF-AE27-4F9EA3F095D0}"/>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7A879B59-A330-8BE8-F4EC-1DDDDF3DD35E}"/>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6" name="TextBox 5">
            <a:extLst>
              <a:ext uri="{FF2B5EF4-FFF2-40B4-BE49-F238E27FC236}">
                <a16:creationId xmlns:a16="http://schemas.microsoft.com/office/drawing/2014/main" id="{F2A6B7BB-C004-D086-4BC6-5C06D963114F}"/>
              </a:ext>
            </a:extLst>
          </p:cNvPr>
          <p:cNvSpPr txBox="1"/>
          <p:nvPr/>
        </p:nvSpPr>
        <p:spPr>
          <a:xfrm>
            <a:off x="850392" y="2011680"/>
            <a:ext cx="8953500" cy="3139321"/>
          </a:xfrm>
          <a:prstGeom prst="rect">
            <a:avLst/>
          </a:prstGeom>
          <a:noFill/>
        </p:spPr>
        <p:txBody>
          <a:bodyPr wrap="square">
            <a:spAutoFit/>
          </a:bodyPr>
          <a:lstStyle/>
          <a:p>
            <a:pPr algn="just"/>
            <a:r>
              <a:rPr lang="en-US" sz="1800" dirty="0">
                <a:solidFill>
                  <a:schemeClr val="bg1"/>
                </a:solidFill>
                <a:latin typeface="Segoe UI Light" panose="020B0502040204020203" pitchFamily="34" charset="0"/>
                <a:ea typeface="+mn-lt"/>
                <a:cs typeface="Segoe UI Light" panose="020B0502040204020203" pitchFamily="34" charset="0"/>
              </a:rPr>
              <a:t>The clientele predominantly comprises individuals aged 40-59, with 2016 marking a significant surge in sales. Australia and the United States are key sources of high product orders, particularly in the Bike category, which contributes majorly to profits. Orders typically experience a 7-day gap between factory readiness and shipment. Peak profit months are June, November, and December, while Wednesdays and Saturdays see heightened sales. Negative correlation exists between price and quantity ordered. Men without permanent addresses spend less compared to women, with age groups 40-49 and 50-59 showing heightened demand. Higher salary correlates with increased revenue, and individuals with high school diplomas and modest income purchase more. Approximately 15% of clients are high value, with the majority categorized as low value or lost. Client retention was subpar in 2014 but showed slight improvement in 2016.</a:t>
            </a:r>
            <a:endParaRPr lang="en-US" sz="1800" dirty="0"/>
          </a:p>
        </p:txBody>
      </p:sp>
    </p:spTree>
    <p:extLst>
      <p:ext uri="{BB962C8B-B14F-4D97-AF65-F5344CB8AC3E}">
        <p14:creationId xmlns:p14="http://schemas.microsoft.com/office/powerpoint/2010/main" val="95308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Ansh Gupta</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24634"/>
            <a:ext cx="7735824" cy="1069848"/>
          </a:xfrm>
        </p:spPr>
        <p:txBody>
          <a:bodyPr/>
          <a:lstStyle/>
          <a:p>
            <a:r>
              <a:rPr lang="en-US" dirty="0"/>
              <a:t>PROBLEM STATEMENT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77082"/>
            <a:ext cx="7735824" cy="3458718"/>
          </a:xfrm>
        </p:spPr>
        <p:txBody>
          <a:bodyPr/>
          <a:lstStyle/>
          <a:p>
            <a:pPr algn="just"/>
            <a:r>
              <a:rPr lang="en-US" sz="1600" dirty="0"/>
              <a:t>Our "Domain Sale" process is structured to help potential buyers purchase the domain they want immediately without the hassle of contacting the seller directly. ... A seller lists a domain for sale at a specific price in our Marketplace. An interested buyer sees this domain for sale and decides to buy it.</a:t>
            </a:r>
          </a:p>
          <a:p>
            <a:pPr algn="just"/>
            <a:r>
              <a:rPr lang="en-US" sz="1600" dirty="0"/>
              <a:t>Extract various information such as Sales, budget, and variance. You can even compare sales and budgets with various attributes. Extract necessary information about Products and</a:t>
            </a:r>
          </a:p>
          <a:p>
            <a:pPr algn="just"/>
            <a:r>
              <a:rPr lang="en-US" sz="1600" dirty="0"/>
              <a:t>Customers. Make the necessary dashboard with the best you can extract from the data.</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0320" y="3803904"/>
            <a:ext cx="7066280" cy="1606296"/>
          </a:xfrm>
        </p:spPr>
        <p:txBody>
          <a:bodyPr/>
          <a:lstStyle/>
          <a:p>
            <a:pPr algn="just"/>
            <a:r>
              <a:rPr lang="en-US" dirty="0"/>
              <a:t>Use various visualization and features and make the best dashboard. 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PROCESS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Data Collection</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Data Pre-Processing</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Exploratory Data Analysis (EDA)</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Finding Insights  </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Tableau Dashboard</a:t>
            </a:r>
          </a:p>
        </p:txBody>
      </p:sp>
      <p:pic>
        <p:nvPicPr>
          <p:cNvPr id="4" name="Graphic 3" descr="Database with solid fill">
            <a:extLst>
              <a:ext uri="{FF2B5EF4-FFF2-40B4-BE49-F238E27FC236}">
                <a16:creationId xmlns:a16="http://schemas.microsoft.com/office/drawing/2014/main" id="{DC062906-1DAE-7152-A0C9-E73ACB8637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3583" y="3026158"/>
            <a:ext cx="621792" cy="621792"/>
          </a:xfrm>
          <a:prstGeom prst="rect">
            <a:avLst/>
          </a:prstGeom>
        </p:spPr>
      </p:pic>
      <p:pic>
        <p:nvPicPr>
          <p:cNvPr id="14" name="Graphic 13" descr="Arrow circle with solid fill">
            <a:extLst>
              <a:ext uri="{FF2B5EF4-FFF2-40B4-BE49-F238E27FC236}">
                <a16:creationId xmlns:a16="http://schemas.microsoft.com/office/drawing/2014/main" id="{F70A1E42-310D-1E0F-D86E-F49F47FA0D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58159" y="2942516"/>
            <a:ext cx="758977" cy="758977"/>
          </a:xfrm>
          <a:prstGeom prst="rect">
            <a:avLst/>
          </a:prstGeom>
        </p:spPr>
      </p:pic>
      <p:pic>
        <p:nvPicPr>
          <p:cNvPr id="18" name="Graphic 17" descr="Gears with solid fill">
            <a:extLst>
              <a:ext uri="{FF2B5EF4-FFF2-40B4-BE49-F238E27FC236}">
                <a16:creationId xmlns:a16="http://schemas.microsoft.com/office/drawing/2014/main" id="{73AFDF41-E3C2-F061-3454-150AEFFED3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3575" y="2967191"/>
            <a:ext cx="758977" cy="758977"/>
          </a:xfrm>
          <a:prstGeom prst="rect">
            <a:avLst/>
          </a:prstGeom>
        </p:spPr>
      </p:pic>
      <p:pic>
        <p:nvPicPr>
          <p:cNvPr id="22" name="Graphic 21" descr="Lightbulb and gear with solid fill">
            <a:extLst>
              <a:ext uri="{FF2B5EF4-FFF2-40B4-BE49-F238E27FC236}">
                <a16:creationId xmlns:a16="http://schemas.microsoft.com/office/drawing/2014/main" id="{2108A277-CA38-696A-B730-04FC4F3EA3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83271" y="2957565"/>
            <a:ext cx="758977" cy="758977"/>
          </a:xfrm>
          <a:prstGeom prst="rect">
            <a:avLst/>
          </a:prstGeom>
        </p:spPr>
      </p:pic>
      <p:pic>
        <p:nvPicPr>
          <p:cNvPr id="26" name="Graphic 25" descr="Bar chart with solid fill">
            <a:extLst>
              <a:ext uri="{FF2B5EF4-FFF2-40B4-BE49-F238E27FC236}">
                <a16:creationId xmlns:a16="http://schemas.microsoft.com/office/drawing/2014/main" id="{EFB550BA-ACF4-5D72-EA70-5365F6260B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821" y="2920674"/>
            <a:ext cx="822454" cy="822454"/>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33E0-1486-0210-D5DB-17F121BA9970}"/>
              </a:ext>
            </a:extLst>
          </p:cNvPr>
          <p:cNvSpPr>
            <a:spLocks noGrp="1"/>
          </p:cNvSpPr>
          <p:nvPr>
            <p:ph type="ctrTitle"/>
          </p:nvPr>
        </p:nvSpPr>
        <p:spPr/>
        <p:txBody>
          <a:bodyPr/>
          <a:lstStyle/>
          <a:p>
            <a:r>
              <a:rPr lang="en-US" dirty="0"/>
              <a:t>DATASET INFORMATION</a:t>
            </a:r>
          </a:p>
        </p:txBody>
      </p:sp>
      <p:sp>
        <p:nvSpPr>
          <p:cNvPr id="3" name="Subtitle 2">
            <a:extLst>
              <a:ext uri="{FF2B5EF4-FFF2-40B4-BE49-F238E27FC236}">
                <a16:creationId xmlns:a16="http://schemas.microsoft.com/office/drawing/2014/main" id="{2D827978-85A7-C8B0-5FA9-667C84297E30}"/>
              </a:ext>
            </a:extLst>
          </p:cNvPr>
          <p:cNvSpPr>
            <a:spLocks noGrp="1"/>
          </p:cNvSpPr>
          <p:nvPr>
            <p:ph type="subTitle" idx="1"/>
          </p:nvPr>
        </p:nvSpPr>
        <p:spPr>
          <a:xfrm>
            <a:off x="2228088" y="3685032"/>
            <a:ext cx="7735824" cy="1133856"/>
          </a:xfrm>
        </p:spPr>
        <p:txBody>
          <a:bodyPr/>
          <a:lstStyle/>
          <a:p>
            <a:r>
              <a:rPr lang="en-US" dirty="0"/>
              <a:t>This dataset includes Keys, gender, categories, country-wise and year-wise data of “Domain Retail &amp; Sales” for comprehensive investment analysis from 2014 to 2016.</a:t>
            </a:r>
          </a:p>
        </p:txBody>
      </p:sp>
    </p:spTree>
    <p:extLst>
      <p:ext uri="{BB962C8B-B14F-4D97-AF65-F5344CB8AC3E}">
        <p14:creationId xmlns:p14="http://schemas.microsoft.com/office/powerpoint/2010/main" val="382973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4" name="Picture 3">
            <a:extLst>
              <a:ext uri="{FF2B5EF4-FFF2-40B4-BE49-F238E27FC236}">
                <a16:creationId xmlns:a16="http://schemas.microsoft.com/office/drawing/2014/main" id="{630B31B1-8C70-EBFF-9FC8-228BA1D1D98F}"/>
              </a:ext>
            </a:extLst>
          </p:cNvPr>
          <p:cNvPicPr>
            <a:picLocks noChangeAspect="1"/>
          </p:cNvPicPr>
          <p:nvPr/>
        </p:nvPicPr>
        <p:blipFill>
          <a:blip r:embed="rId2"/>
          <a:stretch>
            <a:fillRect/>
          </a:stretch>
        </p:blipFill>
        <p:spPr>
          <a:xfrm>
            <a:off x="1808677" y="411480"/>
            <a:ext cx="8574646" cy="5556183"/>
          </a:xfrm>
          <a:prstGeom prst="rect">
            <a:avLst/>
          </a:prstGeom>
        </p:spPr>
      </p:pic>
    </p:spTree>
    <p:extLst>
      <p:ext uri="{BB962C8B-B14F-4D97-AF65-F5344CB8AC3E}">
        <p14:creationId xmlns:p14="http://schemas.microsoft.com/office/powerpoint/2010/main" val="415639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4" name="Picture 3">
            <a:extLst>
              <a:ext uri="{FF2B5EF4-FFF2-40B4-BE49-F238E27FC236}">
                <a16:creationId xmlns:a16="http://schemas.microsoft.com/office/drawing/2014/main" id="{FD486C43-7049-E9D7-470A-DDFFF3464717}"/>
              </a:ext>
            </a:extLst>
          </p:cNvPr>
          <p:cNvPicPr>
            <a:picLocks noChangeAspect="1"/>
          </p:cNvPicPr>
          <p:nvPr/>
        </p:nvPicPr>
        <p:blipFill>
          <a:blip r:embed="rId2"/>
          <a:stretch>
            <a:fillRect/>
          </a:stretch>
        </p:blipFill>
        <p:spPr>
          <a:xfrm>
            <a:off x="1808677" y="411480"/>
            <a:ext cx="8574646" cy="5556183"/>
          </a:xfrm>
          <a:prstGeom prst="rect">
            <a:avLst/>
          </a:prstGeom>
        </p:spPr>
      </p:pic>
    </p:spTree>
    <p:extLst>
      <p:ext uri="{BB962C8B-B14F-4D97-AF65-F5344CB8AC3E}">
        <p14:creationId xmlns:p14="http://schemas.microsoft.com/office/powerpoint/2010/main" val="76132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9" name="Picture 8">
            <a:extLst>
              <a:ext uri="{FF2B5EF4-FFF2-40B4-BE49-F238E27FC236}">
                <a16:creationId xmlns:a16="http://schemas.microsoft.com/office/drawing/2014/main" id="{AC18CC61-8C6D-CD45-C24F-39E05F2D8C60}"/>
              </a:ext>
            </a:extLst>
          </p:cNvPr>
          <p:cNvPicPr>
            <a:picLocks noChangeAspect="1"/>
          </p:cNvPicPr>
          <p:nvPr/>
        </p:nvPicPr>
        <p:blipFill>
          <a:blip r:embed="rId2"/>
          <a:stretch>
            <a:fillRect/>
          </a:stretch>
        </p:blipFill>
        <p:spPr>
          <a:xfrm>
            <a:off x="1808677" y="411480"/>
            <a:ext cx="8574646" cy="5556183"/>
          </a:xfrm>
          <a:prstGeom prst="rect">
            <a:avLst/>
          </a:prstGeom>
        </p:spPr>
      </p:pic>
    </p:spTree>
    <p:extLst>
      <p:ext uri="{BB962C8B-B14F-4D97-AF65-F5344CB8AC3E}">
        <p14:creationId xmlns:p14="http://schemas.microsoft.com/office/powerpoint/2010/main" val="233261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4" name="Picture 3">
            <a:extLst>
              <a:ext uri="{FF2B5EF4-FFF2-40B4-BE49-F238E27FC236}">
                <a16:creationId xmlns:a16="http://schemas.microsoft.com/office/drawing/2014/main" id="{70C53182-8288-EF43-2B64-12271BBE1973}"/>
              </a:ext>
            </a:extLst>
          </p:cNvPr>
          <p:cNvPicPr>
            <a:picLocks noChangeAspect="1"/>
          </p:cNvPicPr>
          <p:nvPr/>
        </p:nvPicPr>
        <p:blipFill>
          <a:blip r:embed="rId2"/>
          <a:stretch>
            <a:fillRect/>
          </a:stretch>
        </p:blipFill>
        <p:spPr>
          <a:xfrm>
            <a:off x="1808677" y="411480"/>
            <a:ext cx="8574646" cy="5572225"/>
          </a:xfrm>
          <a:prstGeom prst="rect">
            <a:avLst/>
          </a:prstGeom>
        </p:spPr>
      </p:pic>
    </p:spTree>
    <p:extLst>
      <p:ext uri="{BB962C8B-B14F-4D97-AF65-F5344CB8AC3E}">
        <p14:creationId xmlns:p14="http://schemas.microsoft.com/office/powerpoint/2010/main" val="162535200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FOREIGN DIRECT INVESTMENT REPORT</Template>
  <TotalTime>32</TotalTime>
  <Words>506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Segoe UI Light</vt:lpstr>
      <vt:lpstr>Tw Cen MT</vt:lpstr>
      <vt:lpstr>Office Theme</vt:lpstr>
      <vt:lpstr>Budget Sales Analytics</vt:lpstr>
      <vt:lpstr>PROBLEM STATEMENT</vt:lpstr>
      <vt:lpstr>OBJECTIVE</vt:lpstr>
      <vt:lpstr>PROCESS</vt:lpstr>
      <vt:lpstr>DATASET INFORMATION</vt:lpstr>
      <vt:lpstr>PowerPoint Presentation</vt:lpstr>
      <vt:lpstr>PowerPoint Presentation</vt:lpstr>
      <vt:lpstr>PowerPoint Presentation</vt:lpstr>
      <vt:lpstr>PowerPoint Presentation</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Sales Analytics</dc:title>
  <dc:creator>Ansh Gupta</dc:creator>
  <cp:lastModifiedBy>Ansh Gupta</cp:lastModifiedBy>
  <cp:revision>1</cp:revision>
  <dcterms:created xsi:type="dcterms:W3CDTF">2024-05-15T12:33:24Z</dcterms:created>
  <dcterms:modified xsi:type="dcterms:W3CDTF">2024-05-15T13:06:20Z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