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530" r:id="rId5"/>
    <p:sldId id="533" r:id="rId6"/>
    <p:sldId id="534" r:id="rId7"/>
    <p:sldId id="545" r:id="rId8"/>
    <p:sldId id="546" r:id="rId9"/>
    <p:sldId id="549" r:id="rId10"/>
    <p:sldId id="547" r:id="rId11"/>
    <p:sldId id="548" r:id="rId12"/>
    <p:sldId id="538" r:id="rId13"/>
    <p:sldId id="543"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422"/>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895522" y="2100072"/>
            <a:ext cx="10397908" cy="1481328"/>
          </a:xfrm>
        </p:spPr>
        <p:txBody>
          <a:bodyPr/>
          <a:lstStyle/>
          <a:p>
            <a:r>
              <a:rPr lang="en-US" dirty="0"/>
              <a:t>Crop Production Analysis in India</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Ansh Gupta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pPr algn="just"/>
            <a:r>
              <a:rPr lang="en-US" sz="1600" dirty="0">
                <a:solidFill>
                  <a:schemeClr val="bg1"/>
                </a:solidFill>
                <a:latin typeface="Segoe UI Light" panose="020B0502040204020203" pitchFamily="34" charset="0"/>
                <a:ea typeface="+mn-lt"/>
                <a:cs typeface="Segoe UI Light" panose="020B0502040204020203" pitchFamily="34" charset="0"/>
              </a:rPr>
              <a:t>The analysis encompassed 246,091 samples and 7 columns, with a 1.5% missing values in Production, reducing to 242,361 samples. Key insights reveal top-contributing states like Uttar Pradesh, Madhya Pradesh, and Karnataka, with Kerala leading in the South zone. Dominant crops include Coconut, Sugarcane, and Rice, with production peaking in 2011 and 2013. The analysis emphasizes significant reliance on seasonal monsoons, with Cereal, Pulses, and Oilseeds accounting for 60% of total production.</a:t>
            </a:r>
            <a:endParaRPr lang="en-US" sz="1600" dirty="0"/>
          </a:p>
        </p:txBody>
      </p:sp>
    </p:spTree>
    <p:extLst>
      <p:ext uri="{BB962C8B-B14F-4D97-AF65-F5344CB8AC3E}">
        <p14:creationId xmlns:p14="http://schemas.microsoft.com/office/powerpoint/2010/main" val="195875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Ansh Gupta</a:t>
            </a: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2024634"/>
            <a:ext cx="7735824" cy="1069848"/>
          </a:xfrm>
        </p:spPr>
        <p:txBody>
          <a:bodyPr/>
          <a:lstStyle/>
          <a:p>
            <a:r>
              <a:rPr lang="en-US" dirty="0"/>
              <a:t>PROBLEM STATEMENT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577082"/>
            <a:ext cx="7735824" cy="3458718"/>
          </a:xfrm>
        </p:spPr>
        <p:txBody>
          <a:bodyPr/>
          <a:lstStyle/>
          <a:p>
            <a:pPr algn="just"/>
            <a:r>
              <a:rPr lang="en-US" dirty="0"/>
              <a:t>The Agriculture business domain, as a vital part of the overall supply chain, is expected to highly evolve in the upcoming years via the developments, which are taking place on the side of the Future Internet. This paper presents a novel</a:t>
            </a:r>
          </a:p>
          <a:p>
            <a:pPr algn="just"/>
            <a:r>
              <a:rPr lang="en-US" dirty="0"/>
              <a:t>Business-to-Business collaboration platform from the agri-food sector perspective, which aims to facilitate the collaboration of numerous stakeholders belonging to associated business domains, in an effective and flexible manner.</a:t>
            </a:r>
          </a:p>
        </p:txBody>
      </p:sp>
    </p:spTree>
    <p:extLst>
      <p:ext uri="{BB962C8B-B14F-4D97-AF65-F5344CB8AC3E}">
        <p14:creationId xmlns:p14="http://schemas.microsoft.com/office/powerpoint/2010/main" val="338075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OBJECTIVE</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560320" y="3803904"/>
            <a:ext cx="7066280" cy="1606296"/>
          </a:xfrm>
        </p:spPr>
        <p:txBody>
          <a:bodyPr/>
          <a:lstStyle/>
          <a:p>
            <a:r>
              <a:rPr lang="en-US" dirty="0"/>
              <a:t>Find key metrics and factors and show the meaningful relationships between attributes. Do your own research and come up with your findings</a:t>
            </a:r>
          </a:p>
        </p:txBody>
      </p: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PROCESS</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Data Collection</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Data Pre-Processing</a:t>
            </a: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Exploratory Data Analysis (EDA)</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Finding Insights  </a:t>
            </a: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Tableau Dashboard</a:t>
            </a:r>
          </a:p>
        </p:txBody>
      </p:sp>
      <p:pic>
        <p:nvPicPr>
          <p:cNvPr id="4" name="Graphic 3" descr="Database with solid fill">
            <a:extLst>
              <a:ext uri="{FF2B5EF4-FFF2-40B4-BE49-F238E27FC236}">
                <a16:creationId xmlns:a16="http://schemas.microsoft.com/office/drawing/2014/main" id="{DC062906-1DAE-7152-A0C9-E73ACB8637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3583" y="3026158"/>
            <a:ext cx="621792" cy="621792"/>
          </a:xfrm>
          <a:prstGeom prst="rect">
            <a:avLst/>
          </a:prstGeom>
        </p:spPr>
      </p:pic>
      <p:pic>
        <p:nvPicPr>
          <p:cNvPr id="14" name="Graphic 13" descr="Arrow circle with solid fill">
            <a:extLst>
              <a:ext uri="{FF2B5EF4-FFF2-40B4-BE49-F238E27FC236}">
                <a16:creationId xmlns:a16="http://schemas.microsoft.com/office/drawing/2014/main" id="{F70A1E42-310D-1E0F-D86E-F49F47FA0D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58159" y="2942516"/>
            <a:ext cx="758977" cy="758977"/>
          </a:xfrm>
          <a:prstGeom prst="rect">
            <a:avLst/>
          </a:prstGeom>
        </p:spPr>
      </p:pic>
      <p:pic>
        <p:nvPicPr>
          <p:cNvPr id="18" name="Graphic 17" descr="Gears with solid fill">
            <a:extLst>
              <a:ext uri="{FF2B5EF4-FFF2-40B4-BE49-F238E27FC236}">
                <a16:creationId xmlns:a16="http://schemas.microsoft.com/office/drawing/2014/main" id="{73AFDF41-E3C2-F061-3454-150AEFFED3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43575" y="2967191"/>
            <a:ext cx="758977" cy="758977"/>
          </a:xfrm>
          <a:prstGeom prst="rect">
            <a:avLst/>
          </a:prstGeom>
        </p:spPr>
      </p:pic>
      <p:pic>
        <p:nvPicPr>
          <p:cNvPr id="22" name="Graphic 21" descr="Lightbulb and gear with solid fill">
            <a:extLst>
              <a:ext uri="{FF2B5EF4-FFF2-40B4-BE49-F238E27FC236}">
                <a16:creationId xmlns:a16="http://schemas.microsoft.com/office/drawing/2014/main" id="{2108A277-CA38-696A-B730-04FC4F3EA3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83271" y="2957565"/>
            <a:ext cx="758977" cy="758977"/>
          </a:xfrm>
          <a:prstGeom prst="rect">
            <a:avLst/>
          </a:prstGeom>
        </p:spPr>
      </p:pic>
      <p:pic>
        <p:nvPicPr>
          <p:cNvPr id="26" name="Graphic 25" descr="Bar chart with solid fill">
            <a:extLst>
              <a:ext uri="{FF2B5EF4-FFF2-40B4-BE49-F238E27FC236}">
                <a16:creationId xmlns:a16="http://schemas.microsoft.com/office/drawing/2014/main" id="{EFB550BA-ACF4-5D72-EA70-5365F6260B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9821" y="2920674"/>
            <a:ext cx="822454" cy="822454"/>
          </a:xfrm>
          <a:prstGeom prst="rect">
            <a:avLst/>
          </a:prstGeom>
        </p:spPr>
      </p:pic>
    </p:spTree>
    <p:extLst>
      <p:ext uri="{BB962C8B-B14F-4D97-AF65-F5344CB8AC3E}">
        <p14:creationId xmlns:p14="http://schemas.microsoft.com/office/powerpoint/2010/main" val="351013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33E0-1486-0210-D5DB-17F121BA9970}"/>
              </a:ext>
            </a:extLst>
          </p:cNvPr>
          <p:cNvSpPr>
            <a:spLocks noGrp="1"/>
          </p:cNvSpPr>
          <p:nvPr>
            <p:ph type="ctrTitle"/>
          </p:nvPr>
        </p:nvSpPr>
        <p:spPr/>
        <p:txBody>
          <a:bodyPr/>
          <a:lstStyle/>
          <a:p>
            <a:r>
              <a:rPr lang="en-US" dirty="0"/>
              <a:t>DATASET INFORMATION</a:t>
            </a:r>
          </a:p>
        </p:txBody>
      </p:sp>
      <p:sp>
        <p:nvSpPr>
          <p:cNvPr id="3" name="Subtitle 2">
            <a:extLst>
              <a:ext uri="{FF2B5EF4-FFF2-40B4-BE49-F238E27FC236}">
                <a16:creationId xmlns:a16="http://schemas.microsoft.com/office/drawing/2014/main" id="{2D827978-85A7-C8B0-5FA9-667C84297E30}"/>
              </a:ext>
            </a:extLst>
          </p:cNvPr>
          <p:cNvSpPr>
            <a:spLocks noGrp="1"/>
          </p:cNvSpPr>
          <p:nvPr>
            <p:ph type="subTitle" idx="1"/>
          </p:nvPr>
        </p:nvSpPr>
        <p:spPr/>
        <p:txBody>
          <a:bodyPr/>
          <a:lstStyle/>
          <a:p>
            <a:r>
              <a:rPr lang="en-US" dirty="0"/>
              <a:t>This dataset includes season-wise and year-wise data of crop production in India for comprehensive production analysis from 1991-2015.</a:t>
            </a:r>
          </a:p>
        </p:txBody>
      </p:sp>
    </p:spTree>
    <p:extLst>
      <p:ext uri="{BB962C8B-B14F-4D97-AF65-F5344CB8AC3E}">
        <p14:creationId xmlns:p14="http://schemas.microsoft.com/office/powerpoint/2010/main" val="382973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7A6427-F82A-985D-46F8-FDC948025F3E}"/>
              </a:ext>
            </a:extLst>
          </p:cNvPr>
          <p:cNvSpPr>
            <a:spLocks noGrp="1"/>
          </p:cNvSpPr>
          <p:nvPr>
            <p:ph type="sldNum" sz="quarter" idx="12"/>
          </p:nvPr>
        </p:nvSpPr>
        <p:spPr/>
        <p:txBody>
          <a:bodyPr/>
          <a:lstStyle/>
          <a:p>
            <a:fld id="{294A09A9-5501-47C1-A89A-A340965A2BE2}" type="slidenum">
              <a:rPr lang="en-US" smtClean="0"/>
              <a:t>6</a:t>
            </a:fld>
            <a:endParaRPr lang="en-US" dirty="0"/>
          </a:p>
        </p:txBody>
      </p:sp>
      <p:pic>
        <p:nvPicPr>
          <p:cNvPr id="4" name="Picture 3">
            <a:extLst>
              <a:ext uri="{FF2B5EF4-FFF2-40B4-BE49-F238E27FC236}">
                <a16:creationId xmlns:a16="http://schemas.microsoft.com/office/drawing/2014/main" id="{3468ECA7-EEBE-0E16-E44C-CE18C7C11C12}"/>
              </a:ext>
            </a:extLst>
          </p:cNvPr>
          <p:cNvPicPr>
            <a:picLocks noChangeAspect="1"/>
          </p:cNvPicPr>
          <p:nvPr/>
        </p:nvPicPr>
        <p:blipFill>
          <a:blip r:embed="rId2"/>
          <a:stretch>
            <a:fillRect/>
          </a:stretch>
        </p:blipFill>
        <p:spPr>
          <a:xfrm>
            <a:off x="1808677" y="411480"/>
            <a:ext cx="8574646" cy="5556183"/>
          </a:xfrm>
          <a:prstGeom prst="rect">
            <a:avLst/>
          </a:prstGeom>
        </p:spPr>
      </p:pic>
    </p:spTree>
    <p:extLst>
      <p:ext uri="{BB962C8B-B14F-4D97-AF65-F5344CB8AC3E}">
        <p14:creationId xmlns:p14="http://schemas.microsoft.com/office/powerpoint/2010/main" val="258995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7A6427-F82A-985D-46F8-FDC948025F3E}"/>
              </a:ext>
            </a:extLst>
          </p:cNvPr>
          <p:cNvSpPr>
            <a:spLocks noGrp="1"/>
          </p:cNvSpPr>
          <p:nvPr>
            <p:ph type="sldNum" sz="quarter" idx="12"/>
          </p:nvPr>
        </p:nvSpPr>
        <p:spPr/>
        <p:txBody>
          <a:bodyPr/>
          <a:lstStyle/>
          <a:p>
            <a:fld id="{294A09A9-5501-47C1-A89A-A340965A2BE2}" type="slidenum">
              <a:rPr lang="en-US" smtClean="0"/>
              <a:t>7</a:t>
            </a:fld>
            <a:endParaRPr lang="en-US" dirty="0"/>
          </a:p>
        </p:txBody>
      </p:sp>
      <p:pic>
        <p:nvPicPr>
          <p:cNvPr id="4" name="Picture 3">
            <a:extLst>
              <a:ext uri="{FF2B5EF4-FFF2-40B4-BE49-F238E27FC236}">
                <a16:creationId xmlns:a16="http://schemas.microsoft.com/office/drawing/2014/main" id="{4DADB531-EF16-5394-1037-6E7DE7FE56A1}"/>
              </a:ext>
            </a:extLst>
          </p:cNvPr>
          <p:cNvPicPr>
            <a:picLocks noChangeAspect="1"/>
          </p:cNvPicPr>
          <p:nvPr/>
        </p:nvPicPr>
        <p:blipFill>
          <a:blip r:embed="rId2"/>
          <a:stretch>
            <a:fillRect/>
          </a:stretch>
        </p:blipFill>
        <p:spPr>
          <a:xfrm>
            <a:off x="1808677" y="411480"/>
            <a:ext cx="8574646" cy="5588267"/>
          </a:xfrm>
          <a:prstGeom prst="rect">
            <a:avLst/>
          </a:prstGeom>
        </p:spPr>
      </p:pic>
    </p:spTree>
    <p:extLst>
      <p:ext uri="{BB962C8B-B14F-4D97-AF65-F5344CB8AC3E}">
        <p14:creationId xmlns:p14="http://schemas.microsoft.com/office/powerpoint/2010/main" val="76132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7A6427-F82A-985D-46F8-FDC948025F3E}"/>
              </a:ext>
            </a:extLst>
          </p:cNvPr>
          <p:cNvSpPr>
            <a:spLocks noGrp="1"/>
          </p:cNvSpPr>
          <p:nvPr>
            <p:ph type="sldNum" sz="quarter" idx="12"/>
          </p:nvPr>
        </p:nvSpPr>
        <p:spPr/>
        <p:txBody>
          <a:bodyPr/>
          <a:lstStyle/>
          <a:p>
            <a:fld id="{294A09A9-5501-47C1-A89A-A340965A2BE2}" type="slidenum">
              <a:rPr lang="en-US" smtClean="0"/>
              <a:t>8</a:t>
            </a:fld>
            <a:endParaRPr lang="en-US" dirty="0"/>
          </a:p>
        </p:txBody>
      </p:sp>
      <p:pic>
        <p:nvPicPr>
          <p:cNvPr id="5" name="Picture 4">
            <a:extLst>
              <a:ext uri="{FF2B5EF4-FFF2-40B4-BE49-F238E27FC236}">
                <a16:creationId xmlns:a16="http://schemas.microsoft.com/office/drawing/2014/main" id="{35748360-98E9-950D-BBFC-A65646BC76E0}"/>
              </a:ext>
            </a:extLst>
          </p:cNvPr>
          <p:cNvPicPr>
            <a:picLocks noChangeAspect="1"/>
          </p:cNvPicPr>
          <p:nvPr/>
        </p:nvPicPr>
        <p:blipFill>
          <a:blip r:embed="rId2"/>
          <a:stretch>
            <a:fillRect/>
          </a:stretch>
        </p:blipFill>
        <p:spPr>
          <a:xfrm>
            <a:off x="1808677" y="411480"/>
            <a:ext cx="8574646" cy="5588267"/>
          </a:xfrm>
          <a:prstGeom prst="rect">
            <a:avLst/>
          </a:prstGeom>
        </p:spPr>
      </p:pic>
    </p:spTree>
    <p:extLst>
      <p:ext uri="{BB962C8B-B14F-4D97-AF65-F5344CB8AC3E}">
        <p14:creationId xmlns:p14="http://schemas.microsoft.com/office/powerpoint/2010/main" val="233261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634278"/>
            <a:ext cx="8878824" cy="1069848"/>
          </a:xfrm>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6" y="2139696"/>
            <a:ext cx="10543513" cy="2578608"/>
          </a:xfrm>
        </p:spPr>
        <p:txBody>
          <a:bodyPr/>
          <a:lstStyle/>
          <a:p>
            <a:r>
              <a:rPr lang="en-US" b="1" dirty="0"/>
              <a:t>Top Crop Types by Production: </a:t>
            </a:r>
            <a:r>
              <a:rPr lang="en-US" dirty="0"/>
              <a:t>Coconut, Sugarcane, and Rice.</a:t>
            </a:r>
          </a:p>
          <a:p>
            <a:r>
              <a:rPr lang="en-US" b="1" dirty="0"/>
              <a:t>Yearly Production Trends: </a:t>
            </a:r>
            <a:r>
              <a:rPr lang="en-US" dirty="0"/>
              <a:t>Peak years observed in 2011 and 2013.</a:t>
            </a:r>
          </a:p>
          <a:p>
            <a:r>
              <a:rPr lang="en-US" b="1" dirty="0"/>
              <a:t>Seasonal Production Overview: </a:t>
            </a:r>
            <a:r>
              <a:rPr lang="en-US" dirty="0"/>
              <a:t>High production noted in Whole Year (Annual), Kharif, and Rabi crops, indicating reliance on seasonal monsoons.</a:t>
            </a:r>
          </a:p>
          <a:p>
            <a:r>
              <a:rPr lang="en-US" b="1" dirty="0"/>
              <a:t>Key Crop Categories: </a:t>
            </a:r>
            <a:r>
              <a:rPr lang="en-US" dirty="0"/>
              <a:t>Cereals, Pulses, and Oilseeds.</a:t>
            </a:r>
          </a:p>
          <a:p>
            <a:r>
              <a:rPr lang="en-US" b="1" dirty="0"/>
              <a:t>State-wise Production Patterns</a:t>
            </a:r>
            <a:r>
              <a:rPr lang="en-US" dirty="0"/>
              <a:t>: Kerala dominates Whole Year crops, while Uttar Pradesh excels in Kharif, Rabi, and Summer crops.</a:t>
            </a:r>
          </a:p>
          <a:p>
            <a:r>
              <a:rPr lang="en-US" b="1" dirty="0"/>
              <a:t>Crop Category Proportions: </a:t>
            </a:r>
            <a:r>
              <a:rPr lang="en-US" dirty="0"/>
              <a:t>Cereals (27.5%), Pulses (17.8%), and Oilseeds (14.7%) contribute 60% of total crop production.</a:t>
            </a:r>
          </a:p>
        </p:txBody>
      </p:sp>
    </p:spTree>
    <p:extLst>
      <p:ext uri="{BB962C8B-B14F-4D97-AF65-F5344CB8AC3E}">
        <p14:creationId xmlns:p14="http://schemas.microsoft.com/office/powerpoint/2010/main" val="76521090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FOREIGN DIRECT INVESTMENT REPORT</Template>
  <TotalTime>33</TotalTime>
  <Words>365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Segoe UI Light</vt:lpstr>
      <vt:lpstr>Tw Cen MT</vt:lpstr>
      <vt:lpstr>Office Theme</vt:lpstr>
      <vt:lpstr>Crop Production Analysis in India</vt:lpstr>
      <vt:lpstr>PROBLEM STATEMENT</vt:lpstr>
      <vt:lpstr>OBJECTIVE</vt:lpstr>
      <vt:lpstr>PROCESS</vt:lpstr>
      <vt:lpstr>DATASET INFORMATION</vt:lpstr>
      <vt:lpstr>PowerPoint Presentation</vt:lpstr>
      <vt:lpstr>PowerPoint Presentation</vt:lpstr>
      <vt:lpstr>PowerPoint Presentation</vt:lpstr>
      <vt:lpstr>AREAS OF FOCUS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Ansh Gupta</dc:creator>
  <cp:lastModifiedBy>Ansh Gupta</cp:lastModifiedBy>
  <cp:revision>1</cp:revision>
  <dcterms:created xsi:type="dcterms:W3CDTF">2024-05-15T11:57:34Z</dcterms:created>
  <dcterms:modified xsi:type="dcterms:W3CDTF">2024-05-15T12:31:16Z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