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530" r:id="rId5"/>
    <p:sldId id="533" r:id="rId6"/>
    <p:sldId id="534" r:id="rId7"/>
    <p:sldId id="545" r:id="rId8"/>
    <p:sldId id="546" r:id="rId9"/>
    <p:sldId id="547" r:id="rId10"/>
    <p:sldId id="548" r:id="rId11"/>
    <p:sldId id="538" r:id="rId12"/>
    <p:sldId id="543" r:id="rId13"/>
    <p:sldId id="5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422"/>
  </p:normalViewPr>
  <p:slideViewPr>
    <p:cSldViewPr snapToGrid="0">
      <p:cViewPr varScale="1">
        <p:scale>
          <a:sx n="66" d="100"/>
          <a:sy n="66" d="100"/>
        </p:scale>
        <p:origin x="6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522" y="2100072"/>
            <a:ext cx="10397908" cy="1481328"/>
          </a:xfrm>
        </p:spPr>
        <p:txBody>
          <a:bodyPr/>
          <a:lstStyle/>
          <a:p>
            <a:r>
              <a:rPr lang="en-US" dirty="0"/>
              <a:t>FOREIGN DIRECT INVESTMENT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 Gupta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Ansh Gupta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24634"/>
            <a:ext cx="7735824" cy="106984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7082"/>
            <a:ext cx="7735824" cy="3458718"/>
          </a:xfrm>
        </p:spPr>
        <p:txBody>
          <a:bodyPr/>
          <a:lstStyle/>
          <a:p>
            <a:r>
              <a:rPr lang="en-US" dirty="0"/>
              <a:t>Investment is a game of understanding historic data of investment objects under. different events but it is still a game of chances to minimize the risk we apply analytics to find the equilibrium investment.</a:t>
            </a:r>
          </a:p>
          <a:p>
            <a:r>
              <a:rPr lang="en-US" dirty="0"/>
              <a:t>To understand the Foreign direct investment in India for the last 17 years from 2000-01 to 2016-17. This dataset contains sector and financial year-wise data of FDI in India</a:t>
            </a:r>
          </a:p>
          <a:p>
            <a:r>
              <a:rPr lang="en-US" dirty="0"/>
              <a:t>Sector-wise investment analysis and Year-wise investment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6280" cy="1606296"/>
          </a:xfrm>
        </p:spPr>
        <p:txBody>
          <a:bodyPr/>
          <a:lstStyle/>
          <a:p>
            <a:r>
              <a:rPr lang="en-US" dirty="0"/>
              <a:t>Find key metrics and factors and show the meaningful relationships between attributes. Do your own research and come up with your findings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  <a:p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Finding Insights  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Tableau Dashboard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DC062906-1DAE-7152-A0C9-E73ACB86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583" y="3026158"/>
            <a:ext cx="621792" cy="621792"/>
          </a:xfrm>
          <a:prstGeom prst="rect">
            <a:avLst/>
          </a:prstGeom>
        </p:spPr>
      </p:pic>
      <p:pic>
        <p:nvPicPr>
          <p:cNvPr id="14" name="Graphic 13" descr="Arrow circle with solid fill">
            <a:extLst>
              <a:ext uri="{FF2B5EF4-FFF2-40B4-BE49-F238E27FC236}">
                <a16:creationId xmlns:a16="http://schemas.microsoft.com/office/drawing/2014/main" id="{F70A1E42-310D-1E0F-D86E-F49F47FA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8159" y="2942516"/>
            <a:ext cx="758977" cy="758977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73AFDF41-E3C2-F061-3454-150AEFFED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3575" y="2967191"/>
            <a:ext cx="758977" cy="758977"/>
          </a:xfrm>
          <a:prstGeom prst="rect">
            <a:avLst/>
          </a:prstGeom>
        </p:spPr>
      </p:pic>
      <p:pic>
        <p:nvPicPr>
          <p:cNvPr id="22" name="Graphic 21" descr="Lightbulb and gear with solid fill">
            <a:extLst>
              <a:ext uri="{FF2B5EF4-FFF2-40B4-BE49-F238E27FC236}">
                <a16:creationId xmlns:a16="http://schemas.microsoft.com/office/drawing/2014/main" id="{2108A277-CA38-696A-B730-04FC4F3EA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3271" y="2957565"/>
            <a:ext cx="758977" cy="758977"/>
          </a:xfrm>
          <a:prstGeom prst="rect">
            <a:avLst/>
          </a:prstGeom>
        </p:spPr>
      </p:pic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EFB550BA-ACF4-5D72-EA70-5365F6260B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9821" y="2920674"/>
            <a:ext cx="822454" cy="8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3E0-1486-0210-D5DB-17F121BA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27978-85A7-C8B0-5FA9-667C84297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dataset includes sector-wise and financial year-wise data of FDI in India for comprehensive investment analysis from 2000-01 to 2016-17.</a:t>
            </a:r>
          </a:p>
        </p:txBody>
      </p:sp>
    </p:spTree>
    <p:extLst>
      <p:ext uri="{BB962C8B-B14F-4D97-AF65-F5344CB8AC3E}">
        <p14:creationId xmlns:p14="http://schemas.microsoft.com/office/powerpoint/2010/main" val="382973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A6427-F82A-985D-46F8-FDC9480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2BA6F-5A49-26C6-1C86-01B0348F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19" y="580571"/>
            <a:ext cx="8249724" cy="54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A6427-F82A-985D-46F8-FDC9480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E4D24-C8F1-87C0-C5DC-2C21B33F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75" y="580571"/>
            <a:ext cx="8467437" cy="54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634278"/>
            <a:ext cx="8878824" cy="1069848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1837072"/>
            <a:ext cx="3621024" cy="493776"/>
          </a:xfrm>
        </p:spPr>
        <p:txBody>
          <a:bodyPr/>
          <a:lstStyle/>
          <a:p>
            <a:r>
              <a:rPr lang="en-US" dirty="0"/>
              <a:t>Sector-wise investment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380350"/>
            <a:ext cx="3621024" cy="2578608"/>
          </a:xfrm>
        </p:spPr>
        <p:txBody>
          <a:bodyPr/>
          <a:lstStyle/>
          <a:p>
            <a:r>
              <a:rPr lang="en-US" sz="1600" dirty="0"/>
              <a:t>Service sector leads FDI inflow with 39.92%, followed by Computer Software/Hardware (17.32%), Telecommunication (16.53%), Construction (14.54%), Automobile (11.69%).</a:t>
            </a:r>
          </a:p>
          <a:p>
            <a:r>
              <a:rPr lang="en-US" sz="1600" dirty="0"/>
              <a:t>Bottom sectors: COIR (4.42%), Defense (5.33%), Instruments (8.49%), Coal (24.93%), Photographic (56.83%).</a:t>
            </a:r>
          </a:p>
          <a:p>
            <a:r>
              <a:rPr lang="en-US" sz="1600" dirty="0"/>
              <a:t>Top and bottom sector FDI inflows highlight sectoral investment disparities in India.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3" y="1822557"/>
            <a:ext cx="4371993" cy="493776"/>
          </a:xfrm>
        </p:spPr>
        <p:txBody>
          <a:bodyPr/>
          <a:lstStyle/>
          <a:p>
            <a:r>
              <a:rPr lang="en-US" dirty="0"/>
              <a:t>Year-wise investment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467431"/>
            <a:ext cx="3621024" cy="2578608"/>
          </a:xfrm>
        </p:spPr>
        <p:txBody>
          <a:bodyPr/>
          <a:lstStyle/>
          <a:p>
            <a:r>
              <a:rPr lang="en-US" dirty="0"/>
              <a:t>FDI rose from $2.3B in 2000-01 to $4.1B in 2001-02.</a:t>
            </a:r>
          </a:p>
          <a:p>
            <a:r>
              <a:rPr lang="en-US" dirty="0"/>
              <a:t>Significant increase in 2008-09 to $30.7B, despite fluctuations from 2010-2014.</a:t>
            </a:r>
          </a:p>
          <a:p>
            <a:r>
              <a:rPr lang="en-US" dirty="0"/>
              <a:t>Highest FDI inflow in 2016-17 at $62B, showing rising foreign investment in India.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The sectoral composition of FDI in India from 2000 to 2017 reveals a dominance of the service sector, constituting 17.65% of total inflows. Foreign interest in financial services is notable for profit repatriation. Other significant sectors include computer software/hardware, construction, telecommunications, and automobiles. Despite fluctuations, FDI inflows surged to ₹291.61kCr in 2016-17, the highest in 17 years. Peak years include 2007-08 and 2015-16. Overall, the data reflects increasing foreign investment in India, favoring service sectors and demonstrating a shift in global FDI trends.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64</TotalTime>
  <Words>380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Segoe UI Light</vt:lpstr>
      <vt:lpstr>Tw Cen MT</vt:lpstr>
      <vt:lpstr>Office Theme</vt:lpstr>
      <vt:lpstr>FOREIGN DIRECT INVESTMENT ANALYSIS</vt:lpstr>
      <vt:lpstr>PROBLEM STATEMENT</vt:lpstr>
      <vt:lpstr>OBJECTIVE</vt:lpstr>
      <vt:lpstr>PROCESS</vt:lpstr>
      <vt:lpstr>DATASET INFORMATION</vt:lpstr>
      <vt:lpstr>PowerPoint Presentation</vt:lpstr>
      <vt:lpstr>PowerPoint Presentation</vt:lpstr>
      <vt:lpstr>AREAS OF FOCUS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ANALYSIS</dc:title>
  <dc:creator>Ansh Gupta</dc:creator>
  <cp:lastModifiedBy>Ansh Gupta</cp:lastModifiedBy>
  <cp:revision>1</cp:revision>
  <dcterms:created xsi:type="dcterms:W3CDTF">2024-05-15T09:45:24Z</dcterms:created>
  <dcterms:modified xsi:type="dcterms:W3CDTF">2024-05-15T10:49:42Z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