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7" r:id="rId5"/>
    <p:sldId id="258"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9" d="100"/>
          <a:sy n="99" d="100"/>
        </p:scale>
        <p:origin x="5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90FE-826D-57CE-EB3E-9BA4EA3572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7DEAFD-0533-D016-2C02-0C2EB4602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25ED24-3173-E601-487A-21F378D940DD}"/>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5" name="Footer Placeholder 4">
            <a:extLst>
              <a:ext uri="{FF2B5EF4-FFF2-40B4-BE49-F238E27FC236}">
                <a16:creationId xmlns:a16="http://schemas.microsoft.com/office/drawing/2014/main" id="{4631FC18-13BF-1191-4D69-251F61944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0C9653-AA3C-3FD3-4CE3-D16C3E5EA627}"/>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57465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997-76A0-18CF-DF8E-CE886476D5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4C668D-C079-AC69-89B4-2E6CFAEAC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0B19E0-E1A1-7159-FC25-88B3AA02CEF6}"/>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5" name="Footer Placeholder 4">
            <a:extLst>
              <a:ext uri="{FF2B5EF4-FFF2-40B4-BE49-F238E27FC236}">
                <a16:creationId xmlns:a16="http://schemas.microsoft.com/office/drawing/2014/main" id="{CBEB7337-1C8B-C8EC-3988-F50B710DE2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6DD81-39AD-B111-B36A-654F621D88C1}"/>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313982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6DE74-C652-0C7A-3418-5837EE2A28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5DA5CD-ABAF-A38D-B8C7-9786F3DF7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43F458-C046-8B29-B5AA-58E9F20C4F26}"/>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5" name="Footer Placeholder 4">
            <a:extLst>
              <a:ext uri="{FF2B5EF4-FFF2-40B4-BE49-F238E27FC236}">
                <a16:creationId xmlns:a16="http://schemas.microsoft.com/office/drawing/2014/main" id="{1CF88B7A-C642-9A0C-A5D7-26B1399FF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F562F-51D5-4BD0-5D50-A47091E88983}"/>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231341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7DB7-7999-109B-D7C1-FE8166436A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3C9623-2790-77FD-8F5F-2CCF63B18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70E5B-7B82-8DAF-E296-67AD49E5AB7F}"/>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5" name="Footer Placeholder 4">
            <a:extLst>
              <a:ext uri="{FF2B5EF4-FFF2-40B4-BE49-F238E27FC236}">
                <a16:creationId xmlns:a16="http://schemas.microsoft.com/office/drawing/2014/main" id="{E1D57648-C527-953E-3644-CA51C0956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96D09-490C-3695-8582-E7ECA2715BA6}"/>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306554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6D75-B096-00F8-6A00-D1FC5A1D4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E4121F-30BD-2B05-ECDB-2DB4FB9EA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3CBCB-3376-064E-8EC7-E3448E478F74}"/>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5" name="Footer Placeholder 4">
            <a:extLst>
              <a:ext uri="{FF2B5EF4-FFF2-40B4-BE49-F238E27FC236}">
                <a16:creationId xmlns:a16="http://schemas.microsoft.com/office/drawing/2014/main" id="{A25DE939-C9FA-4727-E901-DB480A926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2E6BF-CC87-0424-7FBD-2F45C26D5576}"/>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321776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E4DE-A0C8-E060-6926-8EB1FF976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6A2B81-6300-4AA0-77FA-BFEA63995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38CF27-DC3A-C243-3219-61582A515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CAF083-61F7-3092-7284-779D73DA3118}"/>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6" name="Footer Placeholder 5">
            <a:extLst>
              <a:ext uri="{FF2B5EF4-FFF2-40B4-BE49-F238E27FC236}">
                <a16:creationId xmlns:a16="http://schemas.microsoft.com/office/drawing/2014/main" id="{F3ABFFD8-0DE3-DEA9-F3C8-2D0BD97E61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60776B-E2B4-1276-B2A2-27D93C20089B}"/>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201484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1B6-8D7A-C4D2-34CE-CB320BB0BE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BC41BC-1588-15D3-7DEB-839F40B5E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CFF3D6-0EA5-B06E-8AE8-10DCBC001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5E6F2B-8D59-AD60-B686-FCF4342FA8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DEBCD-3130-3F0F-08E2-10C5C1F262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65397C-BA19-A769-A564-A33FA018E5A4}"/>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8" name="Footer Placeholder 7">
            <a:extLst>
              <a:ext uri="{FF2B5EF4-FFF2-40B4-BE49-F238E27FC236}">
                <a16:creationId xmlns:a16="http://schemas.microsoft.com/office/drawing/2014/main" id="{30A55F29-5685-BCC8-61B6-D8B7857873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CA127A-04B1-4739-7508-28FDD9317DE8}"/>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142272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A7B8-40B1-9D5D-B099-4D257E0210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B386F2-05A7-3E24-368C-5079B553C45B}"/>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4" name="Footer Placeholder 3">
            <a:extLst>
              <a:ext uri="{FF2B5EF4-FFF2-40B4-BE49-F238E27FC236}">
                <a16:creationId xmlns:a16="http://schemas.microsoft.com/office/drawing/2014/main" id="{4443763D-6BD7-C922-BE17-50716D9BA6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0DBAD2-BCB4-AD10-916F-B4CDC012ED0F}"/>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121403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DBC7E-D892-51B8-62DE-6F96DFE636B4}"/>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3" name="Footer Placeholder 2">
            <a:extLst>
              <a:ext uri="{FF2B5EF4-FFF2-40B4-BE49-F238E27FC236}">
                <a16:creationId xmlns:a16="http://schemas.microsoft.com/office/drawing/2014/main" id="{46F91EBC-5C79-3CC2-C46C-DDCB34BD2D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8BB547-F7F2-7630-16CA-0D432DB17C75}"/>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34155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9EC4-22A7-56B0-7150-E89DFF3F2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AD7B4-790D-4BB6-67D4-476CABA9B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867E35-B8AC-8858-1A99-F59AD72CA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13034-1BD7-B5C1-2A07-E66A2F324F30}"/>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6" name="Footer Placeholder 5">
            <a:extLst>
              <a:ext uri="{FF2B5EF4-FFF2-40B4-BE49-F238E27FC236}">
                <a16:creationId xmlns:a16="http://schemas.microsoft.com/office/drawing/2014/main" id="{8856B941-E3C0-333C-1260-48E43DC10B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D81693-F2FA-F576-A358-06BC2B961EF9}"/>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1294629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A912-D8E2-F297-9B5F-9833B84A0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D70B68-0CEF-F891-DDA5-95F8FD451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646AFC-E54D-6717-9CA3-2F444B2AE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A4310-DE2B-99B3-3D47-C738C5A95A7E}"/>
              </a:ext>
            </a:extLst>
          </p:cNvPr>
          <p:cNvSpPr>
            <a:spLocks noGrp="1"/>
          </p:cNvSpPr>
          <p:nvPr>
            <p:ph type="dt" sz="half" idx="10"/>
          </p:nvPr>
        </p:nvSpPr>
        <p:spPr/>
        <p:txBody>
          <a:bodyPr/>
          <a:lstStyle/>
          <a:p>
            <a:fld id="{A739E4A6-AC29-425C-A11D-BEF73D9394CA}" type="datetimeFigureOut">
              <a:rPr lang="en-IN" smtClean="0"/>
              <a:t>10-01-2024</a:t>
            </a:fld>
            <a:endParaRPr lang="en-IN"/>
          </a:p>
        </p:txBody>
      </p:sp>
      <p:sp>
        <p:nvSpPr>
          <p:cNvPr id="6" name="Footer Placeholder 5">
            <a:extLst>
              <a:ext uri="{FF2B5EF4-FFF2-40B4-BE49-F238E27FC236}">
                <a16:creationId xmlns:a16="http://schemas.microsoft.com/office/drawing/2014/main" id="{183700C4-E7E1-9CC4-E9CD-5E4C96F1B3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91BB99-BA9A-C7F2-0805-7FB59D21B190}"/>
              </a:ext>
            </a:extLst>
          </p:cNvPr>
          <p:cNvSpPr>
            <a:spLocks noGrp="1"/>
          </p:cNvSpPr>
          <p:nvPr>
            <p:ph type="sldNum" sz="quarter" idx="12"/>
          </p:nvPr>
        </p:nvSpPr>
        <p:spPr/>
        <p:txBody>
          <a:bodyPr/>
          <a:lstStyle/>
          <a:p>
            <a:fld id="{4BAC8634-5A42-4A8B-983B-6BEC74917F5F}" type="slidenum">
              <a:rPr lang="en-IN" smtClean="0"/>
              <a:t>‹#›</a:t>
            </a:fld>
            <a:endParaRPr lang="en-IN"/>
          </a:p>
        </p:txBody>
      </p:sp>
    </p:spTree>
    <p:extLst>
      <p:ext uri="{BB962C8B-B14F-4D97-AF65-F5344CB8AC3E}">
        <p14:creationId xmlns:p14="http://schemas.microsoft.com/office/powerpoint/2010/main" val="274543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0E623-D66D-C99C-76E2-8D4E950EB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566644-1854-2EF7-E2E6-0CA4C1215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F77EC2-8418-BD6C-B437-393CA4F46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9E4A6-AC29-425C-A11D-BEF73D9394CA}" type="datetimeFigureOut">
              <a:rPr lang="en-IN" smtClean="0"/>
              <a:t>10-01-2024</a:t>
            </a:fld>
            <a:endParaRPr lang="en-IN"/>
          </a:p>
        </p:txBody>
      </p:sp>
      <p:sp>
        <p:nvSpPr>
          <p:cNvPr id="5" name="Footer Placeholder 4">
            <a:extLst>
              <a:ext uri="{FF2B5EF4-FFF2-40B4-BE49-F238E27FC236}">
                <a16:creationId xmlns:a16="http://schemas.microsoft.com/office/drawing/2014/main" id="{7F0C0B79-7125-90CC-5019-008BA5233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C2D399-6BED-2DDF-DA5C-183673A1B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C8634-5A42-4A8B-983B-6BEC74917F5F}" type="slidenum">
              <a:rPr lang="en-IN" smtClean="0"/>
              <a:t>‹#›</a:t>
            </a:fld>
            <a:endParaRPr lang="en-IN"/>
          </a:p>
        </p:txBody>
      </p:sp>
    </p:spTree>
    <p:extLst>
      <p:ext uri="{BB962C8B-B14F-4D97-AF65-F5344CB8AC3E}">
        <p14:creationId xmlns:p14="http://schemas.microsoft.com/office/powerpoint/2010/main" val="181536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44DB-A3B5-2FDE-FE2D-5804D04614E3}"/>
              </a:ext>
            </a:extLst>
          </p:cNvPr>
          <p:cNvSpPr>
            <a:spLocks noGrp="1"/>
          </p:cNvSpPr>
          <p:nvPr>
            <p:ph type="title"/>
          </p:nvPr>
        </p:nvSpPr>
        <p:spPr>
          <a:xfrm>
            <a:off x="4192780" y="0"/>
            <a:ext cx="3806439" cy="927817"/>
          </a:xfrm>
        </p:spPr>
        <p:txBody>
          <a:bodyPr>
            <a:normAutofit/>
          </a:bodyPr>
          <a:lstStyle/>
          <a:p>
            <a:r>
              <a:rPr lang="en-IN" sz="4800" dirty="0">
                <a:solidFill>
                  <a:schemeClr val="accent1">
                    <a:lumMod val="75000"/>
                  </a:schemeClr>
                </a:solidFill>
              </a:rPr>
              <a:t>Speech Signals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D8E80D-C19E-4E3B-B705-17332C42F6A3}"/>
                  </a:ext>
                </a:extLst>
              </p:cNvPr>
              <p:cNvSpPr>
                <a:spLocks noGrp="1"/>
              </p:cNvSpPr>
              <p:nvPr>
                <p:ph idx="1"/>
              </p:nvPr>
            </p:nvSpPr>
            <p:spPr>
              <a:xfrm>
                <a:off x="237506" y="927816"/>
                <a:ext cx="11954494" cy="2575237"/>
              </a:xfrm>
            </p:spPr>
            <p:txBody>
              <a:bodyPr>
                <a:normAutofit lnSpcReduction="10000"/>
              </a:bodyPr>
              <a:lstStyle/>
              <a:p>
                <a:pPr marL="0" indent="0">
                  <a:buNone/>
                </a:pPr>
                <a:r>
                  <a:rPr lang="en-US" sz="2000" dirty="0"/>
                  <a:t>Speech signals are sound signals, defined as pressure variations travelling through the air. These variations in pressure can be described as waves and correspondingly they are often called sound waves. In the context of speech processing and analysis, we assume the sound signals are captured by a microphone and converted to a digital signal.</a:t>
                </a:r>
              </a:p>
              <a:p>
                <a:pPr marL="0" indent="0">
                  <a:buNone/>
                </a:pPr>
                <a:r>
                  <a:rPr lang="en-US" sz="2000" dirty="0"/>
                  <a:t>A speech signal is then represented by a sequence of numbers </a:t>
                </a:r>
                <a14:m>
                  <m:oMath xmlns:m="http://schemas.openxmlformats.org/officeDocument/2006/math">
                    <m:sSub>
                      <m:sSubPr>
                        <m:ctrlPr>
                          <a:rPr lang="pt-BR" sz="200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𝑛</m:t>
                        </m:r>
                      </m:sub>
                    </m:sSub>
                  </m:oMath>
                </a14:m>
                <a:r>
                  <a:rPr lang="en-US" sz="2000" dirty="0"/>
                  <a:t> , which represent the relative air pressure at time-instant </a:t>
                </a:r>
                <a14:m>
                  <m:oMath xmlns:m="http://schemas.openxmlformats.org/officeDocument/2006/math">
                    <m:r>
                      <a:rPr lang="en-US" sz="2000" i="1" dirty="0" smtClean="0">
                        <a:latin typeface="Cambria Math" panose="02040503050406030204" pitchFamily="18" charset="0"/>
                      </a:rPr>
                      <m:t>𝑛</m:t>
                    </m:r>
                    <m:r>
                      <a:rPr lang="en-US" sz="2000" i="0" dirty="0" smtClean="0">
                        <a:latin typeface="Cambria Math" panose="02040503050406030204" pitchFamily="18" charset="0"/>
                      </a:rPr>
                      <m:t>∈</m:t>
                    </m:r>
                    <m:r>
                      <a:rPr lang="en-US" sz="2000" i="0" dirty="0" smtClean="0">
                        <a:latin typeface="Cambria Math" panose="02040503050406030204" pitchFamily="18" charset="0"/>
                      </a:rPr>
                      <m:t>ℕ</m:t>
                    </m:r>
                  </m:oMath>
                </a14:m>
                <a:r>
                  <a:rPr lang="en-US" sz="2000" dirty="0"/>
                  <a:t>. This representation is known as pulse code modulation often abbreviated as PCM. The accuracy of this representation is then specified by two factors; 1) the sampling frequency (the step in time between </a:t>
                </a:r>
                <a14:m>
                  <m:oMath xmlns:m="http://schemas.openxmlformats.org/officeDocument/2006/math">
                    <m:r>
                      <a:rPr lang="en-US" sz="2000" i="1" dirty="0">
                        <a:latin typeface="Cambria Math" panose="02040503050406030204" pitchFamily="18" charset="0"/>
                      </a:rPr>
                      <m:t>𝑛</m:t>
                    </m:r>
                  </m:oMath>
                </a14:m>
                <a:r>
                  <a:rPr lang="en-US" sz="2000" dirty="0"/>
                  <a:t> and </a:t>
                </a:r>
                <a14:m>
                  <m:oMath xmlns:m="http://schemas.openxmlformats.org/officeDocument/2006/math">
                    <m:r>
                      <a:rPr lang="en-US" sz="2000" i="1" dirty="0">
                        <a:latin typeface="Cambria Math" panose="02040503050406030204" pitchFamily="18" charset="0"/>
                      </a:rPr>
                      <m:t>𝑛</m:t>
                    </m:r>
                    <m:r>
                      <a:rPr lang="en-IN" sz="2000" b="0" i="0" dirty="0" smtClean="0">
                        <a:latin typeface="Cambria Math" panose="02040503050406030204" pitchFamily="18" charset="0"/>
                      </a:rPr>
                      <m:t>+1)</m:t>
                    </m:r>
                  </m:oMath>
                </a14:m>
                <a:r>
                  <a:rPr lang="en-US" sz="2000" dirty="0"/>
                  <a:t> and 2) the accuracy and distribution of amplitudes of </a:t>
                </a:r>
                <a14:m>
                  <m:oMath xmlns:m="http://schemas.openxmlformats.org/officeDocument/2006/math">
                    <m:sSub>
                      <m:sSubPr>
                        <m:ctrlPr>
                          <a:rPr lang="pt-BR"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𝑛</m:t>
                        </m:r>
                      </m:sub>
                    </m:sSub>
                  </m:oMath>
                </a14:m>
                <a:r>
                  <a:rPr lang="en-US" sz="2000" dirty="0"/>
                  <a:t>.</a:t>
                </a:r>
                <a:r>
                  <a:rPr lang="en-US" sz="2000" baseline="30000" dirty="0"/>
                  <a:t>(1)</a:t>
                </a:r>
                <a:endParaRPr lang="en-US" sz="2000" dirty="0"/>
              </a:p>
              <a:p>
                <a:pPr marL="0" indent="0">
                  <a:buNone/>
                </a:pPr>
                <a:r>
                  <a:rPr lang="en-US" sz="2000" dirty="0"/>
                  <a:t>.</a:t>
                </a:r>
                <a:endParaRPr lang="en-IN" sz="2000" dirty="0"/>
              </a:p>
            </p:txBody>
          </p:sp>
        </mc:Choice>
        <mc:Fallback xmlns="">
          <p:sp>
            <p:nvSpPr>
              <p:cNvPr id="3" name="Content Placeholder 2">
                <a:extLst>
                  <a:ext uri="{FF2B5EF4-FFF2-40B4-BE49-F238E27FC236}">
                    <a16:creationId xmlns:a16="http://schemas.microsoft.com/office/drawing/2014/main" id="{4BD8E80D-C19E-4E3B-B705-17332C42F6A3}"/>
                  </a:ext>
                </a:extLst>
              </p:cNvPr>
              <p:cNvSpPr>
                <a:spLocks noGrp="1" noRot="1" noChangeAspect="1" noMove="1" noResize="1" noEditPoints="1" noAdjustHandles="1" noChangeArrowheads="1" noChangeShapeType="1" noTextEdit="1"/>
              </p:cNvSpPr>
              <p:nvPr>
                <p:ph idx="1"/>
              </p:nvPr>
            </p:nvSpPr>
            <p:spPr>
              <a:xfrm>
                <a:off x="237506" y="927816"/>
                <a:ext cx="11954494" cy="2575237"/>
              </a:xfrm>
              <a:blipFill>
                <a:blip r:embed="rId2"/>
                <a:stretch>
                  <a:fillRect l="-561" t="-3310" b="-3073"/>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D4D53151-72F5-85DF-C4E0-BCF0626C61F2}"/>
              </a:ext>
            </a:extLst>
          </p:cNvPr>
          <p:cNvPicPr>
            <a:picLocks noChangeAspect="1"/>
          </p:cNvPicPr>
          <p:nvPr/>
        </p:nvPicPr>
        <p:blipFill>
          <a:blip r:embed="rId3"/>
          <a:stretch>
            <a:fillRect/>
          </a:stretch>
        </p:blipFill>
        <p:spPr>
          <a:xfrm>
            <a:off x="3608686" y="3146528"/>
            <a:ext cx="4974626" cy="3346295"/>
          </a:xfrm>
          <a:prstGeom prst="rect">
            <a:avLst/>
          </a:prstGeom>
        </p:spPr>
      </p:pic>
      <p:sp>
        <p:nvSpPr>
          <p:cNvPr id="6" name="TextBox 5">
            <a:extLst>
              <a:ext uri="{FF2B5EF4-FFF2-40B4-BE49-F238E27FC236}">
                <a16:creationId xmlns:a16="http://schemas.microsoft.com/office/drawing/2014/main" id="{C49EAD98-9C6E-0882-7C71-845AC73AE4C9}"/>
              </a:ext>
            </a:extLst>
          </p:cNvPr>
          <p:cNvSpPr txBox="1"/>
          <p:nvPr/>
        </p:nvSpPr>
        <p:spPr>
          <a:xfrm>
            <a:off x="4726169" y="6488668"/>
            <a:ext cx="2739660" cy="369332"/>
          </a:xfrm>
          <a:prstGeom prst="rect">
            <a:avLst/>
          </a:prstGeom>
          <a:noFill/>
        </p:spPr>
        <p:txBody>
          <a:bodyPr wrap="square" rtlCol="0">
            <a:spAutoFit/>
          </a:bodyPr>
          <a:lstStyle/>
          <a:p>
            <a:r>
              <a:rPr lang="en-IN" dirty="0"/>
              <a:t>Example of speech signal</a:t>
            </a:r>
            <a:r>
              <a:rPr lang="en-IN" baseline="30000" dirty="0"/>
              <a:t>(2)</a:t>
            </a:r>
            <a:endParaRPr lang="en-IN" dirty="0"/>
          </a:p>
        </p:txBody>
      </p:sp>
    </p:spTree>
    <p:extLst>
      <p:ext uri="{BB962C8B-B14F-4D97-AF65-F5344CB8AC3E}">
        <p14:creationId xmlns:p14="http://schemas.microsoft.com/office/powerpoint/2010/main" val="167768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27A9E5-CC5D-8FC5-D921-8F631938B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55" y="3123006"/>
            <a:ext cx="7802889" cy="3466054"/>
          </a:xfrm>
          <a:prstGeom prst="rect">
            <a:avLst/>
          </a:prstGeom>
        </p:spPr>
      </p:pic>
      <p:sp>
        <p:nvSpPr>
          <p:cNvPr id="2" name="Title 1">
            <a:extLst>
              <a:ext uri="{FF2B5EF4-FFF2-40B4-BE49-F238E27FC236}">
                <a16:creationId xmlns:a16="http://schemas.microsoft.com/office/drawing/2014/main" id="{2CD744DB-A3B5-2FDE-FE2D-5804D04614E3}"/>
              </a:ext>
            </a:extLst>
          </p:cNvPr>
          <p:cNvSpPr>
            <a:spLocks noGrp="1"/>
          </p:cNvSpPr>
          <p:nvPr>
            <p:ph type="title"/>
          </p:nvPr>
        </p:nvSpPr>
        <p:spPr>
          <a:xfrm>
            <a:off x="4701234" y="12879"/>
            <a:ext cx="2576276" cy="927817"/>
          </a:xfrm>
        </p:spPr>
        <p:txBody>
          <a:bodyPr>
            <a:normAutofit/>
          </a:bodyPr>
          <a:lstStyle/>
          <a:p>
            <a:r>
              <a:rPr lang="en-IN" sz="4800" dirty="0">
                <a:solidFill>
                  <a:schemeClr val="accent1">
                    <a:lumMod val="75000"/>
                  </a:schemeClr>
                </a:solidFill>
              </a:rPr>
              <a:t>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D8E80D-C19E-4E3B-B705-17332C42F6A3}"/>
                  </a:ext>
                </a:extLst>
              </p:cNvPr>
              <p:cNvSpPr>
                <a:spLocks noGrp="1"/>
              </p:cNvSpPr>
              <p:nvPr>
                <p:ph idx="1"/>
              </p:nvPr>
            </p:nvSpPr>
            <p:spPr>
              <a:xfrm>
                <a:off x="237506" y="927817"/>
                <a:ext cx="11954494" cy="3466054"/>
              </a:xfrm>
            </p:spPr>
            <p:txBody>
              <a:bodyPr>
                <a:normAutofit/>
              </a:bodyPr>
              <a:lstStyle/>
              <a:p>
                <a:pPr marL="0" indent="0">
                  <a:buNone/>
                </a:pPr>
                <a:r>
                  <a:rPr lang="en-IN" sz="2000" dirty="0"/>
                  <a:t>Sampling frequency for a speech signal is the time step between </a:t>
                </a:r>
                <a:r>
                  <a:rPr lang="en-US" sz="2000" dirty="0"/>
                  <a:t> </a:t>
                </a:r>
                <a14:m>
                  <m:oMath xmlns:m="http://schemas.openxmlformats.org/officeDocument/2006/math">
                    <m:r>
                      <a:rPr lang="en-US" sz="2000" i="1" dirty="0">
                        <a:latin typeface="Cambria Math" panose="02040503050406030204" pitchFamily="18" charset="0"/>
                      </a:rPr>
                      <m:t>𝑛</m:t>
                    </m:r>
                  </m:oMath>
                </a14:m>
                <a:r>
                  <a:rPr lang="en-US" sz="2000" baseline="30000" dirty="0" err="1"/>
                  <a:t>th</a:t>
                </a:r>
                <a:r>
                  <a:rPr lang="en-US" sz="2000" dirty="0"/>
                  <a:t> and n+1</a:t>
                </a:r>
                <a:r>
                  <a:rPr lang="en-US" sz="2000" baseline="30000" dirty="0"/>
                  <a:t>th</a:t>
                </a:r>
                <a:r>
                  <a:rPr lang="en-US" sz="2000" dirty="0"/>
                  <a:t> index point in our signal.</a:t>
                </a:r>
              </a:p>
              <a:p>
                <a:pPr marL="0" indent="0">
                  <a:buNone/>
                </a:pPr>
                <a:r>
                  <a:rPr lang="en-US" sz="2000" dirty="0"/>
                  <a:t>Nyquist frequency is half the sampling frequency and defines the upper end of the largest bandwidth which can be uniquely represented by that signal. Hence, for example if the sampling frequency is 8000 Hz, then signals in the frequency range 0 to 4000 Hz can be uniquely described with this sampling frequency. </a:t>
                </a:r>
              </a:p>
              <a:p>
                <a:pPr marL="0" indent="0">
                  <a:buNone/>
                </a:pPr>
                <a:r>
                  <a:rPr lang="en-US" sz="2000" dirty="0"/>
                  <a:t>A sampling rate of 8 kHz is known as narrow-band. Most energy remains below 8 kHz hence a sampling rate of 16 kHz suffices for most tasks. Super-wide band and full band correspond to 32 kHz and 44.1 kHz. These higher rates are especially useful when considering non-speech signals like music and generic audio.</a:t>
                </a:r>
                <a:r>
                  <a:rPr lang="en-US" sz="2000" baseline="30000" dirty="0"/>
                  <a:t>(1)</a:t>
                </a:r>
                <a:endParaRPr lang="en-IN" sz="2000" dirty="0"/>
              </a:p>
            </p:txBody>
          </p:sp>
        </mc:Choice>
        <mc:Fallback xmlns="">
          <p:sp>
            <p:nvSpPr>
              <p:cNvPr id="3" name="Content Placeholder 2">
                <a:extLst>
                  <a:ext uri="{FF2B5EF4-FFF2-40B4-BE49-F238E27FC236}">
                    <a16:creationId xmlns:a16="http://schemas.microsoft.com/office/drawing/2014/main" id="{4BD8E80D-C19E-4E3B-B705-17332C42F6A3}"/>
                  </a:ext>
                </a:extLst>
              </p:cNvPr>
              <p:cNvSpPr>
                <a:spLocks noGrp="1" noRot="1" noChangeAspect="1" noMove="1" noResize="1" noEditPoints="1" noAdjustHandles="1" noChangeArrowheads="1" noChangeShapeType="1" noTextEdit="1"/>
              </p:cNvSpPr>
              <p:nvPr>
                <p:ph idx="1"/>
              </p:nvPr>
            </p:nvSpPr>
            <p:spPr>
              <a:xfrm>
                <a:off x="237506" y="927817"/>
                <a:ext cx="11954494" cy="3466054"/>
              </a:xfrm>
              <a:blipFill>
                <a:blip r:embed="rId3"/>
                <a:stretch>
                  <a:fillRect l="-561" t="-1757" r="-51"/>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C49EAD98-9C6E-0882-7C71-845AC73AE4C9}"/>
              </a:ext>
            </a:extLst>
          </p:cNvPr>
          <p:cNvSpPr txBox="1"/>
          <p:nvPr/>
        </p:nvSpPr>
        <p:spPr>
          <a:xfrm>
            <a:off x="3545778" y="6457890"/>
            <a:ext cx="5707692" cy="400110"/>
          </a:xfrm>
          <a:prstGeom prst="rect">
            <a:avLst/>
          </a:prstGeom>
          <a:noFill/>
        </p:spPr>
        <p:txBody>
          <a:bodyPr wrap="square" rtlCol="0">
            <a:spAutoFit/>
          </a:bodyPr>
          <a:lstStyle/>
          <a:p>
            <a:r>
              <a:rPr lang="en-IN" sz="2000" dirty="0"/>
              <a:t>Frequency-range of different bandwidth-definitions</a:t>
            </a:r>
            <a:r>
              <a:rPr lang="en-IN" sz="2000" baseline="30000" dirty="0"/>
              <a:t>(1)</a:t>
            </a:r>
            <a:endParaRPr lang="en-IN" sz="2000" dirty="0"/>
          </a:p>
        </p:txBody>
      </p:sp>
    </p:spTree>
    <p:extLst>
      <p:ext uri="{BB962C8B-B14F-4D97-AF65-F5344CB8AC3E}">
        <p14:creationId xmlns:p14="http://schemas.microsoft.com/office/powerpoint/2010/main" val="144422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A8BF-0B92-7E2E-A25C-8588F0C34E46}"/>
              </a:ext>
            </a:extLst>
          </p:cNvPr>
          <p:cNvSpPr>
            <a:spLocks noGrp="1"/>
          </p:cNvSpPr>
          <p:nvPr>
            <p:ph type="ctrTitle"/>
          </p:nvPr>
        </p:nvSpPr>
        <p:spPr>
          <a:xfrm>
            <a:off x="1611925" y="0"/>
            <a:ext cx="9013924" cy="835253"/>
          </a:xfrm>
        </p:spPr>
        <p:txBody>
          <a:bodyPr>
            <a:normAutofit/>
          </a:bodyPr>
          <a:lstStyle/>
          <a:p>
            <a:r>
              <a:rPr lang="en-IN" sz="4800" dirty="0">
                <a:solidFill>
                  <a:schemeClr val="accent1">
                    <a:lumMod val="75000"/>
                  </a:schemeClr>
                </a:solidFill>
              </a:rPr>
              <a:t>Spectrograms</a:t>
            </a:r>
          </a:p>
        </p:txBody>
      </p:sp>
      <p:sp>
        <p:nvSpPr>
          <p:cNvPr id="3" name="Subtitle 2">
            <a:extLst>
              <a:ext uri="{FF2B5EF4-FFF2-40B4-BE49-F238E27FC236}">
                <a16:creationId xmlns:a16="http://schemas.microsoft.com/office/drawing/2014/main" id="{D7E46DD4-0E0D-D1BF-03E9-4B80F1AD236A}"/>
              </a:ext>
            </a:extLst>
          </p:cNvPr>
          <p:cNvSpPr>
            <a:spLocks noGrp="1"/>
          </p:cNvSpPr>
          <p:nvPr>
            <p:ph type="subTitle" idx="1"/>
          </p:nvPr>
        </p:nvSpPr>
        <p:spPr>
          <a:xfrm>
            <a:off x="118754" y="1211785"/>
            <a:ext cx="12000266" cy="3171439"/>
          </a:xfrm>
        </p:spPr>
        <p:txBody>
          <a:bodyPr>
            <a:normAutofit/>
          </a:bodyPr>
          <a:lstStyle/>
          <a:p>
            <a:pPr marL="342900" indent="-342900" algn="l">
              <a:buFont typeface="Arial" panose="020B0604020202020204" pitchFamily="34" charset="0"/>
              <a:buChar char="•"/>
            </a:pPr>
            <a:r>
              <a:rPr lang="en-US" sz="2000" dirty="0"/>
              <a:t>A spectrogram is a 2-d visual representation of the spectrum of frequencies in a signal as they vary with time. </a:t>
            </a:r>
          </a:p>
          <a:p>
            <a:pPr marL="342900" indent="-342900" algn="l">
              <a:buFont typeface="Arial" panose="020B0604020202020204" pitchFamily="34" charset="0"/>
              <a:buChar char="•"/>
            </a:pPr>
            <a:r>
              <a:rPr lang="en-US" sz="2000" dirty="0"/>
              <a:t>The frequency content of a signal is displayed on the vertical axis, time on the horizontal axis, and the intensity or amplitude of each frequency component represented by colors or shades.</a:t>
            </a:r>
          </a:p>
          <a:p>
            <a:pPr marL="342900" indent="-342900" algn="l">
              <a:buFont typeface="Arial" panose="020B0604020202020204" pitchFamily="34" charset="0"/>
              <a:buChar char="•"/>
            </a:pPr>
            <a:r>
              <a:rPr lang="en-US" sz="2000" dirty="0"/>
              <a:t>They are valuable tools for studying and understanding complex signals, particularly in fields like speech processing, music analysis, and audio signal processing.</a:t>
            </a:r>
            <a:endParaRPr lang="en-IN" sz="2000" dirty="0"/>
          </a:p>
        </p:txBody>
      </p:sp>
      <p:pic>
        <p:nvPicPr>
          <p:cNvPr id="5" name="Picture 4">
            <a:extLst>
              <a:ext uri="{FF2B5EF4-FFF2-40B4-BE49-F238E27FC236}">
                <a16:creationId xmlns:a16="http://schemas.microsoft.com/office/drawing/2014/main" id="{70E53875-DB24-444E-419C-9278C4311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780" y="3198884"/>
            <a:ext cx="4888439" cy="2755982"/>
          </a:xfrm>
          <a:prstGeom prst="rect">
            <a:avLst/>
          </a:prstGeom>
        </p:spPr>
      </p:pic>
      <p:sp>
        <p:nvSpPr>
          <p:cNvPr id="6" name="TextBox 5">
            <a:extLst>
              <a:ext uri="{FF2B5EF4-FFF2-40B4-BE49-F238E27FC236}">
                <a16:creationId xmlns:a16="http://schemas.microsoft.com/office/drawing/2014/main" id="{A884B86E-A455-A97E-088C-39A8CF7C4C0A}"/>
              </a:ext>
            </a:extLst>
          </p:cNvPr>
          <p:cNvSpPr txBox="1"/>
          <p:nvPr/>
        </p:nvSpPr>
        <p:spPr>
          <a:xfrm>
            <a:off x="4461356" y="6000991"/>
            <a:ext cx="3953814" cy="369332"/>
          </a:xfrm>
          <a:prstGeom prst="rect">
            <a:avLst/>
          </a:prstGeom>
          <a:noFill/>
        </p:spPr>
        <p:txBody>
          <a:bodyPr wrap="square" rtlCol="0">
            <a:spAutoFit/>
          </a:bodyPr>
          <a:lstStyle/>
          <a:p>
            <a:r>
              <a:rPr lang="en-US" dirty="0">
                <a:solidFill>
                  <a:srgbClr val="333333"/>
                </a:solidFill>
                <a:latin typeface="Libre Baskerville" panose="020F0502020204030204" pitchFamily="2" charset="0"/>
              </a:rPr>
              <a:t>E</a:t>
            </a:r>
            <a:r>
              <a:rPr lang="en-US" b="0" i="0" dirty="0">
                <a:solidFill>
                  <a:srgbClr val="333333"/>
                </a:solidFill>
                <a:effectLst/>
                <a:latin typeface="Libre Baskerville" panose="020F0502020204030204" pitchFamily="2" charset="0"/>
              </a:rPr>
              <a:t>xample of a spectrogram</a:t>
            </a:r>
            <a:r>
              <a:rPr lang="en-US" baseline="30000" dirty="0">
                <a:solidFill>
                  <a:srgbClr val="333333"/>
                </a:solidFill>
                <a:latin typeface="Libre Baskerville" panose="020F0502020204030204" pitchFamily="2" charset="0"/>
              </a:rPr>
              <a:t>(1)</a:t>
            </a:r>
            <a:endParaRPr lang="en-IN" dirty="0"/>
          </a:p>
        </p:txBody>
      </p:sp>
    </p:spTree>
    <p:extLst>
      <p:ext uri="{BB962C8B-B14F-4D97-AF65-F5344CB8AC3E}">
        <p14:creationId xmlns:p14="http://schemas.microsoft.com/office/powerpoint/2010/main" val="21413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44DB-A3B5-2FDE-FE2D-5804D04614E3}"/>
              </a:ext>
            </a:extLst>
          </p:cNvPr>
          <p:cNvSpPr>
            <a:spLocks noGrp="1"/>
          </p:cNvSpPr>
          <p:nvPr>
            <p:ph type="title"/>
          </p:nvPr>
        </p:nvSpPr>
        <p:spPr>
          <a:xfrm>
            <a:off x="1716906" y="125128"/>
            <a:ext cx="8758188" cy="789907"/>
          </a:xfrm>
        </p:spPr>
        <p:txBody>
          <a:bodyPr>
            <a:normAutofit/>
          </a:bodyPr>
          <a:lstStyle/>
          <a:p>
            <a:r>
              <a:rPr lang="en-IN" sz="4800" dirty="0">
                <a:solidFill>
                  <a:schemeClr val="accent1">
                    <a:lumMod val="75000"/>
                  </a:schemeClr>
                </a:solidFill>
              </a:rPr>
              <a:t>Mathematics behind spectrograms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D8E80D-C19E-4E3B-B705-17332C42F6A3}"/>
                  </a:ext>
                </a:extLst>
              </p:cNvPr>
              <p:cNvSpPr>
                <a:spLocks noGrp="1"/>
              </p:cNvSpPr>
              <p:nvPr>
                <p:ph idx="1"/>
              </p:nvPr>
            </p:nvSpPr>
            <p:spPr>
              <a:xfrm>
                <a:off x="237506" y="1253330"/>
                <a:ext cx="11954494" cy="5253348"/>
              </a:xfrm>
            </p:spPr>
            <p:txBody>
              <a:bodyPr>
                <a:normAutofit/>
              </a:bodyPr>
              <a:lstStyle/>
              <a:p>
                <a:pPr marL="0" indent="0">
                  <a:buNone/>
                </a:pPr>
                <a:r>
                  <a:rPr lang="en-US" dirty="0">
                    <a:solidFill>
                      <a:schemeClr val="accent1">
                        <a:lumMod val="75000"/>
                      </a:schemeClr>
                    </a:solidFill>
                  </a:rPr>
                  <a:t>Fourier Transform:</a:t>
                </a:r>
              </a:p>
              <a:p>
                <a:r>
                  <a:rPr lang="en-US" sz="2000" dirty="0"/>
                  <a:t>The Fourier Transform decomposes a signal into its constituent frequencies. It transforms a signal from the time domain to the frequency domain.</a:t>
                </a:r>
              </a:p>
              <a:p>
                <a:r>
                  <a:rPr lang="en-IN" sz="2000" dirty="0"/>
                  <a:t>The continuous Fourier Transform of a signal x(t) is given by </a:t>
                </a:r>
                <a:r>
                  <a:rPr lang="en-IN" sz="2000" i="1" dirty="0"/>
                  <a:t>X</a:t>
                </a:r>
                <a14:m>
                  <m:oMath xmlns:m="http://schemas.openxmlformats.org/officeDocument/2006/math">
                    <m:d>
                      <m:dPr>
                        <m:ctrlPr>
                          <a:rPr lang="pt-BR" sz="2000" i="1" dirty="0" smtClean="0">
                            <a:latin typeface="Cambria Math" panose="02040503050406030204" pitchFamily="18" charset="0"/>
                          </a:rPr>
                        </m:ctrlPr>
                      </m:dPr>
                      <m:e>
                        <m:r>
                          <a:rPr lang="en-IN" sz="2000" b="0" i="1" dirty="0" smtClean="0">
                            <a:latin typeface="Cambria Math" panose="02040503050406030204" pitchFamily="18" charset="0"/>
                          </a:rPr>
                          <m:t>𝑓</m:t>
                        </m:r>
                      </m:e>
                    </m:d>
                    <m:r>
                      <a:rPr lang="pt-BR" sz="2000" i="1" dirty="0" smtClean="0">
                        <a:latin typeface="Cambria Math" panose="02040503050406030204" pitchFamily="18" charset="0"/>
                      </a:rPr>
                      <m:t>=</m:t>
                    </m:r>
                    <m:nary>
                      <m:naryPr>
                        <m:limLoc m:val="undOvr"/>
                        <m:ctrlPr>
                          <a:rPr lang="en-IN" sz="2000" i="1" smtClean="0">
                            <a:latin typeface="Cambria Math" panose="02040503050406030204" pitchFamily="18" charset="0"/>
                          </a:rPr>
                        </m:ctrlPr>
                      </m:naryPr>
                      <m:sub>
                        <m:r>
                          <m:rPr>
                            <m:brk m:alnAt="24"/>
                          </m:rPr>
                          <a:rPr lang="en-IN" sz="2000" b="0" i="1" smtClean="0">
                            <a:latin typeface="Cambria Math" panose="02040503050406030204" pitchFamily="18" charset="0"/>
                          </a:rPr>
                          <m:t>−</m:t>
                        </m:r>
                        <m:r>
                          <a:rPr lang="en-IN" sz="2000" b="0" i="1" smtClean="0">
                            <a:latin typeface="Cambria Math" panose="02040503050406030204" pitchFamily="18" charset="0"/>
                          </a:rPr>
                          <m:t>∞</m:t>
                        </m:r>
                      </m:sub>
                      <m:sup>
                        <m:r>
                          <a:rPr lang="en-IN" sz="2000" i="1" smtClean="0">
                            <a:latin typeface="Cambria Math" panose="02040503050406030204" pitchFamily="18" charset="0"/>
                          </a:rPr>
                          <m:t>∞</m:t>
                        </m:r>
                      </m:sup>
                      <m:e>
                        <m:r>
                          <a:rPr lang="en-IN" sz="2000" b="0" i="1" smtClean="0">
                            <a:latin typeface="Cambria Math" panose="02040503050406030204" pitchFamily="18" charset="0"/>
                          </a:rPr>
                          <m:t>𝑥</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e>
                        </m:d>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𝑒</m:t>
                            </m:r>
                          </m:e>
                          <m:sup>
                            <m:r>
                              <a:rPr lang="en-IN" sz="2000" b="0" i="1" smtClean="0">
                                <a:latin typeface="Cambria Math" panose="02040503050406030204" pitchFamily="18" charset="0"/>
                              </a:rPr>
                              <m:t>−</m:t>
                            </m:r>
                            <m:r>
                              <a:rPr lang="en-IN" sz="2000" b="0" i="1" smtClean="0">
                                <a:latin typeface="Cambria Math" panose="02040503050406030204" pitchFamily="18" charset="0"/>
                              </a:rPr>
                              <m:t>𝑖</m:t>
                            </m:r>
                            <m:r>
                              <a:rPr lang="en-IN" sz="2000" b="0" i="1" smtClean="0">
                                <a:latin typeface="Cambria Math" panose="02040503050406030204" pitchFamily="18" charset="0"/>
                              </a:rPr>
                              <m:t>2</m:t>
                            </m:r>
                            <m:r>
                              <a:rPr lang="en-IN" sz="2000" b="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rPr>
                              <m:t>𝑓𝑡</m:t>
                            </m:r>
                          </m:sup>
                        </m:sSup>
                        <m:r>
                          <a:rPr lang="en-IN" sz="2000" b="0" i="1" smtClean="0">
                            <a:latin typeface="Cambria Math" panose="02040503050406030204" pitchFamily="18" charset="0"/>
                          </a:rPr>
                          <m:t>𝑑𝑡</m:t>
                        </m:r>
                      </m:e>
                    </m:nary>
                  </m:oMath>
                </a14:m>
                <a:r>
                  <a:rPr lang="en-IN" sz="2000" dirty="0"/>
                  <a:t>.</a:t>
                </a:r>
              </a:p>
              <a:p>
                <a:pPr marL="0" indent="0">
                  <a:buNone/>
                </a:pPr>
                <a:endParaRPr lang="en-IN" sz="2000" dirty="0"/>
              </a:p>
              <a:p>
                <a:pPr marL="0" indent="0">
                  <a:lnSpc>
                    <a:spcPct val="100000"/>
                  </a:lnSpc>
                  <a:buNone/>
                </a:pPr>
                <a:r>
                  <a:rPr lang="en-IN" sz="2700" dirty="0">
                    <a:solidFill>
                      <a:schemeClr val="accent1">
                        <a:lumMod val="75000"/>
                      </a:schemeClr>
                    </a:solidFill>
                  </a:rPr>
                  <a:t>Short Time Fourier Transform (STFT):</a:t>
                </a:r>
              </a:p>
              <a:p>
                <a:r>
                  <a:rPr lang="en-US" sz="2000" dirty="0"/>
                  <a:t>STFT is a time-dependent extension of the Fourier Transform. It represents how the frequency content of a signal changes over short, overlapping time intervals.</a:t>
                </a:r>
              </a:p>
              <a:p>
                <a:r>
                  <a:rPr lang="en-US" sz="2000" dirty="0"/>
                  <a:t>To compute the STFT, the function to be transformed is multiplied by a window function which is nonzero for only a short period of time. The Fourier Transform of the resulting signal is taken, then the window is slid along the time axis until the end resulting in a two-dimensional representation of the signal.</a:t>
                </a:r>
                <a:r>
                  <a:rPr lang="en-US" sz="2000" baseline="30000" dirty="0"/>
                  <a:t>(2)</a:t>
                </a:r>
              </a:p>
              <a:p>
                <a:r>
                  <a:rPr lang="en-IN" sz="2000" dirty="0"/>
                  <a:t>The STFT of a signal x(t) is given by </a:t>
                </a:r>
                <a:r>
                  <a:rPr lang="en-IN" sz="2000" i="1" dirty="0"/>
                  <a:t>X</a:t>
                </a:r>
                <a14:m>
                  <m:oMath xmlns:m="http://schemas.openxmlformats.org/officeDocument/2006/math">
                    <m:d>
                      <m:dPr>
                        <m:ctrlPr>
                          <a:rPr lang="pt-BR" sz="2000" i="1" dirty="0" smtClean="0">
                            <a:latin typeface="Cambria Math" panose="02040503050406030204" pitchFamily="18" charset="0"/>
                          </a:rPr>
                        </m:ctrlPr>
                      </m:dPr>
                      <m:e>
                        <m:r>
                          <a:rPr lang="pt-BR" sz="2000" i="1" dirty="0" smtClean="0">
                            <a:latin typeface="Cambria Math" panose="02040503050406030204" pitchFamily="18" charset="0"/>
                            <a:ea typeface="Cambria Math" panose="02040503050406030204" pitchFamily="18" charset="0"/>
                          </a:rPr>
                          <m:t>𝜏</m:t>
                        </m:r>
                        <m:r>
                          <a:rPr lang="en-IN" sz="2000" b="0" i="1" dirty="0" smtClean="0">
                            <a:latin typeface="Cambria Math" panose="02040503050406030204" pitchFamily="18" charset="0"/>
                          </a:rPr>
                          <m:t>, </m:t>
                        </m:r>
                        <m:r>
                          <a:rPr lang="en-IN" sz="2000" b="0" i="1" dirty="0" smtClean="0">
                            <a:latin typeface="Cambria Math" panose="02040503050406030204" pitchFamily="18" charset="0"/>
                          </a:rPr>
                          <m:t>𝑓</m:t>
                        </m:r>
                      </m:e>
                    </m:d>
                    <m:r>
                      <a:rPr lang="pt-BR" sz="2000" i="1" dirty="0" smtClean="0">
                        <a:latin typeface="Cambria Math" panose="02040503050406030204" pitchFamily="18" charset="0"/>
                      </a:rPr>
                      <m:t>=</m:t>
                    </m:r>
                    <m:nary>
                      <m:naryPr>
                        <m:limLoc m:val="undOvr"/>
                        <m:ctrlPr>
                          <a:rPr lang="en-IN" sz="2000" i="1" smtClean="0">
                            <a:latin typeface="Cambria Math" panose="02040503050406030204" pitchFamily="18" charset="0"/>
                          </a:rPr>
                        </m:ctrlPr>
                      </m:naryPr>
                      <m:sub>
                        <m:r>
                          <m:rPr>
                            <m:brk m:alnAt="24"/>
                          </m:rPr>
                          <a:rPr lang="en-IN" sz="2000" b="0" i="1" smtClean="0">
                            <a:latin typeface="Cambria Math" panose="02040503050406030204" pitchFamily="18" charset="0"/>
                          </a:rPr>
                          <m:t>−</m:t>
                        </m:r>
                        <m:r>
                          <a:rPr lang="en-IN" sz="2000" b="0" i="1" smtClean="0">
                            <a:latin typeface="Cambria Math" panose="02040503050406030204" pitchFamily="18" charset="0"/>
                          </a:rPr>
                          <m:t>∞</m:t>
                        </m:r>
                      </m:sub>
                      <m:sup>
                        <m:r>
                          <a:rPr lang="en-IN" sz="2000" i="1" smtClean="0">
                            <a:latin typeface="Cambria Math" panose="02040503050406030204" pitchFamily="18" charset="0"/>
                          </a:rPr>
                          <m:t>∞</m:t>
                        </m:r>
                      </m:sup>
                      <m:e>
                        <m:r>
                          <a:rPr lang="en-IN" sz="2000" b="0" i="1" smtClean="0">
                            <a:latin typeface="Cambria Math" panose="02040503050406030204" pitchFamily="18" charset="0"/>
                          </a:rPr>
                          <m:t>𝑥</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e>
                        </m:d>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𝜔</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𝑡</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𝜏</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rPr>
                              <m:t>𝑒</m:t>
                            </m:r>
                          </m:e>
                          <m:sup>
                            <m:r>
                              <a:rPr lang="en-IN" sz="2000" b="0" i="1" smtClean="0">
                                <a:latin typeface="Cambria Math" panose="02040503050406030204" pitchFamily="18" charset="0"/>
                              </a:rPr>
                              <m:t>−</m:t>
                            </m:r>
                            <m:r>
                              <a:rPr lang="en-IN" sz="2000" b="0" i="1" smtClean="0">
                                <a:latin typeface="Cambria Math" panose="02040503050406030204" pitchFamily="18" charset="0"/>
                              </a:rPr>
                              <m:t>𝑖</m:t>
                            </m:r>
                            <m:r>
                              <a:rPr lang="en-IN" sz="2000" b="0" i="1" smtClean="0">
                                <a:latin typeface="Cambria Math" panose="02040503050406030204" pitchFamily="18" charset="0"/>
                              </a:rPr>
                              <m:t>2</m:t>
                            </m:r>
                            <m:r>
                              <a:rPr lang="en-IN" sz="2000" b="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rPr>
                              <m:t>𝑓𝑡</m:t>
                            </m:r>
                          </m:sup>
                        </m:sSup>
                        <m:r>
                          <a:rPr lang="en-IN" sz="2000" b="0" i="1" smtClean="0">
                            <a:latin typeface="Cambria Math" panose="02040503050406030204" pitchFamily="18" charset="0"/>
                          </a:rPr>
                          <m:t>𝑑𝑡</m:t>
                        </m:r>
                      </m:e>
                    </m:nary>
                  </m:oMath>
                </a14:m>
                <a:r>
                  <a:rPr lang="en-IN" sz="2000" b="0" i="1" dirty="0"/>
                  <a:t> </a:t>
                </a:r>
                <a:r>
                  <a:rPr lang="en-IN" sz="2000" dirty="0"/>
                  <a:t>where </a:t>
                </a:r>
                <a14:m>
                  <m:oMath xmlns:m="http://schemas.openxmlformats.org/officeDocument/2006/math">
                    <m:r>
                      <a:rPr lang="en-IN" sz="2000" b="0" i="1" smtClean="0">
                        <a:latin typeface="Cambria Math" panose="02040503050406030204" pitchFamily="18" charset="0"/>
                        <a:ea typeface="Cambria Math" panose="02040503050406030204" pitchFamily="18" charset="0"/>
                      </a:rPr>
                      <m:t>𝜔</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𝑡</m:t>
                    </m:r>
                    <m:r>
                      <a:rPr lang="en-IN" sz="2000" b="0" i="1" smtClean="0">
                        <a:latin typeface="Cambria Math" panose="02040503050406030204" pitchFamily="18" charset="0"/>
                        <a:ea typeface="Cambria Math" panose="02040503050406030204" pitchFamily="18" charset="0"/>
                      </a:rPr>
                      <m:t>)</m:t>
                    </m:r>
                  </m:oMath>
                </a14:m>
                <a:r>
                  <a:rPr lang="en-IN" sz="2000" dirty="0"/>
                  <a:t> is the window function.</a:t>
                </a:r>
              </a:p>
              <a:p>
                <a:r>
                  <a:rPr lang="en-IN" sz="2000" dirty="0"/>
                  <a:t>Spectrogram is the square of magnitude of STFT of the signal.</a:t>
                </a:r>
              </a:p>
            </p:txBody>
          </p:sp>
        </mc:Choice>
        <mc:Fallback>
          <p:sp>
            <p:nvSpPr>
              <p:cNvPr id="3" name="Content Placeholder 2">
                <a:extLst>
                  <a:ext uri="{FF2B5EF4-FFF2-40B4-BE49-F238E27FC236}">
                    <a16:creationId xmlns:a16="http://schemas.microsoft.com/office/drawing/2014/main" id="{4BD8E80D-C19E-4E3B-B705-17332C42F6A3}"/>
                  </a:ext>
                </a:extLst>
              </p:cNvPr>
              <p:cNvSpPr>
                <a:spLocks noGrp="1" noRot="1" noChangeAspect="1" noMove="1" noResize="1" noEditPoints="1" noAdjustHandles="1" noChangeArrowheads="1" noChangeShapeType="1" noTextEdit="1"/>
              </p:cNvSpPr>
              <p:nvPr>
                <p:ph idx="1"/>
              </p:nvPr>
            </p:nvSpPr>
            <p:spPr>
              <a:xfrm>
                <a:off x="237506" y="1253330"/>
                <a:ext cx="11954494" cy="5253348"/>
              </a:xfrm>
              <a:blipFill>
                <a:blip r:embed="rId2"/>
                <a:stretch>
                  <a:fillRect l="-1071" t="-1974" r="-663" b="-6156"/>
                </a:stretch>
              </a:blipFill>
            </p:spPr>
            <p:txBody>
              <a:bodyPr/>
              <a:lstStyle/>
              <a:p>
                <a:r>
                  <a:rPr lang="en-IN">
                    <a:noFill/>
                  </a:rPr>
                  <a:t> </a:t>
                </a:r>
              </a:p>
            </p:txBody>
          </p:sp>
        </mc:Fallback>
      </mc:AlternateContent>
    </p:spTree>
    <p:extLst>
      <p:ext uri="{BB962C8B-B14F-4D97-AF65-F5344CB8AC3E}">
        <p14:creationId xmlns:p14="http://schemas.microsoft.com/office/powerpoint/2010/main" val="24934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B1FF5-54D7-4F7A-F4DF-B9BA9AE820DD}"/>
                  </a:ext>
                </a:extLst>
              </p:cNvPr>
              <p:cNvSpPr>
                <a:spLocks noGrp="1"/>
              </p:cNvSpPr>
              <p:nvPr>
                <p:ph idx="1"/>
              </p:nvPr>
            </p:nvSpPr>
            <p:spPr>
              <a:xfrm>
                <a:off x="142504" y="178130"/>
                <a:ext cx="12049496" cy="7279574"/>
              </a:xfrm>
            </p:spPr>
            <p:txBody>
              <a:bodyPr>
                <a:normAutofit/>
              </a:bodyPr>
              <a:lstStyle/>
              <a:p>
                <a:pPr marL="0" indent="0">
                  <a:buNone/>
                </a:pPr>
                <a:r>
                  <a:rPr lang="en-IN" dirty="0">
                    <a:solidFill>
                      <a:schemeClr val="accent1">
                        <a:lumMod val="75000"/>
                      </a:schemeClr>
                    </a:solidFill>
                  </a:rPr>
                  <a:t>Window Function:</a:t>
                </a:r>
              </a:p>
              <a:p>
                <a:r>
                  <a:rPr lang="en-US" sz="2000" dirty="0"/>
                  <a:t>A window function is a mathematical function that is zero-valued outside some chosen interval. </a:t>
                </a:r>
              </a:p>
              <a:p>
                <a:r>
                  <a:rPr lang="en-US" sz="2000" dirty="0"/>
                  <a:t>When a signal is multiplied by a window function, the product is also zero-valued outside this interval. Effectively, we are viewing the signal through a “window,” hence the name of the function.</a:t>
                </a:r>
                <a:r>
                  <a:rPr lang="en-US" sz="2000" baseline="30000" dirty="0"/>
                  <a:t>(3)</a:t>
                </a:r>
                <a:endParaRPr lang="en-US" sz="2000" dirty="0"/>
              </a:p>
              <a:p>
                <a:r>
                  <a:rPr lang="en-US" sz="2000" dirty="0"/>
                  <a:t>Typically, windows functions are symmetric around the middle of the interval, approach a maximum in the middle, and taper away from the middle.</a:t>
                </a:r>
              </a:p>
              <a:p>
                <a:r>
                  <a:rPr lang="en-US" sz="2000" dirty="0"/>
                  <a:t>Examples: Rectangular Window (</a:t>
                </a:r>
                <a14:m>
                  <m:oMath xmlns:m="http://schemas.openxmlformats.org/officeDocument/2006/math">
                    <m:r>
                      <a:rPr lang="en-IN" sz="2000" b="0" i="1" smtClean="0">
                        <a:latin typeface="Cambria Math" panose="02040503050406030204" pitchFamily="18" charset="0"/>
                        <a:ea typeface="Cambria Math" panose="02040503050406030204" pitchFamily="18" charset="0"/>
                      </a:rPr>
                      <m:t>𝜔</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𝑛</m:t>
                        </m:r>
                      </m:e>
                    </m:d>
                    <m:r>
                      <a:rPr lang="en-IN" sz="2000" b="0" i="1" smtClean="0">
                        <a:latin typeface="Cambria Math" panose="02040503050406030204" pitchFamily="18" charset="0"/>
                        <a:ea typeface="Cambria Math" panose="02040503050406030204" pitchFamily="18" charset="0"/>
                      </a:rPr>
                      <m:t>=1</m:t>
                    </m:r>
                  </m:oMath>
                </a14:m>
                <a:r>
                  <a:rPr lang="en-IN" sz="2000" dirty="0"/>
                  <a:t> for  </a:t>
                </a:r>
                <a14:m>
                  <m:oMath xmlns:m="http://schemas.openxmlformats.org/officeDocument/2006/math">
                    <m:r>
                      <a:rPr lang="en-IN" sz="2000" b="0" i="0" smtClean="0">
                        <a:latin typeface="Cambria Math" panose="02040503050406030204" pitchFamily="18" charset="0"/>
                        <a:ea typeface="Cambria Math" panose="02040503050406030204" pitchFamily="18" charset="0"/>
                      </a:rPr>
                      <m:t>0</m:t>
                    </m:r>
                    <m:r>
                      <a:rPr lang="en-IN"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𝑛</m:t>
                    </m:r>
                    <m:r>
                      <a:rPr lang="en-IN"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𝑁</m:t>
                    </m:r>
                  </m:oMath>
                </a14:m>
                <a:r>
                  <a:rPr lang="en-IN" dirty="0">
                    <a:solidFill>
                      <a:schemeClr val="accent1">
                        <a:lumMod val="75000"/>
                      </a:schemeClr>
                    </a:solidFill>
                  </a:rPr>
                  <a:t> </a:t>
                </a:r>
                <a:r>
                  <a:rPr lang="en-IN" sz="2000" dirty="0"/>
                  <a:t>and 0 otherwise),</a:t>
                </a:r>
                <a:br>
                  <a:rPr lang="en-IN" sz="2000" dirty="0"/>
                </a:br>
                <a:r>
                  <a:rPr lang="en-IN" sz="2000" dirty="0"/>
                  <a:t> Hann Window </a:t>
                </a:r>
                <a:r>
                  <a:rPr lang="en-IN" sz="2400" dirty="0"/>
                  <a:t>( </a:t>
                </a:r>
                <a14:m>
                  <m:oMath xmlns:m="http://schemas.openxmlformats.org/officeDocument/2006/math">
                    <m:r>
                      <a:rPr lang="en-IN" sz="2400" b="0" i="1" smtClean="0">
                        <a:latin typeface="Cambria Math" panose="02040503050406030204" pitchFamily="18" charset="0"/>
                        <a:ea typeface="Cambria Math" panose="02040503050406030204" pitchFamily="18" charset="0"/>
                      </a:rPr>
                      <m:t>𝜔</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𝑛</m:t>
                        </m:r>
                      </m:e>
                    </m:d>
                    <m:r>
                      <a:rPr lang="en-IN" sz="2400" b="0" i="1" smtClean="0">
                        <a:latin typeface="Cambria Math" panose="02040503050406030204" pitchFamily="18" charset="0"/>
                        <a:ea typeface="Cambria Math" panose="02040503050406030204" pitchFamily="18" charset="0"/>
                      </a:rPr>
                      <m:t>=0.5 −0.5 </m:t>
                    </m:r>
                    <m:r>
                      <m:rPr>
                        <m:sty m:val="p"/>
                      </m:rPr>
                      <a:rPr lang="en-IN" sz="2400" b="0" i="0" smtClean="0">
                        <a:latin typeface="Cambria Math" panose="02040503050406030204" pitchFamily="18" charset="0"/>
                        <a:ea typeface="Cambria Math" panose="02040503050406030204" pitchFamily="18" charset="0"/>
                      </a:rPr>
                      <m:t>cos</m:t>
                    </m:r>
                    <m:r>
                      <a:rPr lang="en-IN" sz="2400" b="0" i="1" smtClean="0">
                        <a:latin typeface="Cambria Math" panose="02040503050406030204" pitchFamily="18" charset="0"/>
                        <a:ea typeface="Cambria Math" panose="02040503050406030204" pitchFamily="18" charset="0"/>
                      </a:rPr>
                      <m:t>⁡(</m:t>
                    </m:r>
                    <m:f>
                      <m:fPr>
                        <m:ctrlPr>
                          <a:rPr lang="en-IN" sz="2400" b="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𝑛</m:t>
                        </m:r>
                      </m:num>
                      <m:den>
                        <m:r>
                          <a:rPr lang="en-IN" sz="2400" b="0" i="1" smtClean="0">
                            <a:latin typeface="Cambria Math" panose="02040503050406030204" pitchFamily="18" charset="0"/>
                            <a:ea typeface="Cambria Math" panose="02040503050406030204" pitchFamily="18" charset="0"/>
                          </a:rPr>
                          <m:t>𝑁</m:t>
                        </m:r>
                        <m:r>
                          <a:rPr lang="en-IN" sz="2400" b="0" i="1" smtClean="0">
                            <a:latin typeface="Cambria Math" panose="02040503050406030204" pitchFamily="18" charset="0"/>
                            <a:ea typeface="Cambria Math" panose="02040503050406030204" pitchFamily="18" charset="0"/>
                          </a:rPr>
                          <m:t>−1</m:t>
                        </m:r>
                      </m:den>
                    </m:f>
                    <m:r>
                      <a:rPr lang="en-IN" sz="2400" b="0" i="1" smtClean="0">
                        <a:latin typeface="Cambria Math" panose="02040503050406030204" pitchFamily="18" charset="0"/>
                        <a:ea typeface="Cambria Math" panose="02040503050406030204" pitchFamily="18" charset="0"/>
                      </a:rPr>
                      <m:t>)</m:t>
                    </m:r>
                  </m:oMath>
                </a14:m>
                <a:r>
                  <a:rPr lang="en-IN" sz="2400" dirty="0"/>
                  <a:t> </a:t>
                </a:r>
                <a:r>
                  <a:rPr lang="en-IN" sz="2000" dirty="0"/>
                  <a:t>), Gaussian Window (</a:t>
                </a:r>
                <a14:m>
                  <m:oMath xmlns:m="http://schemas.openxmlformats.org/officeDocument/2006/math">
                    <m:r>
                      <a:rPr lang="en-IN" sz="2400" b="0" i="1" smtClean="0">
                        <a:latin typeface="Cambria Math" panose="02040503050406030204" pitchFamily="18" charset="0"/>
                        <a:ea typeface="Cambria Math" panose="02040503050406030204" pitchFamily="18" charset="0"/>
                      </a:rPr>
                      <m:t>𝜔</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𝑛</m:t>
                        </m:r>
                      </m:e>
                    </m:d>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𝑒</m:t>
                        </m:r>
                      </m:e>
                      <m:sup>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m:t>
                            </m:r>
                            <m:d>
                              <m:dPr>
                                <m:ctrlPr>
                                  <a:rPr lang="en-IN" sz="2400" b="0" i="1" smtClean="0">
                                    <a:latin typeface="Cambria Math" panose="02040503050406030204" pitchFamily="18" charset="0"/>
                                    <a:ea typeface="Cambria Math" panose="02040503050406030204" pitchFamily="18" charset="0"/>
                                  </a:rPr>
                                </m:ctrlPr>
                              </m:dPr>
                              <m:e>
                                <m:f>
                                  <m:fPr>
                                    <m:ctrlPr>
                                      <a:rPr lang="en-IN" sz="2400" b="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𝑛</m:t>
                                    </m:r>
                                    <m:r>
                                      <a:rPr lang="en-IN" sz="2400" b="0" i="1" smtClean="0">
                                        <a:latin typeface="Cambria Math" panose="02040503050406030204" pitchFamily="18" charset="0"/>
                                        <a:ea typeface="Cambria Math" panose="02040503050406030204" pitchFamily="18" charset="0"/>
                                      </a:rPr>
                                      <m:t>−</m:t>
                                    </m:r>
                                    <m:f>
                                      <m:fPr>
                                        <m:ctrlPr>
                                          <a:rPr lang="en-IN" sz="2400" b="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𝑁</m:t>
                                        </m:r>
                                        <m:r>
                                          <a:rPr lang="en-IN" sz="2400" b="0" i="1" smtClean="0">
                                            <a:latin typeface="Cambria Math" panose="02040503050406030204" pitchFamily="18" charset="0"/>
                                            <a:ea typeface="Cambria Math" panose="02040503050406030204" pitchFamily="18" charset="0"/>
                                          </a:rPr>
                                          <m:t>−1</m:t>
                                        </m:r>
                                      </m:num>
                                      <m:den>
                                        <m:r>
                                          <a:rPr lang="en-IN" sz="2400" b="0" i="1" smtClean="0">
                                            <a:latin typeface="Cambria Math" panose="02040503050406030204" pitchFamily="18" charset="0"/>
                                            <a:ea typeface="Cambria Math" panose="02040503050406030204" pitchFamily="18" charset="0"/>
                                          </a:rPr>
                                          <m:t>2</m:t>
                                        </m:r>
                                      </m:den>
                                    </m:f>
                                  </m:num>
                                  <m:den>
                                    <m:f>
                                      <m:fPr>
                                        <m:ctrlPr>
                                          <a:rPr lang="en-IN" sz="2400" b="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𝜎</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𝑁</m:t>
                                            </m:r>
                                            <m:r>
                                              <a:rPr lang="en-IN" sz="2400" b="0" i="1" smtClean="0">
                                                <a:latin typeface="Cambria Math" panose="02040503050406030204" pitchFamily="18" charset="0"/>
                                                <a:ea typeface="Cambria Math" panose="02040503050406030204" pitchFamily="18" charset="0"/>
                                              </a:rPr>
                                              <m:t>−1</m:t>
                                            </m:r>
                                          </m:e>
                                        </m:d>
                                      </m:num>
                                      <m:den>
                                        <m:r>
                                          <a:rPr lang="en-IN" sz="2400" b="0" i="1" smtClean="0">
                                            <a:latin typeface="Cambria Math" panose="02040503050406030204" pitchFamily="18" charset="0"/>
                                            <a:ea typeface="Cambria Math" panose="02040503050406030204" pitchFamily="18" charset="0"/>
                                          </a:rPr>
                                          <m:t>2</m:t>
                                        </m:r>
                                      </m:den>
                                    </m:f>
                                  </m:den>
                                </m:f>
                              </m:e>
                            </m:d>
                          </m:e>
                          <m:sup>
                            <m:r>
                              <a:rPr lang="en-IN" sz="2400" b="0" i="1" smtClean="0">
                                <a:latin typeface="Cambria Math" panose="02040503050406030204" pitchFamily="18" charset="0"/>
                                <a:ea typeface="Cambria Math" panose="02040503050406030204" pitchFamily="18" charset="0"/>
                              </a:rPr>
                              <m:t>2</m:t>
                            </m:r>
                          </m:sup>
                        </m:sSup>
                      </m:sup>
                    </m:sSup>
                  </m:oMath>
                </a14:m>
                <a:r>
                  <a:rPr lang="en-IN" sz="2000" dirty="0"/>
                  <a:t>) </a:t>
                </a:r>
              </a:p>
              <a:p>
                <a:r>
                  <a:rPr lang="en-US" sz="2000" dirty="0"/>
                  <a:t>The STFT is subject to a trade-off between time and frequency resolution due to the choice of window length and shape.</a:t>
                </a:r>
              </a:p>
              <a:p>
                <a:r>
                  <a:rPr lang="en-US" sz="2000" dirty="0"/>
                  <a:t>With a shorter window, we get a STFT with higher time resolution helping us to analyze rapidly evolving sounds such as speech or percussive instruments, however we have a lower frequency resolution making it difficult to distinguish between closely spaced frequency components.</a:t>
                </a:r>
                <a:r>
                  <a:rPr lang="en-US" sz="2000" baseline="30000" dirty="0"/>
                  <a:t>(4)</a:t>
                </a:r>
                <a:endParaRPr lang="en-US" sz="2000" dirty="0"/>
              </a:p>
              <a:p>
                <a:r>
                  <a:rPr lang="en-US" sz="2000" dirty="0"/>
                  <a:t>A longer window provides higher frequency resolution enabling us to identify small frequency differences which is particularly useful in analyzing steady-state sounds like sustained musical notes or constant background noise, however there is a downside of a lower time resolution.</a:t>
                </a:r>
                <a:r>
                  <a:rPr lang="en-US" sz="2000" baseline="30000" dirty="0"/>
                  <a:t>(4)</a:t>
                </a:r>
                <a:r>
                  <a:rPr lang="en-US" sz="2000" dirty="0"/>
                  <a:t> </a:t>
                </a:r>
                <a:endParaRPr lang="en-IN" sz="2000" dirty="0"/>
              </a:p>
            </p:txBody>
          </p:sp>
        </mc:Choice>
        <mc:Fallback xmlns="">
          <p:sp>
            <p:nvSpPr>
              <p:cNvPr id="3" name="Content Placeholder 2">
                <a:extLst>
                  <a:ext uri="{FF2B5EF4-FFF2-40B4-BE49-F238E27FC236}">
                    <a16:creationId xmlns:a16="http://schemas.microsoft.com/office/drawing/2014/main" id="{683B1FF5-54D7-4F7A-F4DF-B9BA9AE820DD}"/>
                  </a:ext>
                </a:extLst>
              </p:cNvPr>
              <p:cNvSpPr>
                <a:spLocks noGrp="1" noRot="1" noChangeAspect="1" noMove="1" noResize="1" noEditPoints="1" noAdjustHandles="1" noChangeArrowheads="1" noChangeShapeType="1" noTextEdit="1"/>
              </p:cNvSpPr>
              <p:nvPr>
                <p:ph idx="1"/>
              </p:nvPr>
            </p:nvSpPr>
            <p:spPr>
              <a:xfrm>
                <a:off x="142504" y="178130"/>
                <a:ext cx="12049496" cy="7279574"/>
              </a:xfrm>
              <a:blipFill>
                <a:blip r:embed="rId2"/>
                <a:stretch>
                  <a:fillRect l="-1012" t="-1340" r="-354"/>
                </a:stretch>
              </a:blipFill>
            </p:spPr>
            <p:txBody>
              <a:bodyPr/>
              <a:lstStyle/>
              <a:p>
                <a:r>
                  <a:rPr lang="en-IN">
                    <a:noFill/>
                  </a:rPr>
                  <a:t> </a:t>
                </a:r>
              </a:p>
            </p:txBody>
          </p:sp>
        </mc:Fallback>
      </mc:AlternateContent>
    </p:spTree>
    <p:extLst>
      <p:ext uri="{BB962C8B-B14F-4D97-AF65-F5344CB8AC3E}">
        <p14:creationId xmlns:p14="http://schemas.microsoft.com/office/powerpoint/2010/main" val="22809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44DB-A3B5-2FDE-FE2D-5804D04614E3}"/>
              </a:ext>
            </a:extLst>
          </p:cNvPr>
          <p:cNvSpPr>
            <a:spLocks noGrp="1"/>
          </p:cNvSpPr>
          <p:nvPr>
            <p:ph type="title"/>
          </p:nvPr>
        </p:nvSpPr>
        <p:spPr>
          <a:xfrm>
            <a:off x="1716905" y="125128"/>
            <a:ext cx="9172767" cy="789907"/>
          </a:xfrm>
        </p:spPr>
        <p:txBody>
          <a:bodyPr>
            <a:normAutofit/>
          </a:bodyPr>
          <a:lstStyle/>
          <a:p>
            <a:r>
              <a:rPr lang="en-IN" sz="4800" dirty="0">
                <a:solidFill>
                  <a:schemeClr val="accent1">
                    <a:lumMod val="75000"/>
                  </a:schemeClr>
                </a:solidFill>
              </a:rPr>
              <a:t>Creating spectrograms using Python</a:t>
            </a:r>
          </a:p>
        </p:txBody>
      </p:sp>
      <p:sp>
        <p:nvSpPr>
          <p:cNvPr id="3" name="Content Placeholder 2">
            <a:extLst>
              <a:ext uri="{FF2B5EF4-FFF2-40B4-BE49-F238E27FC236}">
                <a16:creationId xmlns:a16="http://schemas.microsoft.com/office/drawing/2014/main" id="{4BD8E80D-C19E-4E3B-B705-17332C42F6A3}"/>
              </a:ext>
            </a:extLst>
          </p:cNvPr>
          <p:cNvSpPr>
            <a:spLocks noGrp="1"/>
          </p:cNvSpPr>
          <p:nvPr>
            <p:ph idx="1"/>
          </p:nvPr>
        </p:nvSpPr>
        <p:spPr>
          <a:xfrm>
            <a:off x="237506" y="965201"/>
            <a:ext cx="11954494" cy="5892799"/>
          </a:xfrm>
        </p:spPr>
        <p:txBody>
          <a:bodyPr>
            <a:normAutofit fontScale="92500" lnSpcReduction="10000"/>
          </a:bodyPr>
          <a:lstStyle/>
          <a:p>
            <a:pPr marL="0" indent="0">
              <a:buNone/>
            </a:pPr>
            <a:r>
              <a:rPr lang="en-IN" sz="2400" dirty="0"/>
              <a:t>Code for creating a basic spectrogram in python is given below:</a:t>
            </a:r>
          </a:p>
          <a:p>
            <a:pPr marL="0" indent="0">
              <a:buNone/>
            </a:pPr>
            <a:endParaRPr lang="en-IN" sz="2000" dirty="0"/>
          </a:p>
          <a:p>
            <a:pPr marL="0" indent="0">
              <a:buNone/>
            </a:pPr>
            <a:r>
              <a:rPr lang="en-IN" sz="2000" dirty="0"/>
              <a:t>#Necessary imports </a:t>
            </a:r>
          </a:p>
          <a:p>
            <a:pPr marL="0" indent="0">
              <a:buNone/>
            </a:pPr>
            <a:r>
              <a:rPr lang="en-IN" sz="2000" dirty="0"/>
              <a:t>import  </a:t>
            </a:r>
            <a:r>
              <a:rPr lang="en-IN" sz="2000" dirty="0" err="1"/>
              <a:t>numpy</a:t>
            </a:r>
            <a:r>
              <a:rPr lang="en-IN" sz="2000" dirty="0"/>
              <a:t>  as  np</a:t>
            </a:r>
          </a:p>
          <a:p>
            <a:pPr marL="0" indent="0">
              <a:buNone/>
            </a:pPr>
            <a:r>
              <a:rPr lang="en-IN" sz="2000" dirty="0"/>
              <a:t>import </a:t>
            </a:r>
            <a:r>
              <a:rPr lang="en-IN" sz="2000" dirty="0" err="1"/>
              <a:t>matplotlib.pyplot</a:t>
            </a:r>
            <a:r>
              <a:rPr lang="en-IN" sz="2000" dirty="0"/>
              <a:t> as </a:t>
            </a:r>
            <a:r>
              <a:rPr lang="en-IN" sz="2000" dirty="0" err="1"/>
              <a:t>plt</a:t>
            </a:r>
            <a:endParaRPr lang="en-IN" sz="2000" dirty="0"/>
          </a:p>
          <a:p>
            <a:pPr marL="0" indent="0">
              <a:buNone/>
            </a:pPr>
            <a:r>
              <a:rPr lang="en-IN" sz="2000" dirty="0"/>
              <a:t>import </a:t>
            </a:r>
            <a:r>
              <a:rPr lang="en-IN" sz="2000" dirty="0" err="1"/>
              <a:t>scipy</a:t>
            </a:r>
            <a:r>
              <a:rPr lang="en-IN" sz="2000" dirty="0"/>
              <a:t> as </a:t>
            </a:r>
            <a:r>
              <a:rPr lang="en-IN" sz="2000" dirty="0" err="1"/>
              <a:t>sp</a:t>
            </a:r>
            <a:endParaRPr lang="en-IN" sz="2000" dirty="0"/>
          </a:p>
          <a:p>
            <a:pPr marL="0" indent="0">
              <a:buNone/>
            </a:pPr>
            <a:endParaRPr lang="en-IN" sz="2000" dirty="0"/>
          </a:p>
          <a:p>
            <a:pPr marL="0" indent="0">
              <a:buNone/>
            </a:pPr>
            <a:r>
              <a:rPr lang="en-IN" sz="2000" dirty="0"/>
              <a:t>#converting .wav audio file to </a:t>
            </a:r>
            <a:r>
              <a:rPr lang="en-IN" sz="2000" dirty="0" err="1"/>
              <a:t>numpy</a:t>
            </a:r>
            <a:r>
              <a:rPr lang="en-IN" sz="2000" dirty="0"/>
              <a:t> array</a:t>
            </a:r>
          </a:p>
          <a:p>
            <a:pPr marL="0" indent="0">
              <a:buNone/>
            </a:pPr>
            <a:r>
              <a:rPr lang="en-IN" sz="2000" dirty="0"/>
              <a:t>fs, </a:t>
            </a:r>
            <a:r>
              <a:rPr lang="en-IN" sz="2000" dirty="0" err="1"/>
              <a:t>aud</a:t>
            </a:r>
            <a:r>
              <a:rPr lang="en-IN" sz="2000" dirty="0"/>
              <a:t> = </a:t>
            </a:r>
            <a:r>
              <a:rPr lang="en-IN" sz="2000" dirty="0" err="1"/>
              <a:t>sp.io.wavfile.read</a:t>
            </a:r>
            <a:r>
              <a:rPr lang="en-IN" sz="2000" dirty="0"/>
              <a:t>('whistle_1.wav’)</a:t>
            </a:r>
          </a:p>
          <a:p>
            <a:pPr marL="0" indent="0">
              <a:buNone/>
            </a:pPr>
            <a:endParaRPr lang="en-IN" sz="2000" dirty="0"/>
          </a:p>
          <a:p>
            <a:pPr marL="0" indent="0">
              <a:buNone/>
            </a:pPr>
            <a:r>
              <a:rPr lang="en-IN" sz="2000" dirty="0"/>
              <a:t>#computing the </a:t>
            </a:r>
            <a:r>
              <a:rPr lang="en-IN" sz="2000" dirty="0" err="1"/>
              <a:t>stft</a:t>
            </a:r>
            <a:r>
              <a:rPr lang="en-IN" sz="2000" dirty="0"/>
              <a:t> of our audio clip as well as plotting the </a:t>
            </a:r>
            <a:r>
              <a:rPr lang="en-IN" sz="2000" dirty="0" err="1"/>
              <a:t>spectrogrm</a:t>
            </a:r>
            <a:endParaRPr lang="en-IN" sz="2000" dirty="0"/>
          </a:p>
          <a:p>
            <a:pPr marL="0" indent="0">
              <a:buNone/>
            </a:pPr>
            <a:r>
              <a:rPr lang="en-IN" sz="2000" dirty="0" err="1"/>
              <a:t>stft</a:t>
            </a:r>
            <a:r>
              <a:rPr lang="en-IN" sz="2000" dirty="0"/>
              <a:t>, </a:t>
            </a:r>
            <a:r>
              <a:rPr lang="en-IN" sz="2000" dirty="0" err="1"/>
              <a:t>freq</a:t>
            </a:r>
            <a:r>
              <a:rPr lang="en-IN" sz="2000" dirty="0"/>
              <a:t>, time, spec = </a:t>
            </a:r>
            <a:r>
              <a:rPr lang="en-IN" sz="2000" dirty="0" err="1"/>
              <a:t>plt.specgram</a:t>
            </a:r>
            <a:r>
              <a:rPr lang="en-IN" sz="2000" dirty="0"/>
              <a:t>(</a:t>
            </a:r>
            <a:r>
              <a:rPr lang="en-IN" sz="2000" dirty="0" err="1"/>
              <a:t>aud,Fs</a:t>
            </a:r>
            <a:r>
              <a:rPr lang="en-IN" sz="2000" dirty="0"/>
              <a:t> = fs)</a:t>
            </a:r>
          </a:p>
          <a:p>
            <a:pPr marL="0" indent="0">
              <a:buNone/>
            </a:pPr>
            <a:r>
              <a:rPr lang="en-IN" sz="2000" dirty="0" err="1"/>
              <a:t>plt.xlabel</a:t>
            </a:r>
            <a:r>
              <a:rPr lang="en-IN" sz="2000" dirty="0"/>
              <a:t>('Time')</a:t>
            </a:r>
          </a:p>
          <a:p>
            <a:pPr marL="0" indent="0">
              <a:buNone/>
            </a:pPr>
            <a:r>
              <a:rPr lang="en-IN" sz="2000" dirty="0" err="1"/>
              <a:t>plt.ylabel</a:t>
            </a:r>
            <a:r>
              <a:rPr lang="en-IN" sz="2000" dirty="0"/>
              <a:t>('Frequency’)</a:t>
            </a:r>
          </a:p>
          <a:p>
            <a:pPr marL="0" indent="0">
              <a:buNone/>
            </a:pPr>
            <a:r>
              <a:rPr lang="en-IN" sz="2000" dirty="0" err="1"/>
              <a:t>plt.colorbar</a:t>
            </a:r>
            <a:r>
              <a:rPr lang="en-IN" sz="2000" dirty="0"/>
              <a:t>(spec)</a:t>
            </a:r>
          </a:p>
          <a:p>
            <a:pPr marL="0" indent="0">
              <a:buNone/>
            </a:pPr>
            <a:r>
              <a:rPr lang="en-IN" sz="2000" dirty="0" err="1"/>
              <a:t>plt.show</a:t>
            </a:r>
            <a:r>
              <a:rPr lang="en-IN" sz="2000" dirty="0"/>
              <a:t>()</a:t>
            </a:r>
          </a:p>
          <a:p>
            <a:pPr marL="0" indent="0">
              <a:buNone/>
            </a:pPr>
            <a:endParaRPr lang="en-IN" sz="2000" dirty="0"/>
          </a:p>
        </p:txBody>
      </p:sp>
    </p:spTree>
    <p:extLst>
      <p:ext uri="{BB962C8B-B14F-4D97-AF65-F5344CB8AC3E}">
        <p14:creationId xmlns:p14="http://schemas.microsoft.com/office/powerpoint/2010/main" val="12779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0E5E8DF-D651-DBA5-C590-BBEE7F147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576" y="1484416"/>
            <a:ext cx="6836848" cy="5127636"/>
          </a:xfrm>
          <a:prstGeom prst="rect">
            <a:avLst/>
          </a:prstGeom>
        </p:spPr>
      </p:pic>
      <p:sp>
        <p:nvSpPr>
          <p:cNvPr id="3" name="Content Placeholder 2">
            <a:extLst>
              <a:ext uri="{FF2B5EF4-FFF2-40B4-BE49-F238E27FC236}">
                <a16:creationId xmlns:a16="http://schemas.microsoft.com/office/drawing/2014/main" id="{683B1FF5-54D7-4F7A-F4DF-B9BA9AE820DD}"/>
              </a:ext>
            </a:extLst>
          </p:cNvPr>
          <p:cNvSpPr>
            <a:spLocks noGrp="1"/>
          </p:cNvSpPr>
          <p:nvPr>
            <p:ph idx="1"/>
          </p:nvPr>
        </p:nvSpPr>
        <p:spPr>
          <a:xfrm>
            <a:off x="142504" y="178130"/>
            <a:ext cx="12049496" cy="7279574"/>
          </a:xfrm>
        </p:spPr>
        <p:txBody>
          <a:bodyPr>
            <a:normAutofit/>
          </a:bodyPr>
          <a:lstStyle/>
          <a:p>
            <a:pPr marL="0" indent="0">
              <a:buNone/>
            </a:pPr>
            <a:r>
              <a:rPr lang="en-IN" dirty="0">
                <a:solidFill>
                  <a:schemeClr val="accent1">
                    <a:lumMod val="75000"/>
                  </a:schemeClr>
                </a:solidFill>
              </a:rPr>
              <a:t>Output:</a:t>
            </a:r>
          </a:p>
          <a:p>
            <a:pPr marL="0" indent="0">
              <a:buNone/>
            </a:pPr>
            <a:r>
              <a:rPr lang="en-IN" sz="2000" dirty="0"/>
              <a:t>For the following audio clip: </a:t>
            </a:r>
          </a:p>
          <a:p>
            <a:pPr marL="0" indent="0">
              <a:buNone/>
            </a:pPr>
            <a:endParaRPr lang="en-IN" sz="2000" dirty="0"/>
          </a:p>
          <a:p>
            <a:pPr marL="0" indent="0">
              <a:buNone/>
            </a:pPr>
            <a:r>
              <a:rPr lang="en-IN" sz="2000" dirty="0"/>
              <a:t>When we run our code, we get the following output:</a:t>
            </a:r>
          </a:p>
          <a:p>
            <a:pPr marL="0" indent="0">
              <a:buNone/>
            </a:pPr>
            <a:endParaRPr lang="en-IN" sz="2000" dirty="0"/>
          </a:p>
        </p:txBody>
      </p:sp>
      <p:sp>
        <p:nvSpPr>
          <p:cNvPr id="4" name="Action Button: Sound 3">
            <a:hlinkClick r:id="" action="ppaction://noaction" highlightClick="1">
              <a:snd r:embed="rId3" name="whistle_1.wav"/>
            </a:hlinkClick>
            <a:extLst>
              <a:ext uri="{FF2B5EF4-FFF2-40B4-BE49-F238E27FC236}">
                <a16:creationId xmlns:a16="http://schemas.microsoft.com/office/drawing/2014/main" id="{024EFA8B-19F1-6FDA-DA80-B65B4509FED1}"/>
              </a:ext>
            </a:extLst>
          </p:cNvPr>
          <p:cNvSpPr/>
          <p:nvPr/>
        </p:nvSpPr>
        <p:spPr>
          <a:xfrm>
            <a:off x="3251200" y="526473"/>
            <a:ext cx="775855" cy="720437"/>
          </a:xfrm>
          <a:prstGeom prst="actionButtonSou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5170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943</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Libre Baskerville</vt:lpstr>
      <vt:lpstr>Office Theme</vt:lpstr>
      <vt:lpstr>Speech Signals</vt:lpstr>
      <vt:lpstr>Sampling</vt:lpstr>
      <vt:lpstr>Spectrograms</vt:lpstr>
      <vt:lpstr>Mathematics behind spectrograms</vt:lpstr>
      <vt:lpstr>PowerPoint Presentation</vt:lpstr>
      <vt:lpstr>Creating spectrograms using Python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Spectrograms</dc:title>
  <dc:creator>Ansh Kapadia</dc:creator>
  <cp:lastModifiedBy>Ansh Kapadia</cp:lastModifiedBy>
  <cp:revision>5</cp:revision>
  <dcterms:created xsi:type="dcterms:W3CDTF">2024-01-08T06:08:52Z</dcterms:created>
  <dcterms:modified xsi:type="dcterms:W3CDTF">2024-01-10T05:52:46Z</dcterms:modified>
</cp:coreProperties>
</file>