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9"/>
  </p:notesMasterIdLst>
  <p:handoutMasterIdLst>
    <p:handoutMasterId r:id="rId20"/>
  </p:handoutMasterIdLst>
  <p:sldIdLst>
    <p:sldId id="265" r:id="rId5"/>
    <p:sldId id="269" r:id="rId6"/>
    <p:sldId id="266" r:id="rId7"/>
    <p:sldId id="267" r:id="rId8"/>
    <p:sldId id="268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72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24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58A34-83F4-4B2E-BC5A-DE51EE8822F9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E58C-C1A6-4C4C-90C2-B7F5B050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E1917-0BAF-4687-978A-82FFF05559C3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E1E9A-E921-4174-A0FC-51868D7AC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0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1825625"/>
            <a:ext cx="9791700" cy="43513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8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365125"/>
            <a:ext cx="70104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3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9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658" y="1709738"/>
            <a:ext cx="10105791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1658" y="4589463"/>
            <a:ext cx="10105791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8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9700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5325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274638"/>
            <a:ext cx="902335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210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9892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9892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6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8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8905" y="987425"/>
            <a:ext cx="567648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1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5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825625"/>
            <a:ext cx="9791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62100" y="6356350"/>
            <a:ext cx="2552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4EAB7D7-3608-4730-B2E2-670834DF882C}" type="datetimeFigureOut">
              <a:rPr lang="en-US" smtClean="0"/>
              <a:pPr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6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1464" userDrawn="1">
          <p15:clr>
            <a:srgbClr val="F26B43"/>
          </p15:clr>
        </p15:guide>
        <p15:guide id="3" pos="7152" userDrawn="1">
          <p15:clr>
            <a:srgbClr val="F26B43"/>
          </p15:clr>
        </p15:guide>
        <p15:guide id="4" pos="984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en-US" dirty="0"/>
              <a:t>Data Structures and Algorithms in Java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76452" y="6255786"/>
            <a:ext cx="1815548" cy="60221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Ansh Kapoor</a:t>
            </a:r>
          </a:p>
          <a:p>
            <a:r>
              <a:rPr lang="en-US" dirty="0"/>
              <a:t>00511503116</a:t>
            </a:r>
          </a:p>
        </p:txBody>
      </p:sp>
      <p:pic>
        <p:nvPicPr>
          <p:cNvPr id="1026" name="Picture 2" descr="Image result for java logo">
            <a:extLst>
              <a:ext uri="{FF2B5EF4-FFF2-40B4-BE49-F238E27FC236}">
                <a16:creationId xmlns:a16="http://schemas.microsoft.com/office/drawing/2014/main" id="{E4E06ED4-F77D-4F64-8C0E-DFE799BAC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255" y="2979710"/>
            <a:ext cx="2204623" cy="2981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0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E8951-381B-4C1C-8929-E25AEA933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Algorithms</a:t>
            </a:r>
            <a:br>
              <a:rPr lang="en-US" dirty="0"/>
            </a:br>
            <a:r>
              <a:rPr lang="en-US" dirty="0"/>
              <a:t>Divide and Conquer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8B0E6B-6347-4162-9BA7-2A95DF1B6E41}"/>
              </a:ext>
            </a:extLst>
          </p:cNvPr>
          <p:cNvSpPr txBox="1"/>
          <p:nvPr/>
        </p:nvSpPr>
        <p:spPr>
          <a:xfrm>
            <a:off x="751113" y="3250903"/>
            <a:ext cx="10076543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82748A-FBC9-4BF9-8C9D-212ACBF4C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875" y="1874114"/>
            <a:ext cx="6011182" cy="461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757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E8951-381B-4C1C-8929-E25AEA933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Divide and Conquer</a:t>
            </a:r>
            <a:br>
              <a:rPr lang="en-US" dirty="0"/>
            </a:br>
            <a:r>
              <a:rPr lang="en-US" dirty="0" err="1"/>
              <a:t>Mergesort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8B0E6B-6347-4162-9BA7-2A95DF1B6E41}"/>
              </a:ext>
            </a:extLst>
          </p:cNvPr>
          <p:cNvSpPr txBox="1"/>
          <p:nvPr/>
        </p:nvSpPr>
        <p:spPr>
          <a:xfrm>
            <a:off x="751113" y="3250903"/>
            <a:ext cx="10076543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9C986F-D79F-462E-A3FB-7429897D1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702" y="1858029"/>
            <a:ext cx="5096556" cy="489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859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E8951-381B-4C1C-8929-E25AEA933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Divide and Conquer</a:t>
            </a:r>
            <a:br>
              <a:rPr lang="en-US" dirty="0"/>
            </a:br>
            <a:r>
              <a:rPr lang="en-US" dirty="0"/>
              <a:t>Dynamic Programming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8B0E6B-6347-4162-9BA7-2A95DF1B6E41}"/>
              </a:ext>
            </a:extLst>
          </p:cNvPr>
          <p:cNvSpPr txBox="1"/>
          <p:nvPr/>
        </p:nvSpPr>
        <p:spPr>
          <a:xfrm>
            <a:off x="751113" y="3250903"/>
            <a:ext cx="10076543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0017C5-5E18-462D-AA28-7A7F6E9983C2}"/>
              </a:ext>
            </a:extLst>
          </p:cNvPr>
          <p:cNvSpPr txBox="1"/>
          <p:nvPr/>
        </p:nvSpPr>
        <p:spPr>
          <a:xfrm>
            <a:off x="-1465943" y="1727657"/>
            <a:ext cx="10541001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Special case of Divide and Conquer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Optimization technique</a:t>
            </a:r>
            <a:endParaRPr lang="en-I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E29F15-1539-40E0-B488-5B9C19391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243" y="2627955"/>
            <a:ext cx="9030414" cy="362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6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E8951-381B-4C1C-8929-E25AEA933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Elements of Dynamic Programming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8B0E6B-6347-4162-9BA7-2A95DF1B6E41}"/>
              </a:ext>
            </a:extLst>
          </p:cNvPr>
          <p:cNvSpPr txBox="1"/>
          <p:nvPr/>
        </p:nvSpPr>
        <p:spPr>
          <a:xfrm>
            <a:off x="751113" y="3250903"/>
            <a:ext cx="10076543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0017C5-5E18-462D-AA28-7A7F6E9983C2}"/>
              </a:ext>
            </a:extLst>
          </p:cNvPr>
          <p:cNvSpPr txBox="1"/>
          <p:nvPr/>
        </p:nvSpPr>
        <p:spPr>
          <a:xfrm>
            <a:off x="388255" y="1859340"/>
            <a:ext cx="10541001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Optimal </a:t>
            </a:r>
            <a:r>
              <a:rPr lang="en-US" sz="2400" b="1" dirty="0" err="1"/>
              <a:t>substructure</a:t>
            </a:r>
            <a:r>
              <a:rPr lang="en-US" sz="2400" dirty="0" err="1"/>
              <a:t>:OS</a:t>
            </a:r>
            <a:r>
              <a:rPr lang="en-US" sz="2400" dirty="0"/>
              <a:t> holds if optimal solution contains within it optimal solutions to sub problems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Overlapping Sub-problems:</a:t>
            </a:r>
            <a:r>
              <a:rPr lang="en-US" sz="2400" dirty="0"/>
              <a:t> Space of sub-problems must be small: recursive solution re-solves the same sub-problem many times</a:t>
            </a:r>
            <a:r>
              <a:rPr lang="en-US" dirty="0"/>
              <a:t>. 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E74028-BE52-45E8-9533-4DB2CA2BB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735" y="3550078"/>
            <a:ext cx="8116207" cy="294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4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A4D08-CB0B-4F1C-A2C2-B66682AF2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DCA9D-350C-4444-A41B-E71D2709192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EBDF91-57A9-4330-A152-5BAD88DDFA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2BA567-B462-4414-A016-9165803CDA65}"/>
              </a:ext>
            </a:extLst>
          </p:cNvPr>
          <p:cNvSpPr/>
          <p:nvPr/>
        </p:nvSpPr>
        <p:spPr>
          <a:xfrm>
            <a:off x="4308946" y="2749767"/>
            <a:ext cx="4031267" cy="11079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0616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Salient Features of Java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1341120" y="1778516"/>
            <a:ext cx="4754880" cy="4351338"/>
          </a:xfrm>
        </p:spPr>
        <p:txBody>
          <a:bodyPr/>
          <a:lstStyle/>
          <a:p>
            <a:r>
              <a:rPr lang="en-US" dirty="0"/>
              <a:t>Object oriented</a:t>
            </a:r>
          </a:p>
          <a:p>
            <a:r>
              <a:rPr lang="en-US" dirty="0"/>
              <a:t>Platform Independent</a:t>
            </a:r>
          </a:p>
          <a:p>
            <a:r>
              <a:rPr lang="en-US" dirty="0"/>
              <a:t>Secure</a:t>
            </a:r>
          </a:p>
          <a:p>
            <a:r>
              <a:rPr lang="en-US" dirty="0"/>
              <a:t>Portable</a:t>
            </a:r>
          </a:p>
          <a:p>
            <a:r>
              <a:rPr lang="en-US" dirty="0"/>
              <a:t>Multi-threaded</a:t>
            </a:r>
          </a:p>
          <a:p>
            <a:r>
              <a:rPr lang="en-US" dirty="0"/>
              <a:t>Memory Management</a:t>
            </a:r>
          </a:p>
          <a:p>
            <a:r>
              <a:rPr lang="en-US" dirty="0"/>
              <a:t>Simple</a:t>
            </a:r>
          </a:p>
        </p:txBody>
      </p:sp>
      <p:pic>
        <p:nvPicPr>
          <p:cNvPr id="2050" name="Picture 2" descr="Image result for popularity graph of java">
            <a:extLst>
              <a:ext uri="{FF2B5EF4-FFF2-40B4-BE49-F238E27FC236}">
                <a16:creationId xmlns:a16="http://schemas.microsoft.com/office/drawing/2014/main" id="{4018A479-ECF4-49FD-84D2-FA11F71C340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11" y="1825624"/>
            <a:ext cx="5570852" cy="425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457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Independence of Java</a:t>
            </a:r>
          </a:p>
        </p:txBody>
      </p:sp>
      <p:pic>
        <p:nvPicPr>
          <p:cNvPr id="3074" name="Picture 2" descr="Image result for salient features of java">
            <a:extLst>
              <a:ext uri="{FF2B5EF4-FFF2-40B4-BE49-F238E27FC236}">
                <a16:creationId xmlns:a16="http://schemas.microsoft.com/office/drawing/2014/main" id="{C6070BB6-DF63-487F-84E5-466540E49C5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737" y="1924982"/>
            <a:ext cx="8076993" cy="4038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493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is Secured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895B0F-7F87-4757-ABE2-69487113F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6957" y="1796596"/>
            <a:ext cx="9791700" cy="4351338"/>
          </a:xfrm>
        </p:spPr>
        <p:txBody>
          <a:bodyPr/>
          <a:lstStyle/>
          <a:p>
            <a:r>
              <a:rPr lang="en-US" dirty="0"/>
              <a:t>Java has no explicit pointers like c and </a:t>
            </a:r>
            <a:r>
              <a:rPr lang="en-US" dirty="0" err="1"/>
              <a:t>c++</a:t>
            </a:r>
            <a:endParaRPr lang="en-US" dirty="0"/>
          </a:p>
          <a:p>
            <a:r>
              <a:rPr lang="en-US" dirty="0"/>
              <a:t>Java Sandbox model provides a restricted environment to outside code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F9FB19-634B-4D99-B9FF-53CD70777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499" y="3223232"/>
            <a:ext cx="5593444" cy="353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73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in Java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2159BB9-93AC-4A31-B1B9-A2B80D3A28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pic>
        <p:nvPicPr>
          <p:cNvPr id="2052" name="Picture 4" descr="Image result for java collection hierarchy">
            <a:extLst>
              <a:ext uri="{FF2B5EF4-FFF2-40B4-BE49-F238E27FC236}">
                <a16:creationId xmlns:a16="http://schemas.microsoft.com/office/drawing/2014/main" id="{E6F82655-6C54-4F6B-BF23-E8FAEA4B3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502" y="1572532"/>
            <a:ext cx="10488841" cy="5162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39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E8951-381B-4C1C-8929-E25AEA933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versus Interface</a:t>
            </a:r>
            <a:endParaRPr lang="en-IN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7418CE9-5FF5-4F34-8046-56495FDDCC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65556"/>
              </p:ext>
            </p:extLst>
          </p:nvPr>
        </p:nvGraphicFramePr>
        <p:xfrm>
          <a:off x="2032000" y="1582056"/>
          <a:ext cx="8128000" cy="5275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0230936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44960916"/>
                    </a:ext>
                  </a:extLst>
                </a:gridCol>
              </a:tblGrid>
              <a:tr h="786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Interface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088837"/>
                  </a:ext>
                </a:extLst>
              </a:tr>
              <a:tr h="786099">
                <a:tc>
                  <a:txBody>
                    <a:bodyPr/>
                    <a:lstStyle/>
                    <a:p>
                      <a:r>
                        <a:rPr lang="en-US" dirty="0"/>
                        <a:t>Does not support multiple </a:t>
                      </a:r>
                      <a:r>
                        <a:rPr lang="en-US" dirty="0" err="1"/>
                        <a:t>inheritence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Supports all types of </a:t>
                      </a:r>
                      <a:r>
                        <a:rPr lang="en-US" dirty="0" err="1"/>
                        <a:t>inheritence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559488"/>
                  </a:ext>
                </a:extLst>
              </a:tr>
              <a:tr h="786099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Variables can be private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Variables should be public only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064026"/>
                  </a:ext>
                </a:extLst>
              </a:tr>
              <a:tr h="786099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 have </a:t>
                      </a: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constructors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Cannot have constructors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453493"/>
                  </a:ext>
                </a:extLst>
              </a:tr>
              <a:tr h="1065774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Should contain only concrete methods (methods with body)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Should contain only abstract methods (methods without body)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641173"/>
                  </a:ext>
                </a:extLst>
              </a:tr>
              <a:tr h="1065774">
                <a:tc>
                  <a:txBody>
                    <a:bodyPr/>
                    <a:lstStyle/>
                    <a:p>
                      <a:r>
                        <a:rPr lang="en-US" dirty="0"/>
                        <a:t>Class can extend other class and implements interfaces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Interface can only implement interfaces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677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8270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E8951-381B-4C1C-8929-E25AEA933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Hashmaps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8B0E6B-6347-4162-9BA7-2A95DF1B6E41}"/>
              </a:ext>
            </a:extLst>
          </p:cNvPr>
          <p:cNvSpPr txBox="1"/>
          <p:nvPr/>
        </p:nvSpPr>
        <p:spPr>
          <a:xfrm>
            <a:off x="580572" y="1690688"/>
            <a:ext cx="9942286" cy="427809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 It stores the data in (Key, Value) pairs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To access a value one must know its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HashMap doesn’t allow duplicate keys but allows duplicate values. That means A single key can’t contain more than 1 value but more than 1 key can contain a single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HashMap allows null key also but only once and multiple null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0069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E8951-381B-4C1C-8929-E25AEA933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Hashmaps</a:t>
            </a:r>
            <a:r>
              <a:rPr lang="en-US" dirty="0"/>
              <a:t> Advantages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8B0E6B-6347-4162-9BA7-2A95DF1B6E41}"/>
              </a:ext>
            </a:extLst>
          </p:cNvPr>
          <p:cNvSpPr txBox="1"/>
          <p:nvPr/>
        </p:nvSpPr>
        <p:spPr>
          <a:xfrm>
            <a:off x="838200" y="1690688"/>
            <a:ext cx="9942286" cy="138499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Hash table lookups are O(1) in the average case, and O(n) in the worst case.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Get and search operations both are in O(1) time.</a:t>
            </a: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77F4CD-14E3-4DE9-A8A4-3BD4AAB13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813" y="3075683"/>
            <a:ext cx="3398157" cy="295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02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E8951-381B-4C1C-8929-E25AEA933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Algorithms</a:t>
            </a:r>
            <a:br>
              <a:rPr lang="en-US" dirty="0"/>
            </a:br>
            <a:r>
              <a:rPr lang="en-US" dirty="0"/>
              <a:t>Divide and Conquer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8B0E6B-6347-4162-9BA7-2A95DF1B6E41}"/>
              </a:ext>
            </a:extLst>
          </p:cNvPr>
          <p:cNvSpPr txBox="1"/>
          <p:nvPr/>
        </p:nvSpPr>
        <p:spPr>
          <a:xfrm>
            <a:off x="751113" y="2173685"/>
            <a:ext cx="10076543" cy="267765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Analyzed using recurrences and master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This strategy leads to efficient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whole problem may be too big to solve at once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We bring the problem into </a:t>
            </a:r>
            <a:r>
              <a:rPr lang="en-US" sz="2800" dirty="0" err="1"/>
              <a:t>seprate</a:t>
            </a:r>
            <a:r>
              <a:rPr lang="en-US" sz="2800" dirty="0"/>
              <a:t> pieces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Solve them one by 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Combine the result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22552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loud skipper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Cloud skipper design slides.potx" id="{E8493412-85DD-4641-9E8A-937B29FD6AA2}" vid="{77E91E09-5010-404D-ADF4-B79FA46D72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DD01B8-816B-49B7-8C81-03AB51D87C54}">
  <ds:schemaRefs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53D857-4181-4777-8893-6E45A690F9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Cloud skipper design slides</Template>
  <TotalTime>139</TotalTime>
  <Words>234</Words>
  <Application>Microsoft Office PowerPoint</Application>
  <PresentationFormat>Widescreen</PresentationFormat>
  <Paragraphs>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Cambria</vt:lpstr>
      <vt:lpstr>Cloud skipper design template</vt:lpstr>
      <vt:lpstr>Data Structures and Algorithms in Java</vt:lpstr>
      <vt:lpstr>Salient Features of Java</vt:lpstr>
      <vt:lpstr>Platform Independence of Java</vt:lpstr>
      <vt:lpstr>Java is Secured</vt:lpstr>
      <vt:lpstr>Data Structures in Java</vt:lpstr>
      <vt:lpstr>Class versus Interface</vt:lpstr>
      <vt:lpstr>Hashmaps</vt:lpstr>
      <vt:lpstr>Hashmaps Advantages</vt:lpstr>
      <vt:lpstr>Algorithms Divide and Conquer</vt:lpstr>
      <vt:lpstr>Algorithms Divide and Conquer</vt:lpstr>
      <vt:lpstr>Divide and Conquer Mergesort</vt:lpstr>
      <vt:lpstr>Divide and Conquer Dynamic Programming</vt:lpstr>
      <vt:lpstr>Elements of Dynamic Programming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Algorithms in Java</dc:title>
  <dc:creator>ansh605@gmail.com</dc:creator>
  <cp:lastModifiedBy>ansh605@gmail.com</cp:lastModifiedBy>
  <cp:revision>11</cp:revision>
  <dcterms:created xsi:type="dcterms:W3CDTF">2018-12-26T14:29:04Z</dcterms:created>
  <dcterms:modified xsi:type="dcterms:W3CDTF">2018-12-26T17:32:25Z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