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310" r:id="rId4"/>
    <p:sldId id="304" r:id="rId5"/>
    <p:sldId id="259" r:id="rId6"/>
    <p:sldId id="306" r:id="rId7"/>
    <p:sldId id="318" r:id="rId8"/>
    <p:sldId id="319" r:id="rId9"/>
    <p:sldId id="307" r:id="rId10"/>
    <p:sldId id="261" r:id="rId11"/>
    <p:sldId id="321" r:id="rId12"/>
    <p:sldId id="262" r:id="rId13"/>
    <p:sldId id="301" r:id="rId14"/>
    <p:sldId id="311" r:id="rId15"/>
    <p:sldId id="264" r:id="rId16"/>
    <p:sldId id="265" r:id="rId17"/>
    <p:sldId id="315" r:id="rId18"/>
    <p:sldId id="316" r:id="rId19"/>
    <p:sldId id="320" r:id="rId20"/>
    <p:sldId id="317" r:id="rId21"/>
    <p:sldId id="272" r:id="rId22"/>
    <p:sldId id="295" r:id="rId23"/>
    <p:sldId id="296" r:id="rId24"/>
    <p:sldId id="322" r:id="rId25"/>
    <p:sldId id="297" r:id="rId26"/>
    <p:sldId id="298" r:id="rId27"/>
    <p:sldId id="299" r:id="rId28"/>
    <p:sldId id="275" r:id="rId29"/>
    <p:sldId id="323" r:id="rId30"/>
    <p:sldId id="278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14" r:id="rId40"/>
    <p:sldId id="290" r:id="rId41"/>
    <p:sldId id="291" r:id="rId42"/>
    <p:sldId id="292" r:id="rId43"/>
    <p:sldId id="293" r:id="rId44"/>
    <p:sldId id="294" r:id="rId45"/>
    <p:sldId id="312" r:id="rId46"/>
    <p:sldId id="302" r:id="rId47"/>
    <p:sldId id="303" r:id="rId48"/>
    <p:sldId id="280" r:id="rId49"/>
    <p:sldId id="27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06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D50AA-5309-4F28-88B6-713B94F535D3}" type="datetimeFigureOut">
              <a:rPr lang="en-IN" smtClean="0"/>
              <a:t>02-11-2012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9134-44E3-4CC4-8874-F9CE235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8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9134-44E3-4CC4-8874-F9CE2356BB1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6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9134-44E3-4CC4-8874-F9CE2356BB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4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94EC-7B49-44E1-8D9A-BE3010BF44FD}" type="datetime1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6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4A81-673B-4F7F-9ECB-8445CBA04C0F}" type="datetime1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BFEF-0DD6-42B4-9694-40C3C41CFEC6}" type="datetime1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9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7951-6495-453E-A172-D58D6078F142}" type="datetime1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D8A7-6705-4669-96E4-E91E323ED060}" type="datetime1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3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91A-7925-4F26-A9A5-914DBD710187}" type="datetime1">
              <a:rPr lang="en-IN" smtClean="0"/>
              <a:t>02-11-2012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8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9766-B963-42E9-A8EA-AF9410DABFDD}" type="datetime1">
              <a:rPr lang="en-IN" smtClean="0"/>
              <a:t>02-11-2012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8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A7B4-C6F4-4D63-9BF6-A95CCD8DF3D8}" type="datetime1">
              <a:rPr lang="en-IN" smtClean="0"/>
              <a:t>02-11-2012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5B6A-B1BC-4D13-A6BD-A74417B45C37}" type="datetime1">
              <a:rPr lang="en-IN" smtClean="0"/>
              <a:t>02-11-2012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1B7C-0723-415D-89B7-F4446C4743AD}" type="datetime1">
              <a:rPr lang="en-IN" smtClean="0"/>
              <a:t>02-11-2012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8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BF80-A60A-4231-AD2B-E371660D349B}" type="datetime1">
              <a:rPr lang="en-IN" smtClean="0"/>
              <a:t>02-11-2012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9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362F-AD9B-4E02-AC85-36505B8BBD26}" type="datetime1">
              <a:rPr lang="en-IN" smtClean="0"/>
              <a:t>02-11-2012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27DF-0372-47E2-9D01-F96500947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djCCkFUBKU" TargetMode="External"/><Relationship Id="rId2" Type="http://schemas.openxmlformats.org/officeDocument/2006/relationships/hyperlink" Target="http://www.cs.cmu.edu/~aberger/maxe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820" y="692696"/>
            <a:ext cx="7772400" cy="183006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Smoothing Techniques – A Primer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852" y="2852936"/>
            <a:ext cx="6400800" cy="13681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Deepak </a:t>
            </a:r>
            <a:r>
              <a:rPr lang="en-US" sz="2000" dirty="0" err="1" smtClean="0">
                <a:solidFill>
                  <a:srgbClr val="C00000"/>
                </a:solidFill>
              </a:rPr>
              <a:t>Suyel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err="1" smtClean="0">
                <a:solidFill>
                  <a:srgbClr val="C00000"/>
                </a:solidFill>
              </a:rPr>
              <a:t>Geetanjali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Rakshit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err="1" smtClean="0">
                <a:solidFill>
                  <a:srgbClr val="C00000"/>
                </a:solidFill>
              </a:rPr>
              <a:t>Sachin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Pawar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47344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626 – Speech, NLP and the Web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508543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02-Nov-12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Smoothing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929411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IN" sz="2800" dirty="0" smtClean="0"/>
              <a:t>Smoothing is the task of adjusting </a:t>
            </a:r>
            <a:r>
              <a:rPr lang="en-IN" sz="2800" dirty="0"/>
              <a:t>the maximum likelihood estimate of probabilities to produce more accurate probabilities.</a:t>
            </a:r>
          </a:p>
          <a:p>
            <a:pPr algn="just">
              <a:buClr>
                <a:srgbClr val="C00000"/>
              </a:buClr>
            </a:pPr>
            <a:r>
              <a:rPr lang="en-IN" sz="2800" dirty="0"/>
              <a:t>The name comes from the fact that these techniques tend to make distributions </a:t>
            </a:r>
            <a:r>
              <a:rPr lang="en-IN" sz="2800" dirty="0" smtClean="0"/>
              <a:t>more uniform</a:t>
            </a:r>
            <a:r>
              <a:rPr lang="en-IN" sz="2800" dirty="0"/>
              <a:t>, by adjusting low probabilities such as zero probabilities upward, and high </a:t>
            </a:r>
            <a:r>
              <a:rPr lang="en-IN" sz="2800" dirty="0" smtClean="0"/>
              <a:t>probabilities downward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>
              <a:buClr>
                <a:srgbClr val="C00000"/>
              </a:buClr>
            </a:pPr>
            <a:r>
              <a:rPr lang="en-IN" sz="2800" dirty="0" smtClean="0"/>
              <a:t>Smoothing not only prevents </a:t>
            </a:r>
            <a:r>
              <a:rPr lang="en-IN" sz="2800" dirty="0"/>
              <a:t>zero </a:t>
            </a:r>
            <a:r>
              <a:rPr lang="en-IN" sz="2800" dirty="0" smtClean="0"/>
              <a:t>probabilities, attempts </a:t>
            </a:r>
            <a:r>
              <a:rPr lang="en-IN" sz="2800" dirty="0"/>
              <a:t>to </a:t>
            </a:r>
            <a:r>
              <a:rPr lang="en-IN" sz="2800" dirty="0" smtClean="0"/>
              <a:t>improves </a:t>
            </a:r>
            <a:r>
              <a:rPr lang="en-IN" sz="2800" dirty="0"/>
              <a:t>the accuracy of the model as a whole</a:t>
            </a:r>
            <a:r>
              <a:rPr lang="en-IN" sz="2800" dirty="0" smtClean="0"/>
              <a:t>.</a:t>
            </a:r>
            <a:endParaRPr lang="en-IN" sz="2800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Add-one Smoothing (Laplace Correction)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Clr>
                    <a:srgbClr val="C00000"/>
                  </a:buClr>
                </a:pPr>
                <a:r>
                  <a:rPr lang="en-US" dirty="0" smtClean="0"/>
                  <a:t>Assume each bigram having zero occurrence has a count of 1. </a:t>
                </a:r>
              </a:p>
              <a:p>
                <a:pPr algn="just">
                  <a:buClr>
                    <a:srgbClr val="C00000"/>
                  </a:buClr>
                </a:pPr>
                <a:r>
                  <a:rPr lang="en-US" dirty="0" smtClean="0"/>
                  <a:t>Increase the count of all non-zero occurrence words  by one. This increases the total number of words N in the corpus by the vocabulary V.</a:t>
                </a:r>
              </a:p>
              <a:p>
                <a:pPr algn="just">
                  <a:buClr>
                    <a:srgbClr val="C00000"/>
                  </a:buClr>
                </a:pPr>
                <a:r>
                  <a:rPr lang="en-IN" dirty="0" smtClean="0"/>
                  <a:t>Probability of each word is now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IN" i="1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Sup>
                            <m:sSub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i="1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037" b="-11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Add-one Smoothing (Laplace Correction) –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Bigram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289747"/>
              </p:ext>
            </p:extLst>
          </p:nvPr>
        </p:nvGraphicFramePr>
        <p:xfrm>
          <a:off x="1066800" y="2514600"/>
          <a:ext cx="7124192" cy="312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799592"/>
                <a:gridCol w="914400"/>
                <a:gridCol w="762000"/>
                <a:gridCol w="990600"/>
                <a:gridCol w="838200"/>
                <a:gridCol w="914400"/>
              </a:tblGrid>
              <a:tr h="533399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1088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787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861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Concept of “Discounting”</a:t>
            </a:r>
            <a:endParaRPr lang="en-IN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rgbClr val="C00000"/>
                  </a:buClr>
                </a:pPr>
                <a:r>
                  <a:rPr lang="en-US" sz="2800" dirty="0" smtClean="0"/>
                  <a:t>This concept is the central idea in all smoothing algorithms.</a:t>
                </a:r>
              </a:p>
              <a:p>
                <a:pPr algn="just">
                  <a:buClr>
                    <a:srgbClr val="C00000"/>
                  </a:buClr>
                </a:pPr>
                <a:r>
                  <a:rPr lang="en-US" sz="2800" dirty="0" smtClean="0"/>
                  <a:t>To assign some probability mass to unseen event, we need to take away some probability mass from seen events</a:t>
                </a:r>
              </a:p>
              <a:p>
                <a:pPr algn="just">
                  <a:buClr>
                    <a:srgbClr val="C00000"/>
                  </a:buClr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Discounting</a:t>
                </a:r>
                <a:r>
                  <a:rPr lang="en-US" sz="2800" dirty="0" smtClean="0"/>
                  <a:t> is the lowering each non-zero count </a:t>
                </a:r>
                <a:r>
                  <a:rPr lang="en-US" sz="2800" b="1" i="1" dirty="0" smtClean="0"/>
                  <a:t>c</a:t>
                </a:r>
                <a:r>
                  <a:rPr lang="en-US" sz="2800" dirty="0" smtClean="0"/>
                  <a:t> to </a:t>
                </a:r>
                <a:r>
                  <a:rPr lang="en-US" sz="2800" b="1" i="1" dirty="0" smtClean="0"/>
                  <a:t>c</a:t>
                </a:r>
                <a:r>
                  <a:rPr lang="en-US" sz="2800" b="1" i="1" baseline="30000" dirty="0" smtClean="0"/>
                  <a:t>* </a:t>
                </a:r>
                <a:r>
                  <a:rPr lang="en-US" sz="2800" dirty="0" smtClean="0"/>
                  <a:t> according the smoothing algorithm</a:t>
                </a:r>
              </a:p>
              <a:p>
                <a:pPr algn="just">
                  <a:buClr>
                    <a:srgbClr val="C00000"/>
                  </a:buClr>
                </a:pPr>
                <a:r>
                  <a:rPr lang="en-US" sz="2800" dirty="0"/>
                  <a:t>F</a:t>
                </a:r>
                <a:r>
                  <a:rPr lang="en-US" sz="2800" dirty="0" smtClean="0"/>
                  <a:t>or a word that occurs </a:t>
                </a:r>
                <a:r>
                  <a:rPr lang="en-US" sz="2800" b="1" i="1" dirty="0" smtClean="0"/>
                  <a:t>c </a:t>
                </a:r>
                <a:r>
                  <a:rPr lang="en-US" sz="2800" dirty="0" smtClean="0"/>
                  <a:t>times in training set of size </a:t>
                </a:r>
                <a:r>
                  <a:rPr lang="en-US" sz="2800" b="1" i="1" dirty="0" smtClean="0"/>
                  <a:t>N</a:t>
                </a: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𝑀𝐿𝐸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𝑠𝑚𝑜𝑜𝑡h𝑒𝑑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259" t="-1044" r="-2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Laplace Correction - </a:t>
            </a:r>
            <a:r>
              <a:rPr lang="en-US" sz="2400" dirty="0">
                <a:solidFill>
                  <a:srgbClr val="C00000"/>
                </a:solidFill>
              </a:rPr>
              <a:t>Adjusted Counts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14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IN" i="1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Sup>
                            <m:sSub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N" i="1">
                              <a:latin typeface="Cambria Math"/>
                            </a:rPr>
                            <m:t>=(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+1)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430680"/>
              </p:ext>
            </p:extLst>
          </p:nvPr>
        </p:nvGraphicFramePr>
        <p:xfrm>
          <a:off x="1066800" y="2514600"/>
          <a:ext cx="7124192" cy="312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799592"/>
                <a:gridCol w="914400"/>
                <a:gridCol w="762000"/>
                <a:gridCol w="990600"/>
                <a:gridCol w="838200"/>
                <a:gridCol w="914400"/>
              </a:tblGrid>
              <a:tr h="533399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740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.68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.68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.68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.68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331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.69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594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.69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7.4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.24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.22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.22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.22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.22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.44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.22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8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Laplace Correction – </a:t>
            </a:r>
            <a:r>
              <a:rPr lang="en-US" sz="3600" dirty="0" smtClean="0">
                <a:solidFill>
                  <a:srgbClr val="C00000"/>
                </a:solidFill>
              </a:rPr>
              <a:t>Observations and shortcomings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C00000"/>
              </a:buClr>
            </a:pPr>
            <a:r>
              <a:rPr lang="en-IN" dirty="0" smtClean="0"/>
              <a:t>It makes a very big change to the counts. For example, C(want to) changed from 786 to 331.</a:t>
            </a:r>
          </a:p>
          <a:p>
            <a:pPr algn="just">
              <a:buClr>
                <a:srgbClr val="C00000"/>
              </a:buClr>
            </a:pPr>
            <a:r>
              <a:rPr lang="en-IN" dirty="0" smtClean="0"/>
              <a:t>The sharp change in counts and probabilities occurs because too much probability mass is moved to all the zeros. (can be avoided by adding smaller values to the counts).</a:t>
            </a:r>
          </a:p>
          <a:p>
            <a:pPr algn="just">
              <a:buClr>
                <a:srgbClr val="C00000"/>
              </a:buClr>
            </a:pPr>
            <a:r>
              <a:rPr lang="en-IN" dirty="0"/>
              <a:t>A</a:t>
            </a:r>
            <a:r>
              <a:rPr lang="en-IN" dirty="0" smtClean="0"/>
              <a:t>dd-one is much worse at predicting the actual probability for bigrams with zero counts.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Witten-Bell Smoothing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rgbClr val="C00000"/>
                </a:solidFill>
              </a:rPr>
              <a:t>Intuition</a:t>
            </a:r>
            <a:r>
              <a:rPr lang="en-IN" sz="2800" dirty="0" smtClean="0"/>
              <a:t> - The probability of seeing a zero-frequency N-gram can be </a:t>
            </a:r>
            <a:r>
              <a:rPr lang="en-IN" sz="2800" dirty="0" err="1" smtClean="0"/>
              <a:t>modeled</a:t>
            </a:r>
            <a:r>
              <a:rPr lang="en-IN" sz="2800" dirty="0" smtClean="0"/>
              <a:t> by the probability of seeing an N-gram for the first time.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IN" sz="2800" dirty="0" smtClean="0"/>
              <a:t>	</a:t>
            </a:r>
          </a:p>
          <a:p>
            <a:pPr marL="0" indent="0" algn="just">
              <a:buNone/>
            </a:pPr>
            <a:r>
              <a:rPr lang="en-IN" sz="2800" dirty="0" smtClean="0"/>
              <a:t>	where T is the types we have already seen, and N is the number of tokens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16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5200" y="3186670"/>
                <a:ext cx="1956498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/>
                            </a:rPr>
                            <m:t>𝑖</m:t>
                          </m:r>
                          <m:r>
                            <a:rPr lang="en-IN" i="1">
                              <a:latin typeface="Cambria Math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  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IN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  <m:r>
                            <a:rPr lang="en-IN" i="1"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186670"/>
                <a:ext cx="1956498" cy="798424"/>
              </a:xfrm>
              <a:prstGeom prst="rect">
                <a:avLst/>
              </a:prstGeom>
              <a:blipFill rotWithShape="1">
                <a:blip r:embed="rId2"/>
                <a:stretch>
                  <a:fillRect r="-34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Witten Bell - </a:t>
            </a:r>
            <a:r>
              <a:rPr lang="en-US" sz="3200" dirty="0">
                <a:solidFill>
                  <a:srgbClr val="C00000"/>
                </a:solidFill>
              </a:rPr>
              <a:t>for Bigram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IN" sz="2800" dirty="0" smtClean="0"/>
                  <a:t>Total probability of zero frequency bigrams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sz="17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1700" b="1" i="1">
                              <a:latin typeface="Cambria Math"/>
                            </a:rPr>
                            <m:t>𝒊</m:t>
                          </m:r>
                          <m:r>
                            <a:rPr lang="en-IN" sz="1700" b="1" i="1">
                              <a:latin typeface="Cambria Math"/>
                            </a:rPr>
                            <m:t>:</m:t>
                          </m:r>
                          <m:r>
                            <a:rPr lang="en-IN" sz="1700" b="1" i="1">
                              <a:latin typeface="Cambria Math"/>
                            </a:rPr>
                            <m:t>𝒄</m:t>
                          </m:r>
                          <m:r>
                            <a:rPr lang="en-IN" sz="17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7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7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7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7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7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700" b="1" i="1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IN" sz="1700" b="1" i="1">
                              <a:latin typeface="Cambria Math"/>
                            </a:rPr>
                            <m:t>)=</m:t>
                          </m:r>
                          <m:r>
                            <a:rPr lang="en-IN" sz="1700" b="1" i="1"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sz="17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17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IN" sz="1700" b="1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1700" b="1" i="1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IN" sz="17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7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IN" sz="17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IN" sz="17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7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7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700" b="1" i="1" smtClean="0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IN" sz="1700" b="1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17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1700" b="1" i="1">
                              <a:latin typeface="Cambria Math"/>
                            </a:rPr>
                            <m:t>𝑻</m:t>
                          </m:r>
                          <m:r>
                            <a:rPr lang="en-IN" sz="17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7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7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700" b="1" i="1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IN" sz="17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sz="1700" b="1" i="1">
                              <a:latin typeface="Cambria Math"/>
                            </a:rPr>
                            <m:t>𝑵</m:t>
                          </m:r>
                          <m:d>
                            <m:dPr>
                              <m:ctrlPr>
                                <a:rPr lang="en-IN" sz="17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7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7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1700" b="1" i="1"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700" b="1" i="1">
                              <a:latin typeface="Cambria Math"/>
                            </a:rPr>
                            <m:t>+ </m:t>
                          </m:r>
                          <m:r>
                            <a:rPr lang="en-IN" sz="1700" b="1" i="1">
                              <a:latin typeface="Cambria Math"/>
                            </a:rPr>
                            <m:t>𝑻</m:t>
                          </m:r>
                          <m:r>
                            <a:rPr lang="en-IN" sz="17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7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7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700" b="1" i="1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IN" sz="1700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b="1" dirty="0" smtClean="0"/>
              </a:p>
              <a:p>
                <a:pPr algn="just"/>
                <a:r>
                  <a:rPr lang="en-US" sz="2800" dirty="0" smtClean="0"/>
                  <a:t>This is distributed uniformly among Z unseen bigrams as: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9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19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IN" sz="1900" b="1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19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IN" sz="1900" b="1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|"/>
                        <m:ctrlPr>
                          <a:rPr lang="en-IN" sz="19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9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9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IN" sz="19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IN" sz="1900" b="1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sz="19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1900" b="1" i="1">
                            <a:latin typeface="Cambria Math"/>
                          </a:rPr>
                          <m:t>𝑻</m:t>
                        </m:r>
                        <m:r>
                          <a:rPr lang="en-IN" sz="1900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sz="19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9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IN" sz="19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IN" sz="19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IN" sz="1900" b="1" i="1">
                            <a:latin typeface="Cambria Math"/>
                          </a:rPr>
                          <m:t>𝒁</m:t>
                        </m:r>
                        <m:r>
                          <a:rPr lang="en-IN" sz="1900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sz="19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9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IN" sz="19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IN" sz="1900" b="1" i="1">
                            <a:latin typeface="Cambria Math"/>
                          </a:rPr>
                          <m:t>)(</m:t>
                        </m:r>
                        <m:r>
                          <a:rPr lang="en-IN" sz="1900" b="1" i="1">
                            <a:latin typeface="Cambria Math"/>
                          </a:rPr>
                          <m:t>𝑵</m:t>
                        </m:r>
                        <m:r>
                          <a:rPr lang="en-IN" sz="1900" b="1" i="1">
                            <a:latin typeface="Cambria Math"/>
                          </a:rPr>
                          <m:t>+ </m:t>
                        </m:r>
                        <m:r>
                          <a:rPr lang="en-IN" sz="1900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IN" sz="19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9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1900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IN" sz="1900" b="1" i="1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IN" sz="19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IN" sz="19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IN" sz="1900" b="1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IN" sz="1900" b="1" i="1">
                        <a:latin typeface="Cambria Math"/>
                      </a:rPr>
                      <m:t> </m:t>
                    </m:r>
                    <m:r>
                      <a:rPr lang="en-IN" sz="1900" b="1" i="1">
                        <a:latin typeface="Cambria Math"/>
                      </a:rPr>
                      <m:t>𝒊𝒇</m:t>
                    </m:r>
                    <m:r>
                      <a:rPr lang="en-IN" sz="1900" b="1" i="1">
                        <a:latin typeface="Cambria Math"/>
                      </a:rPr>
                      <m:t> </m:t>
                    </m:r>
                    <m:r>
                      <a:rPr lang="en-IN" sz="1900" b="1" i="1"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IN" sz="19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9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9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IN" sz="19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IN" sz="19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IN" sz="19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9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IN" sz="19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IN" sz="1900" b="1" i="1">
                        <a:latin typeface="Cambria Math"/>
                      </a:rPr>
                      <m:t>=</m:t>
                    </m:r>
                    <m:r>
                      <a:rPr lang="en-IN" sz="1900" b="1" i="1">
                        <a:latin typeface="Cambria Math"/>
                      </a:rPr>
                      <m:t>𝟎</m:t>
                    </m:r>
                  </m:oMath>
                </a14:m>
                <a:endParaRPr lang="en-IN" sz="1900" b="1" dirty="0" smtClean="0"/>
              </a:p>
              <a:p>
                <a:pPr algn="ctr"/>
                <a:endParaRPr lang="en-IN" sz="1900" b="1" dirty="0"/>
              </a:p>
              <a:p>
                <a:pPr algn="just"/>
                <a:r>
                  <a:rPr lang="en-US" sz="2800" dirty="0" smtClean="0"/>
                  <a:t>The remainder of the probability mass comes from bigrams having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IN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en-IN" sz="28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&gt;</m:t>
                    </m:r>
                    <m:r>
                      <a:rPr lang="en-IN" sz="2800" i="1">
                        <a:latin typeface="Cambria Math"/>
                      </a:rPr>
                      <m:t>0</m:t>
                    </m:r>
                  </m:oMath>
                </a14:m>
                <a:endParaRPr lang="en-I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  <m:d>
                            <m:dPr>
                              <m:ctrlP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IN" sz="1800" b="1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  <m:d>
                            <m:dPr>
                              <m:ctrlP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 </m:t>
                          </m:r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1800" b="1" dirty="0"/>
              </a:p>
              <a:p>
                <a:endParaRPr lang="en-IN" sz="2800" dirty="0" smtClean="0"/>
              </a:p>
              <a:p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2156" r="-2519" b="-2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Smoothed counts </a:t>
            </a:r>
            <a:endParaRPr lang="en-IN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221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IN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/>
                                    </a:rPr>
                                    <m:t>𝑍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2211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Witten  Bell -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16025"/>
              </p:ext>
            </p:extLst>
          </p:nvPr>
        </p:nvGraphicFramePr>
        <p:xfrm>
          <a:off x="3283755" y="1601414"/>
          <a:ext cx="288129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645"/>
                <a:gridCol w="1440645"/>
              </a:tblGrid>
              <a:tr h="245824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W</a:t>
                      </a:r>
                      <a:endParaRPr lang="en-IN" sz="24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T(W)</a:t>
                      </a:r>
                      <a:endParaRPr lang="en-IN" sz="24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Want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76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Eat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124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Chinese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Food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Lunch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0" y="5791200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dirty="0"/>
              <a:t>Z(w) = V - T(w) </a:t>
            </a:r>
          </a:p>
        </p:txBody>
      </p:sp>
    </p:spTree>
    <p:extLst>
      <p:ext uri="{BB962C8B-B14F-4D97-AF65-F5344CB8AC3E}">
        <p14:creationId xmlns:p14="http://schemas.microsoft.com/office/powerpoint/2010/main" val="20935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Some terminology</a:t>
            </a:r>
            <a:endParaRPr lang="en-IN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buClr>
                    <a:srgbClr val="C00000"/>
                  </a:buClr>
                </a:pPr>
                <a:r>
                  <a:rPr lang="en-US" dirty="0" smtClean="0">
                    <a:solidFill>
                      <a:srgbClr val="C00000"/>
                    </a:solidFill>
                  </a:rPr>
                  <a:t>Types</a:t>
                </a:r>
                <a:r>
                  <a:rPr lang="en-US" dirty="0" smtClean="0"/>
                  <a:t> - </a:t>
                </a:r>
                <a:r>
                  <a:rPr lang="en-IN" dirty="0"/>
                  <a:t>T</a:t>
                </a:r>
                <a:r>
                  <a:rPr lang="en-IN" dirty="0" smtClean="0"/>
                  <a:t>he number of distinct words in a corpus, i.e. the size of the vocabulary.</a:t>
                </a:r>
                <a:endParaRPr lang="en-US" dirty="0" smtClean="0"/>
              </a:p>
              <a:p>
                <a:pPr algn="just">
                  <a:buClr>
                    <a:srgbClr val="C00000"/>
                  </a:buClr>
                </a:pPr>
                <a:r>
                  <a:rPr lang="en-US" dirty="0" smtClean="0">
                    <a:solidFill>
                      <a:srgbClr val="C00000"/>
                    </a:solidFill>
                  </a:rPr>
                  <a:t>Tokens </a:t>
                </a:r>
                <a:r>
                  <a:rPr lang="en-US" dirty="0" smtClean="0"/>
                  <a:t>- </a:t>
                </a:r>
                <a:r>
                  <a:rPr lang="en-IN" dirty="0"/>
                  <a:t>T</a:t>
                </a:r>
                <a:r>
                  <a:rPr lang="en-IN" dirty="0" smtClean="0"/>
                  <a:t>he total number of words in the corpus.</a:t>
                </a:r>
              </a:p>
              <a:p>
                <a:pPr algn="just"/>
                <a:r>
                  <a:rPr lang="en-US" dirty="0" smtClean="0">
                    <a:solidFill>
                      <a:srgbClr val="C00000"/>
                    </a:solidFill>
                  </a:rPr>
                  <a:t>Language Model </a:t>
                </a:r>
                <a:r>
                  <a:rPr lang="en-US" dirty="0" smtClean="0"/>
                  <a:t>- </a:t>
                </a:r>
                <a:r>
                  <a:rPr lang="en-US" dirty="0"/>
                  <a:t>A language model is a probability distribution over word </a:t>
                </a:r>
                <a:r>
                  <a:rPr lang="en-US" dirty="0" smtClean="0"/>
                  <a:t>sequences </a:t>
                </a:r>
                <a:r>
                  <a:rPr lang="en-IN" dirty="0"/>
                  <a:t>that describes how </a:t>
                </a:r>
                <a:r>
                  <a:rPr lang="en-IN" dirty="0" smtClean="0"/>
                  <a:t>often the sequence occurs </a:t>
                </a:r>
                <a:r>
                  <a:rPr lang="en-IN" dirty="0"/>
                  <a:t>as a sentence in some domain of </a:t>
                </a:r>
                <a:r>
                  <a:rPr lang="en-IN" dirty="0" smtClean="0"/>
                  <a:t>interest.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z="1400" smtClean="0"/>
              <a:pPr/>
              <a:t>2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817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Witten Bell </a:t>
            </a:r>
            <a:r>
              <a:rPr lang="en-US" sz="3600" dirty="0"/>
              <a:t>– </a:t>
            </a:r>
            <a:r>
              <a:rPr lang="en-US" sz="3600" dirty="0">
                <a:solidFill>
                  <a:srgbClr val="C00000"/>
                </a:solidFill>
              </a:rPr>
              <a:t>Smoothed Counts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20</a:t>
            </a:fld>
            <a:endParaRPr lang="en-IN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93717"/>
              </p:ext>
            </p:extLst>
          </p:nvPr>
        </p:nvGraphicFramePr>
        <p:xfrm>
          <a:off x="1066800" y="2057400"/>
          <a:ext cx="7124192" cy="312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799592"/>
                <a:gridCol w="914400"/>
                <a:gridCol w="762000"/>
                <a:gridCol w="990600"/>
                <a:gridCol w="838200"/>
                <a:gridCol w="914400"/>
              </a:tblGrid>
              <a:tr h="533399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1060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.062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.062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.062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.062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.046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740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.046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.085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827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.085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.075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.075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.075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.059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.059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.059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.059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.059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.026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.026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.026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.026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.026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Good-Turing Discounting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IN" sz="3000" dirty="0" smtClean="0">
                <a:solidFill>
                  <a:srgbClr val="C00000"/>
                </a:solidFill>
              </a:rPr>
              <a:t>Intuition:</a:t>
            </a:r>
            <a:endParaRPr lang="en-IN" sz="3000" dirty="0">
              <a:solidFill>
                <a:srgbClr val="C00000"/>
              </a:solidFill>
            </a:endParaRPr>
          </a:p>
          <a:p>
            <a:pPr lvl="1" algn="just">
              <a:buClr>
                <a:srgbClr val="C00000"/>
              </a:buClr>
            </a:pPr>
            <a:r>
              <a:rPr lang="en-IN" sz="2200" dirty="0" smtClean="0"/>
              <a:t>Use the count of things which are </a:t>
            </a:r>
            <a:r>
              <a:rPr lang="en-IN" sz="2200" b="1" i="1" dirty="0" smtClean="0"/>
              <a:t>seen once</a:t>
            </a:r>
            <a:r>
              <a:rPr lang="en-IN" sz="2200" dirty="0" smtClean="0"/>
              <a:t> to help estimate the count of things </a:t>
            </a:r>
            <a:r>
              <a:rPr lang="en-IN" sz="2200" b="1" i="1" dirty="0" smtClean="0"/>
              <a:t>never seen.</a:t>
            </a:r>
          </a:p>
          <a:p>
            <a:pPr lvl="1" algn="just">
              <a:buClr>
                <a:srgbClr val="C00000"/>
              </a:buClr>
            </a:pPr>
            <a:r>
              <a:rPr lang="en-IN" sz="2600" dirty="0" smtClean="0"/>
              <a:t>Similarly, use count of things which occur </a:t>
            </a:r>
            <a:r>
              <a:rPr lang="en-IN" sz="2600" b="1" i="1" dirty="0" smtClean="0"/>
              <a:t>c+1 </a:t>
            </a:r>
            <a:r>
              <a:rPr lang="en-IN" sz="2600" dirty="0" smtClean="0"/>
              <a:t>times to estimate count of things which occur </a:t>
            </a:r>
            <a:r>
              <a:rPr lang="en-IN" sz="2600" b="1" i="1" dirty="0" smtClean="0"/>
              <a:t>c</a:t>
            </a:r>
            <a:r>
              <a:rPr lang="en-IN" sz="2600" dirty="0" smtClean="0"/>
              <a:t> times.</a:t>
            </a:r>
          </a:p>
          <a:p>
            <a:pPr algn="just">
              <a:buClr>
                <a:srgbClr val="C00000"/>
              </a:buClr>
            </a:pPr>
            <a:r>
              <a:rPr lang="en-IN" sz="2800" dirty="0" smtClean="0"/>
              <a:t>Let, </a:t>
            </a:r>
            <a:r>
              <a:rPr lang="en-IN" sz="2800" b="1" i="1" dirty="0" err="1" smtClean="0"/>
              <a:t>N</a:t>
            </a:r>
            <a:r>
              <a:rPr lang="en-IN" sz="2800" b="1" i="1" baseline="-25000" dirty="0" err="1" smtClean="0"/>
              <a:t>c</a:t>
            </a:r>
            <a:r>
              <a:rPr lang="en-IN" sz="2800" dirty="0" smtClean="0"/>
              <a:t> be the number of things that occur </a:t>
            </a:r>
            <a:r>
              <a:rPr lang="en-IN" sz="2800" b="1" i="1" dirty="0" smtClean="0"/>
              <a:t>c</a:t>
            </a:r>
            <a:r>
              <a:rPr lang="en-IN" sz="2800" dirty="0" smtClean="0"/>
              <a:t> times. i.e. </a:t>
            </a:r>
            <a:r>
              <a:rPr lang="en-IN" sz="2800" i="1" dirty="0" smtClean="0">
                <a:solidFill>
                  <a:srgbClr val="C00000"/>
                </a:solidFill>
              </a:rPr>
              <a:t>frequency of frequency “c”.</a:t>
            </a:r>
          </a:p>
          <a:p>
            <a:pPr algn="just">
              <a:buClr>
                <a:srgbClr val="C00000"/>
              </a:buClr>
            </a:pPr>
            <a:r>
              <a:rPr lang="en-IN" sz="2800" dirty="0" smtClean="0"/>
              <a:t>MLE count for </a:t>
            </a:r>
            <a:r>
              <a:rPr lang="en-IN" sz="2800" b="1" i="1" dirty="0" err="1" smtClean="0"/>
              <a:t>N</a:t>
            </a:r>
            <a:r>
              <a:rPr lang="en-IN" sz="2800" b="1" i="1" baseline="-25000" dirty="0" err="1" smtClean="0"/>
              <a:t>c</a:t>
            </a:r>
            <a:r>
              <a:rPr lang="en-IN" sz="2800" dirty="0" smtClean="0"/>
              <a:t> is c, but Good-Turing estimate which is function of </a:t>
            </a:r>
            <a:r>
              <a:rPr lang="en-IN" sz="2800" b="1" i="1" dirty="0" smtClean="0"/>
              <a:t>N</a:t>
            </a:r>
            <a:r>
              <a:rPr lang="en-IN" sz="2800" b="1" i="1" baseline="-25000" dirty="0" smtClean="0"/>
              <a:t>c+1</a:t>
            </a:r>
            <a:r>
              <a:rPr lang="en-IN" sz="2800" dirty="0" smtClean="0"/>
              <a:t> is,</a:t>
            </a:r>
          </a:p>
          <a:p>
            <a:pPr algn="just">
              <a:buClr>
                <a:srgbClr val="C00000"/>
              </a:buClr>
            </a:pPr>
            <a:endParaRPr lang="en-IN" b="1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9606" y="5486400"/>
            <a:ext cx="41910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Good-Turing Discounting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sz="3000" dirty="0" smtClean="0"/>
              <a:t>Using this estimate, probability mass set aside for things with zero frequency is,</a:t>
            </a:r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/>
              <a:t>This probability mass is divided among all unseen </a:t>
            </a:r>
            <a:r>
              <a:rPr lang="en-US" sz="2400" dirty="0" smtClean="0"/>
              <a:t>things.</a:t>
            </a:r>
            <a:endParaRPr lang="en-US" sz="2400" dirty="0"/>
          </a:p>
          <a:p>
            <a:pPr algn="just">
              <a:buClr>
                <a:srgbClr val="C00000"/>
              </a:buClr>
            </a:pPr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381250"/>
            <a:ext cx="5943600" cy="971550"/>
          </a:xfrm>
          <a:prstGeom prst="rect">
            <a:avLst/>
          </a:prstGeom>
          <a:noFill/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9775" y="3448050"/>
            <a:ext cx="5000625" cy="666750"/>
          </a:xfrm>
          <a:prstGeom prst="rect">
            <a:avLst/>
          </a:prstGeom>
          <a:noFill/>
        </p:spPr>
      </p:pic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0725" y="4257675"/>
            <a:ext cx="3571875" cy="619125"/>
          </a:xfrm>
          <a:prstGeom prst="rect">
            <a:avLst/>
          </a:prstGeom>
          <a:noFill/>
        </p:spPr>
      </p:pic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019675"/>
            <a:ext cx="2381250" cy="6191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Good </a:t>
            </a:r>
            <a:r>
              <a:rPr lang="en-US" dirty="0" smtClean="0">
                <a:solidFill>
                  <a:schemeClr val="tx2"/>
                </a:solidFill>
              </a:rPr>
              <a:t>Turing - </a:t>
            </a:r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sz="2800" dirty="0" smtClean="0"/>
              <a:t>Training set – {10 times A, 3 times B, 2 times C and D, E, F once}, G, H, I, J, K are also in the vocabulary, but they never occur in training set</a:t>
            </a:r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N = 18,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3,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1, N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1</a:t>
            </a:r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P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(unseen) = </a:t>
            </a:r>
            <a:r>
              <a:rPr lang="en-US" sz="2400" dirty="0"/>
              <a:t>N</a:t>
            </a:r>
            <a:r>
              <a:rPr lang="en-US" sz="2400" baseline="-25000" dirty="0"/>
              <a:t>1 </a:t>
            </a:r>
            <a:r>
              <a:rPr lang="en-US" sz="2400" dirty="0" smtClean="0"/>
              <a:t>/N = 3/18</a:t>
            </a:r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P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(G) = P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(unseen)/5 = 3/90 = 1/30</a:t>
            </a:r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P</a:t>
            </a:r>
            <a:r>
              <a:rPr lang="en-US" sz="2400" baseline="30000" dirty="0" smtClean="0"/>
              <a:t>MLE</a:t>
            </a:r>
            <a:r>
              <a:rPr lang="en-US" sz="2400" dirty="0" smtClean="0"/>
              <a:t>(G) = 0/N = 0</a:t>
            </a:r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P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(D) = 1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/N = (2N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/N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)/N = (2/3)/18 = 1/27</a:t>
            </a:r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P</a:t>
            </a:r>
            <a:r>
              <a:rPr lang="en-US" sz="2400" baseline="30000" dirty="0" smtClean="0"/>
              <a:t>MLE</a:t>
            </a:r>
            <a:r>
              <a:rPr lang="en-US" sz="2400" dirty="0" smtClean="0"/>
              <a:t>(D) = 1/N = 1/18</a:t>
            </a:r>
          </a:p>
          <a:p>
            <a:pPr algn="just">
              <a:buClr>
                <a:srgbClr val="C00000"/>
              </a:buClr>
            </a:pPr>
            <a:r>
              <a:rPr lang="en-US" sz="2800" dirty="0" smtClean="0"/>
              <a:t>In practice, Good-Turing is not used by itself for n-grams; it is only used in combination with </a:t>
            </a:r>
            <a:r>
              <a:rPr lang="en-US" sz="2800" dirty="0" err="1" smtClean="0">
                <a:solidFill>
                  <a:srgbClr val="C00000"/>
                </a:solidFill>
              </a:rPr>
              <a:t>Backoff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Interpolation</a:t>
            </a:r>
          </a:p>
          <a:p>
            <a:pPr algn="just">
              <a:buClr>
                <a:srgbClr val="C00000"/>
              </a:buClr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Good Turing – </a:t>
            </a:r>
            <a:r>
              <a:rPr lang="en-US" dirty="0" smtClean="0">
                <a:solidFill>
                  <a:srgbClr val="C00000"/>
                </a:solidFill>
              </a:rPr>
              <a:t>Berkeley Restaurant Example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37100"/>
              </p:ext>
            </p:extLst>
          </p:nvPr>
        </p:nvGraphicFramePr>
        <p:xfrm>
          <a:off x="685800" y="21336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C(MLE)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1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IN" sz="1800" b="1" i="1" baseline="-250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C*(GT)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2,081, 496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0.002553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5315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0.533960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1419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1.357294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2.373832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4.081365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3.781350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4.500000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Leave-one-out Intuition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(based on </a:t>
            </a:r>
            <a:r>
              <a:rPr lang="en-US" sz="1800" dirty="0" err="1" smtClean="0"/>
              <a:t>Jurafsky’s</a:t>
            </a:r>
            <a:r>
              <a:rPr lang="en-US" sz="1800" dirty="0" smtClean="0"/>
              <a:t> video lecture)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algn="just">
              <a:buClr>
                <a:srgbClr val="C00000"/>
              </a:buClr>
            </a:pPr>
            <a:r>
              <a:rPr lang="en-US" dirty="0" smtClean="0"/>
              <a:t>Create held-out set, by leaving one word out at a time</a:t>
            </a:r>
          </a:p>
          <a:p>
            <a:pPr lvl="1" algn="just">
              <a:buClr>
                <a:srgbClr val="C00000"/>
              </a:buClr>
            </a:pPr>
            <a:r>
              <a:rPr lang="en-US" dirty="0" smtClean="0"/>
              <a:t>If training set has N words, there will be N-1 training sets for each word in the held-out set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601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 of N-1 words after leaving out w</a:t>
            </a:r>
            <a:r>
              <a:rPr lang="en-US" baseline="-25000" dirty="0" smtClean="0"/>
              <a:t>1</a:t>
            </a:r>
            <a:endParaRPr lang="en-IN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086600" y="3581400"/>
            <a:ext cx="10668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r>
              <a:rPr lang="en-US" b="1" baseline="-25000" dirty="0"/>
              <a:t>1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4191000"/>
            <a:ext cx="601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 of N-1 words after leaving out w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7086600" y="4191000"/>
            <a:ext cx="10668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</a:t>
            </a:r>
            <a:r>
              <a:rPr lang="en-US" b="1" baseline="-25000" dirty="0" smtClean="0"/>
              <a:t>2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914400" y="5715000"/>
            <a:ext cx="601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 of N-1 words after leaving out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endParaRPr lang="en-IN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7086600" y="5715000"/>
            <a:ext cx="10668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w</a:t>
            </a:r>
            <a:r>
              <a:rPr lang="en-US" b="1" baseline="-25000" dirty="0" err="1" smtClean="0"/>
              <a:t>N</a:t>
            </a:r>
            <a:endParaRPr lang="en-IN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38600" y="4953000"/>
            <a:ext cx="0" cy="4572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0" y="4953000"/>
            <a:ext cx="0" cy="4572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Leave-one-out Intuition (contd.)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Original Training set :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smtClean="0"/>
              <a:t>Held-out set 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2209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-25000" dirty="0" smtClean="0"/>
              <a:t>1</a:t>
            </a:r>
            <a:endParaRPr lang="en-IN" b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3276600" y="23622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-25000" dirty="0" smtClean="0"/>
              <a:t>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876800" y="2362200"/>
            <a:ext cx="914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-25000" dirty="0" smtClean="0"/>
              <a:t>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2590800"/>
                <a:ext cx="753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0" smtClean="0">
                          <a:latin typeface="Cambria Math"/>
                        </a:rPr>
                        <m:t> . . . .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590800"/>
                <a:ext cx="753444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r="-3064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7156" y="2600980"/>
                <a:ext cx="753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0" smtClean="0">
                          <a:latin typeface="Cambria Math"/>
                        </a:rPr>
                        <m:t> . . . .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156" y="2600980"/>
                <a:ext cx="75344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3064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34200" y="2362200"/>
            <a:ext cx="838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-25000" dirty="0" smtClean="0"/>
              <a:t>k+1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914400" y="4800600"/>
            <a:ext cx="2209800" cy="1143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-25000" dirty="0"/>
              <a:t>0</a:t>
            </a:r>
            <a:endParaRPr lang="en-IN" b="1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3276600" y="4800600"/>
            <a:ext cx="1447800" cy="1143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-25000" dirty="0"/>
              <a:t>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876800" y="4800600"/>
            <a:ext cx="914400" cy="1143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-25000" dirty="0"/>
              <a:t>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57156" y="5039380"/>
                <a:ext cx="753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0" smtClean="0">
                          <a:latin typeface="Cambria Math"/>
                        </a:rPr>
                        <m:t> . . . .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156" y="5039380"/>
                <a:ext cx="75344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3064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934200" y="4800600"/>
            <a:ext cx="838200" cy="1143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k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19800" y="5029200"/>
                <a:ext cx="753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0" smtClean="0">
                          <a:latin typeface="Cambria Math"/>
                        </a:rPr>
                        <m:t> . . . .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029200"/>
                <a:ext cx="75344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31707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Leave-one-out Intuition (contd.)</a:t>
            </a:r>
            <a:endParaRPr lang="en-IN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sz="2800" dirty="0" smtClean="0"/>
                  <a:t>Fraction of words in held-out set, which are unseen in training = </a:t>
                </a:r>
                <a:r>
                  <a:rPr lang="en-US" sz="2800" b="1" i="1" dirty="0" smtClean="0"/>
                  <a:t>N</a:t>
                </a:r>
                <a:r>
                  <a:rPr lang="en-US" sz="2800" b="1" i="1" baseline="-25000" dirty="0" smtClean="0"/>
                  <a:t>1</a:t>
                </a:r>
                <a:r>
                  <a:rPr lang="en-US" sz="2800" b="1" i="1" dirty="0" smtClean="0"/>
                  <a:t>/N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800" dirty="0" smtClean="0"/>
                  <a:t>Fraction of words in held-out set, which are seen k times in training =</a:t>
                </a:r>
                <a:r>
                  <a:rPr lang="en-US" sz="2800" i="1" dirty="0" smtClean="0"/>
                  <a:t> </a:t>
                </a:r>
                <a:r>
                  <a:rPr lang="en-US" sz="2800" b="1" i="1" dirty="0" smtClean="0"/>
                  <a:t>(k+1)N</a:t>
                </a:r>
                <a:r>
                  <a:rPr lang="en-US" sz="2800" b="1" i="1" baseline="-25000" dirty="0" smtClean="0"/>
                  <a:t>k+1</a:t>
                </a:r>
                <a:r>
                  <a:rPr lang="en-US" sz="2800" b="1" i="1" dirty="0" smtClean="0"/>
                  <a:t>/N</a:t>
                </a:r>
              </a:p>
              <a:p>
                <a:pPr>
                  <a:buClr>
                    <a:srgbClr val="C00000"/>
                  </a:buClr>
                </a:pPr>
                <a:r>
                  <a:rPr lang="en-US" sz="2800" dirty="0" smtClean="0"/>
                  <a:t>This is the probability mass for all words occurring k times in training</a:t>
                </a:r>
              </a:p>
              <a:p>
                <a:pPr lvl="1">
                  <a:buClr>
                    <a:srgbClr val="C00000"/>
                  </a:buClr>
                </a:pPr>
                <a:r>
                  <a:rPr lang="en-US" sz="2000" dirty="0" smtClean="0"/>
                  <a:t>Individual word will have probability = </a:t>
                </a:r>
                <a:r>
                  <a:rPr lang="en-US" sz="2000" b="1" i="1" dirty="0" smtClean="0"/>
                  <a:t>(</a:t>
                </a:r>
                <a:r>
                  <a:rPr lang="en-US" sz="2000" b="1" i="1" dirty="0"/>
                  <a:t>(k+1)N</a:t>
                </a:r>
                <a:r>
                  <a:rPr lang="en-US" sz="2000" b="1" i="1" baseline="-25000" dirty="0"/>
                  <a:t>k+1</a:t>
                </a:r>
                <a:r>
                  <a:rPr lang="en-US" sz="2000" b="1" i="1" dirty="0"/>
                  <a:t>/N</a:t>
                </a:r>
                <a:r>
                  <a:rPr lang="en-US" sz="2000" b="1" i="1" dirty="0" smtClean="0"/>
                  <a:t>)/</a:t>
                </a:r>
                <a:r>
                  <a:rPr lang="en-US" sz="2000" b="1" i="1" dirty="0" err="1" smtClean="0"/>
                  <a:t>N</a:t>
                </a:r>
                <a:r>
                  <a:rPr lang="en-US" sz="2000" b="1" i="1" baseline="-25000" dirty="0" err="1" smtClean="0"/>
                  <a:t>k</a:t>
                </a:r>
                <a:endParaRPr lang="en-US" sz="2000" b="1" i="1" baseline="-25000" dirty="0" smtClean="0"/>
              </a:p>
              <a:p>
                <a:pPr>
                  <a:buClr>
                    <a:srgbClr val="C00000"/>
                  </a:buClr>
                </a:pPr>
                <a:r>
                  <a:rPr lang="en-US" sz="2800" dirty="0"/>
                  <a:t>Multiplying this by N, </a:t>
                </a:r>
                <a:r>
                  <a:rPr lang="en-US" sz="2800" dirty="0" smtClean="0"/>
                  <a:t>we </a:t>
                </a:r>
                <a:r>
                  <a:rPr lang="en-US" sz="2800" dirty="0"/>
                  <a:t>will get the expected </a:t>
                </a:r>
                <a:r>
                  <a:rPr lang="en-US" sz="2800" dirty="0" smtClean="0"/>
                  <a:t>count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1259" t="-1075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Interpolation and </a:t>
            </a:r>
            <a:r>
              <a:rPr lang="en-US" dirty="0" err="1" smtClean="0">
                <a:solidFill>
                  <a:schemeClr val="tx2"/>
                </a:solidFill>
              </a:rPr>
              <a:t>Backoff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C00000"/>
              </a:buClr>
            </a:pPr>
            <a:r>
              <a:rPr lang="en-IN" dirty="0" smtClean="0"/>
              <a:t>Sometimes it is helpful to use </a:t>
            </a:r>
            <a:r>
              <a:rPr lang="en-IN" i="1" dirty="0" smtClean="0"/>
              <a:t>less</a:t>
            </a:r>
            <a:r>
              <a:rPr lang="en-IN" dirty="0" smtClean="0"/>
              <a:t> context</a:t>
            </a:r>
          </a:p>
          <a:p>
            <a:pPr lvl="1" algn="just">
              <a:buClr>
                <a:srgbClr val="C00000"/>
              </a:buClr>
            </a:pPr>
            <a:r>
              <a:rPr lang="en-IN" dirty="0" smtClean="0"/>
              <a:t>Condition on less context if much is not learned about larger context.</a:t>
            </a:r>
          </a:p>
          <a:p>
            <a:pPr algn="just">
              <a:buClr>
                <a:srgbClr val="C00000"/>
              </a:buClr>
            </a:pPr>
            <a:r>
              <a:rPr lang="en-IN" dirty="0" smtClean="0"/>
              <a:t>Interpolation</a:t>
            </a:r>
          </a:p>
          <a:p>
            <a:pPr lvl="1" algn="just">
              <a:buClr>
                <a:srgbClr val="C00000"/>
              </a:buClr>
            </a:pPr>
            <a:r>
              <a:rPr lang="en-IN" dirty="0" smtClean="0"/>
              <a:t>Mix unigram, bigram, trigram.</a:t>
            </a:r>
          </a:p>
          <a:p>
            <a:pPr algn="just">
              <a:buClr>
                <a:srgbClr val="C00000"/>
              </a:buClr>
            </a:pPr>
            <a:r>
              <a:rPr lang="en-IN" dirty="0" err="1" smtClean="0"/>
              <a:t>Backoff</a:t>
            </a:r>
            <a:endParaRPr lang="en-IN" dirty="0"/>
          </a:p>
          <a:p>
            <a:pPr lvl="1" algn="just">
              <a:buClr>
                <a:srgbClr val="C00000"/>
              </a:buClr>
            </a:pPr>
            <a:r>
              <a:rPr lang="en-IN" dirty="0" smtClean="0"/>
              <a:t>Use trigram if good evidence is available.</a:t>
            </a:r>
          </a:p>
          <a:p>
            <a:pPr lvl="1" algn="just">
              <a:buClr>
                <a:srgbClr val="C00000"/>
              </a:buClr>
            </a:pPr>
            <a:r>
              <a:rPr lang="en-IN" dirty="0" smtClean="0"/>
              <a:t>Otherwise use bigram, otherwise unigram.</a:t>
            </a:r>
          </a:p>
          <a:p>
            <a:pPr algn="just">
              <a:buClr>
                <a:srgbClr val="C00000"/>
              </a:buClr>
            </a:pPr>
            <a:r>
              <a:rPr lang="en-IN" dirty="0" smtClean="0"/>
              <a:t>Interpolation works better in general.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Interpolation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600200"/>
            <a:ext cx="5943600" cy="21240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743325"/>
            <a:ext cx="5943600" cy="16668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5381625"/>
            <a:ext cx="4572000" cy="866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43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Language Models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211763"/>
          </a:xfrm>
        </p:spPr>
        <p:txBody>
          <a:bodyPr/>
          <a:lstStyle/>
          <a:p>
            <a:pPr algn="just"/>
            <a:r>
              <a:rPr lang="en-US" dirty="0" smtClean="0"/>
              <a:t> Language models are useful for NLP applications such as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Next word prediction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Machine translation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Spelling correction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Authorship Identification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Natural language generation</a:t>
            </a:r>
          </a:p>
          <a:p>
            <a:pPr algn="just"/>
            <a:r>
              <a:rPr lang="en-US" dirty="0" smtClean="0"/>
              <a:t>For intrinsic evaluation of language models, </a:t>
            </a:r>
            <a:r>
              <a:rPr lang="en-US" i="1" dirty="0" smtClean="0"/>
              <a:t>Perplexity </a:t>
            </a:r>
            <a:r>
              <a:rPr lang="en-US" dirty="0" smtClean="0"/>
              <a:t>metric is used.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chemeClr val="tx2"/>
                </a:solidFill>
              </a:rPr>
              <a:t>Interpolation </a:t>
            </a:r>
            <a:r>
              <a:rPr lang="en-US" dirty="0" smtClean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rgbClr val="C00000"/>
                </a:solidFill>
              </a:rPr>
              <a:t>Calculation of </a:t>
            </a:r>
            <a:r>
              <a:rPr lang="en-IN" sz="3200" dirty="0" smtClean="0">
                <a:solidFill>
                  <a:srgbClr val="C00000"/>
                </a:solidFill>
              </a:rPr>
              <a:t>λ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C00000"/>
              </a:buClr>
            </a:pPr>
            <a:r>
              <a:rPr lang="en-IN" dirty="0" smtClean="0"/>
              <a:t>Held-out corpus is used to learn </a:t>
            </a:r>
            <a:r>
              <a:rPr lang="el-GR" dirty="0" smtClean="0"/>
              <a:t>λ</a:t>
            </a:r>
            <a:r>
              <a:rPr lang="en-US" dirty="0" smtClean="0"/>
              <a:t> values</a:t>
            </a:r>
          </a:p>
          <a:p>
            <a:pPr algn="just">
              <a:buClr>
                <a:srgbClr val="C00000"/>
              </a:buClr>
            </a:pPr>
            <a:endParaRPr lang="en-US" dirty="0" smtClean="0"/>
          </a:p>
          <a:p>
            <a:pPr algn="just">
              <a:buClr>
                <a:srgbClr val="C00000"/>
              </a:buClr>
            </a:pPr>
            <a:endParaRPr lang="en-IN" dirty="0" smtClean="0"/>
          </a:p>
          <a:p>
            <a:pPr algn="just">
              <a:buClr>
                <a:srgbClr val="C00000"/>
              </a:buClr>
            </a:pPr>
            <a:r>
              <a:rPr lang="en-US" dirty="0" smtClean="0"/>
              <a:t>Trigram, bigram, unigram probabilities are learned using only training corpus.</a:t>
            </a:r>
          </a:p>
          <a:p>
            <a:pPr algn="just">
              <a:buClr>
                <a:srgbClr val="C00000"/>
              </a:buClr>
            </a:pPr>
            <a:r>
              <a:rPr lang="el-GR" dirty="0" smtClean="0"/>
              <a:t>λ</a:t>
            </a:r>
            <a:r>
              <a:rPr lang="en-US" dirty="0" smtClean="0"/>
              <a:t> values are chosen in such a way that the likelihood of the held-out corpus is maximized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EM Algorithm is used for this task.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2286000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aseline="-25000" dirty="0" smtClean="0"/>
              <a:t>Training Corpus</a:t>
            </a:r>
            <a:endParaRPr lang="en-US" sz="36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4953000" y="2286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Held-out Corpus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2286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EM Algorithm for learning linear interpolation weights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 smtClean="0">
                <a:solidFill>
                  <a:srgbClr val="C00000"/>
                </a:solidFill>
              </a:rPr>
              <a:t>Given :</a:t>
            </a:r>
          </a:p>
          <a:p>
            <a:pPr lvl="1" algn="just"/>
            <a:r>
              <a:rPr lang="en-US" dirty="0" smtClean="0"/>
              <a:t>Overall model </a:t>
            </a:r>
            <a:r>
              <a:rPr lang="en-US" b="1" i="1" dirty="0" smtClean="0"/>
              <a:t>P</a:t>
            </a:r>
            <a:r>
              <a:rPr lang="el-GR" b="1" baseline="-25000" dirty="0" smtClean="0"/>
              <a:t>λ</a:t>
            </a:r>
            <a:r>
              <a:rPr lang="en-US" b="1" i="1" dirty="0" smtClean="0"/>
              <a:t>(X)</a:t>
            </a:r>
            <a:r>
              <a:rPr lang="en-US" dirty="0" smtClean="0"/>
              <a:t> in terms of linear interpolation of </a:t>
            </a:r>
            <a:r>
              <a:rPr lang="en-US" b="1" i="1" dirty="0" smtClean="0"/>
              <a:t>n</a:t>
            </a:r>
            <a:r>
              <a:rPr lang="en-US" dirty="0" smtClean="0"/>
              <a:t> sub-models </a:t>
            </a:r>
            <a:r>
              <a:rPr lang="en-US" b="1" i="1" dirty="0" smtClean="0"/>
              <a:t>P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(X)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Held-out data, </a:t>
            </a:r>
          </a:p>
          <a:p>
            <a:pPr algn="just"/>
            <a:r>
              <a:rPr lang="en-US" u="sng" dirty="0" smtClean="0">
                <a:solidFill>
                  <a:srgbClr val="C00000"/>
                </a:solidFill>
              </a:rPr>
              <a:t>Output :</a:t>
            </a:r>
          </a:p>
          <a:p>
            <a:pPr lvl="1" algn="just"/>
            <a:r>
              <a:rPr lang="el-GR" b="1" dirty="0" smtClean="0"/>
              <a:t>λ</a:t>
            </a:r>
            <a:r>
              <a:rPr lang="en-US" dirty="0" smtClean="0"/>
              <a:t> values that maximize likelihood of </a:t>
            </a:r>
            <a:r>
              <a:rPr lang="en-US" b="1" i="1" dirty="0" smtClean="0"/>
              <a:t>D</a:t>
            </a:r>
            <a:endParaRPr lang="en-US" b="1" i="1" u="sng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4267200"/>
            <a:ext cx="2581275" cy="3905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86150" y="3124200"/>
            <a:ext cx="2533650" cy="962025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5867400"/>
            <a:ext cx="2819400" cy="381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Formulation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C00000"/>
              </a:buClr>
            </a:pPr>
            <a:r>
              <a:rPr lang="en-US" dirty="0" smtClean="0"/>
              <a:t>Imagine the interpolated model </a:t>
            </a:r>
            <a:r>
              <a:rPr lang="en-US" b="1" i="1" dirty="0" smtClean="0"/>
              <a:t>P</a:t>
            </a:r>
            <a:r>
              <a:rPr lang="el-GR" b="1" i="1" baseline="-25000" dirty="0" smtClean="0"/>
              <a:t>λ</a:t>
            </a:r>
            <a:r>
              <a:rPr lang="en-US" dirty="0" smtClean="0"/>
              <a:t> to be in any of the </a:t>
            </a:r>
            <a:r>
              <a:rPr lang="en-US" b="1" i="1" dirty="0" smtClean="0"/>
              <a:t>n </a:t>
            </a:r>
            <a:r>
              <a:rPr lang="en-US" dirty="0" smtClean="0"/>
              <a:t>states</a:t>
            </a:r>
          </a:p>
          <a:p>
            <a:pPr algn="just">
              <a:buClr>
                <a:srgbClr val="C00000"/>
              </a:buClr>
            </a:pPr>
            <a:r>
              <a:rPr lang="el-GR" b="1" i="1" dirty="0" smtClean="0"/>
              <a:t>λ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 : </a:t>
            </a:r>
            <a:r>
              <a:rPr lang="en-US" i="1" dirty="0" smtClean="0"/>
              <a:t>Prior </a:t>
            </a:r>
            <a:r>
              <a:rPr lang="en-US" dirty="0" smtClean="0"/>
              <a:t>probability of being in state </a:t>
            </a:r>
            <a:r>
              <a:rPr lang="en-US" b="1" i="1" dirty="0" err="1" smtClean="0"/>
              <a:t>i</a:t>
            </a:r>
            <a:endParaRPr lang="en-US" b="1" i="1" baseline="-25000" dirty="0" smtClean="0"/>
          </a:p>
          <a:p>
            <a:pPr algn="just">
              <a:buClr>
                <a:srgbClr val="C00000"/>
              </a:buClr>
            </a:pPr>
            <a:r>
              <a:rPr lang="en-US" b="1" i="1" dirty="0" smtClean="0"/>
              <a:t>P</a:t>
            </a:r>
            <a:r>
              <a:rPr lang="el-GR" b="1" i="1" baseline="-25000" dirty="0" smtClean="0"/>
              <a:t>λ</a:t>
            </a:r>
            <a:r>
              <a:rPr lang="en-US" b="1" i="1" dirty="0" smtClean="0"/>
              <a:t>(S=</a:t>
            </a:r>
            <a:r>
              <a:rPr lang="en-US" b="1" i="1" dirty="0" err="1" smtClean="0"/>
              <a:t>i,X</a:t>
            </a:r>
            <a:r>
              <a:rPr lang="en-US" b="1" i="1" dirty="0" smtClean="0"/>
              <a:t>) = P(S=</a:t>
            </a:r>
            <a:r>
              <a:rPr lang="en-US" b="1" i="1" dirty="0" err="1" smtClean="0"/>
              <a:t>i</a:t>
            </a:r>
            <a:r>
              <a:rPr lang="en-US" b="1" i="1" dirty="0" smtClean="0"/>
              <a:t>)P(X|S=</a:t>
            </a:r>
            <a:r>
              <a:rPr lang="en-US" b="1" i="1" dirty="0" err="1" smtClean="0"/>
              <a:t>i</a:t>
            </a:r>
            <a:r>
              <a:rPr lang="en-US" b="1" i="1" dirty="0" smtClean="0"/>
              <a:t>) =</a:t>
            </a:r>
            <a:r>
              <a:rPr lang="el-GR" b="1" i="1" dirty="0" smtClean="0"/>
              <a:t> λ</a:t>
            </a:r>
            <a:r>
              <a:rPr lang="en-US" b="1" i="1" baseline="-25000" dirty="0" err="1" smtClean="0"/>
              <a:t>i</a:t>
            </a:r>
            <a:r>
              <a:rPr lang="en-US" b="1" i="1" dirty="0" err="1" smtClean="0"/>
              <a:t>P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(X) </a:t>
            </a:r>
            <a:r>
              <a:rPr lang="en-US" dirty="0" smtClean="0"/>
              <a:t>: Probability of being in state </a:t>
            </a:r>
            <a:r>
              <a:rPr lang="en-US" b="1" i="1" dirty="0" err="1" smtClean="0"/>
              <a:t>i</a:t>
            </a:r>
            <a:r>
              <a:rPr lang="en-US" dirty="0" smtClean="0"/>
              <a:t> and producing output </a:t>
            </a:r>
            <a:r>
              <a:rPr lang="en-US" b="1" i="1" dirty="0" smtClean="0"/>
              <a:t>X</a:t>
            </a:r>
          </a:p>
          <a:p>
            <a:pPr algn="just">
              <a:buClr>
                <a:srgbClr val="C00000"/>
              </a:buClr>
            </a:pPr>
            <a:r>
              <a:rPr lang="en-US" b="1" i="1" dirty="0" smtClean="0"/>
              <a:t>P</a:t>
            </a:r>
            <a:r>
              <a:rPr lang="el-GR" b="1" i="1" baseline="-25000" dirty="0" smtClean="0"/>
              <a:t>λ</a:t>
            </a:r>
            <a:r>
              <a:rPr lang="en-US" b="1" i="1" dirty="0" smtClean="0"/>
              <a:t>(X)  = </a:t>
            </a:r>
            <a:r>
              <a:rPr lang="en-US" b="1" i="1" dirty="0" smtClean="0">
                <a:sym typeface="Symbol"/>
              </a:rPr>
              <a:t></a:t>
            </a:r>
            <a:r>
              <a:rPr lang="en-US" b="1" i="1" baseline="-25000" dirty="0" err="1" smtClean="0">
                <a:sym typeface="Symbol"/>
              </a:rPr>
              <a:t>i</a:t>
            </a:r>
            <a:r>
              <a:rPr lang="en-US" b="1" i="1" dirty="0" err="1" smtClean="0"/>
              <a:t>P</a:t>
            </a:r>
            <a:r>
              <a:rPr lang="el-GR" b="1" i="1" baseline="-25000" dirty="0" smtClean="0"/>
              <a:t>λ</a:t>
            </a:r>
            <a:r>
              <a:rPr lang="en-US" b="1" i="1" dirty="0" smtClean="0"/>
              <a:t>(S=</a:t>
            </a:r>
            <a:r>
              <a:rPr lang="en-US" b="1" i="1" dirty="0" err="1" smtClean="0"/>
              <a:t>i,X</a:t>
            </a:r>
            <a:r>
              <a:rPr lang="en-US" b="1" i="1" dirty="0" smtClean="0"/>
              <a:t>)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Therefore, log-likelihood becomes:</a:t>
            </a:r>
          </a:p>
          <a:p>
            <a:endParaRPr lang="en-US" dirty="0" smtClean="0"/>
          </a:p>
          <a:p>
            <a:endParaRPr lang="en-US" b="1" i="1" dirty="0" smtClean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86400"/>
            <a:ext cx="4324350" cy="10382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EM Algorithm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C00000"/>
              </a:buClr>
            </a:pPr>
            <a:r>
              <a:rPr lang="en-US" dirty="0" smtClean="0"/>
              <a:t>Assume some initial values for </a:t>
            </a:r>
            <a:r>
              <a:rPr lang="el-GR" b="1" i="1" dirty="0" smtClean="0"/>
              <a:t>λ</a:t>
            </a:r>
            <a:r>
              <a:rPr lang="en-US" b="1" i="1" dirty="0" smtClean="0"/>
              <a:t> </a:t>
            </a:r>
            <a:r>
              <a:rPr lang="en-US" dirty="0" smtClean="0"/>
              <a:t>(current hypothesis)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Goal is to find next hypothesis </a:t>
            </a:r>
            <a:r>
              <a:rPr lang="el-GR" b="1" i="1" dirty="0" smtClean="0"/>
              <a:t>λ</a:t>
            </a:r>
            <a:r>
              <a:rPr lang="en-US" b="1" i="1" dirty="0" smtClean="0"/>
              <a:t>’ </a:t>
            </a:r>
            <a:r>
              <a:rPr lang="en-US" dirty="0" smtClean="0"/>
              <a:t>such that:</a:t>
            </a:r>
            <a:endParaRPr lang="en-US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200400"/>
            <a:ext cx="5000625" cy="1038225"/>
          </a:xfrm>
          <a:prstGeom prst="rect">
            <a:avLst/>
          </a:prstGeom>
          <a:noFill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191000"/>
            <a:ext cx="5943600" cy="14192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EM Algorithm (contd.)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/>
          <a:lstStyle/>
          <a:p>
            <a:pPr algn="just">
              <a:buClr>
                <a:srgbClr val="C00000"/>
              </a:buClr>
            </a:pPr>
            <a:r>
              <a:rPr lang="en-US" dirty="0" smtClean="0"/>
              <a:t>Applying Jensen’s inequality,</a:t>
            </a:r>
          </a:p>
          <a:p>
            <a:pPr algn="just">
              <a:buClr>
                <a:srgbClr val="C00000"/>
              </a:buClr>
            </a:pPr>
            <a:endParaRPr lang="en-US" dirty="0" smtClean="0"/>
          </a:p>
          <a:p>
            <a:pPr algn="just">
              <a:buClr>
                <a:srgbClr val="C00000"/>
              </a:buClr>
            </a:pPr>
            <a:endParaRPr lang="en-US" dirty="0" smtClean="0"/>
          </a:p>
          <a:p>
            <a:pPr algn="just">
              <a:buClr>
                <a:srgbClr val="C00000"/>
              </a:buClr>
            </a:pPr>
            <a:endParaRPr lang="en-US" dirty="0" smtClean="0"/>
          </a:p>
          <a:p>
            <a:pPr algn="just">
              <a:buClr>
                <a:srgbClr val="C00000"/>
              </a:buClr>
            </a:pPr>
            <a:endParaRPr lang="en-US" dirty="0" smtClean="0"/>
          </a:p>
          <a:p>
            <a:pPr algn="just">
              <a:buClr>
                <a:srgbClr val="C00000"/>
              </a:buClr>
            </a:pPr>
            <a:r>
              <a:rPr lang="en-US" dirty="0" smtClean="0"/>
              <a:t>Maximize above function, under the constraint that </a:t>
            </a:r>
            <a:r>
              <a:rPr lang="el-GR" b="1" i="1" dirty="0" smtClean="0"/>
              <a:t>λ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’ </a:t>
            </a:r>
            <a:r>
              <a:rPr lang="en-US" dirty="0" smtClean="0"/>
              <a:t>values sum to 1</a:t>
            </a:r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905000"/>
            <a:ext cx="5943600" cy="1419225"/>
          </a:xfrm>
          <a:prstGeom prst="rect">
            <a:avLst/>
          </a:prstGeom>
          <a:noFill/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3276600"/>
            <a:ext cx="5334000" cy="1038225"/>
          </a:xfrm>
          <a:prstGeom prst="rect">
            <a:avLst/>
          </a:prstGeom>
          <a:noFill/>
        </p:spPr>
      </p:pic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324475"/>
            <a:ext cx="7658100" cy="1304925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EM Algorithm (contd.)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25" y="1371600"/>
            <a:ext cx="4981575" cy="1028700"/>
          </a:xfrm>
          <a:prstGeom prst="rect">
            <a:avLst/>
          </a:prstGeom>
          <a:noFill/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2100" y="2362200"/>
            <a:ext cx="3314700" cy="1028700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429000"/>
            <a:ext cx="4495800" cy="1038225"/>
          </a:xfrm>
          <a:prstGeom prst="rect">
            <a:avLst/>
          </a:prstGeom>
          <a:noFill/>
        </p:spPr>
      </p:pic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3525" y="4419600"/>
            <a:ext cx="4486275" cy="847725"/>
          </a:xfrm>
          <a:prstGeom prst="rect">
            <a:avLst/>
          </a:prstGeom>
          <a:noFill/>
        </p:spPr>
      </p:pic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25" y="5438775"/>
            <a:ext cx="2619375" cy="7334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EM Algorithm (contd.)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/>
            <a:r>
              <a:rPr lang="en-US" u="sng" dirty="0" smtClean="0">
                <a:solidFill>
                  <a:srgbClr val="C00000"/>
                </a:solidFill>
              </a:rPr>
              <a:t>Expectation Step :</a:t>
            </a:r>
          </a:p>
          <a:p>
            <a:pPr lvl="1" algn="just">
              <a:buClr>
                <a:srgbClr val="C00000"/>
              </a:buClr>
            </a:pPr>
            <a:r>
              <a:rPr lang="en-US" dirty="0" smtClean="0"/>
              <a:t>Compute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,…..,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 using current hypothesis, i.e. current values of </a:t>
            </a:r>
            <a:r>
              <a:rPr lang="el-GR" b="1" i="1" dirty="0" smtClean="0"/>
              <a:t>λ</a:t>
            </a:r>
            <a:endParaRPr lang="en-US" b="1" i="1" dirty="0" smtClean="0"/>
          </a:p>
          <a:p>
            <a:pPr lvl="1" algn="just"/>
            <a:endParaRPr lang="en-US" b="1" i="1" dirty="0" smtClean="0"/>
          </a:p>
          <a:p>
            <a:pPr lvl="1" algn="just"/>
            <a:endParaRPr lang="en-US" b="1" i="1" dirty="0" smtClean="0"/>
          </a:p>
          <a:p>
            <a:pPr algn="just"/>
            <a:r>
              <a:rPr lang="en-US" u="sng" dirty="0" smtClean="0">
                <a:solidFill>
                  <a:srgbClr val="C00000"/>
                </a:solidFill>
              </a:rPr>
              <a:t>Maximization Step :</a:t>
            </a:r>
          </a:p>
          <a:p>
            <a:pPr lvl="1" algn="just">
              <a:buClr>
                <a:srgbClr val="C00000"/>
              </a:buClr>
            </a:pPr>
            <a:r>
              <a:rPr lang="en-US" dirty="0" smtClean="0"/>
              <a:t>Compute new values of </a:t>
            </a:r>
            <a:r>
              <a:rPr lang="el-GR" b="1" i="1" dirty="0" smtClean="0"/>
              <a:t>λ</a:t>
            </a:r>
            <a:r>
              <a:rPr lang="en-US" b="1" i="1" dirty="0" smtClean="0"/>
              <a:t> </a:t>
            </a:r>
            <a:r>
              <a:rPr lang="en-US" dirty="0" smtClean="0"/>
              <a:t>using the following expression,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638800"/>
            <a:ext cx="1809750" cy="733425"/>
          </a:xfrm>
          <a:prstGeom prst="rect">
            <a:avLst/>
          </a:prstGeo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28775" y="3076575"/>
            <a:ext cx="5534025" cy="1038225"/>
          </a:xfrm>
          <a:prstGeom prst="rect">
            <a:avLst/>
          </a:prstGeom>
          <a:noFill/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Backoff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 algn="just"/>
            <a:r>
              <a:rPr lang="en-US" sz="3000" dirty="0" smtClean="0">
                <a:solidFill>
                  <a:srgbClr val="C00000"/>
                </a:solidFill>
              </a:rPr>
              <a:t>Principle - </a:t>
            </a:r>
            <a:r>
              <a:rPr lang="en-IN" sz="3000" dirty="0" smtClean="0"/>
              <a:t>If we have no examples of a particular trigram w</a:t>
            </a:r>
            <a:r>
              <a:rPr lang="en-IN" sz="3000" baseline="-25000" dirty="0" smtClean="0"/>
              <a:t>n-2</a:t>
            </a:r>
            <a:r>
              <a:rPr lang="en-IN" sz="3000" dirty="0" smtClean="0"/>
              <a:t>,w</a:t>
            </a:r>
            <a:r>
              <a:rPr lang="en-IN" sz="3000" baseline="-25000" dirty="0" smtClean="0"/>
              <a:t>n-1</a:t>
            </a:r>
            <a:r>
              <a:rPr lang="en-IN" sz="3000" dirty="0" smtClean="0"/>
              <a:t>, </a:t>
            </a:r>
            <a:r>
              <a:rPr lang="en-IN" sz="3000" dirty="0" err="1" smtClean="0"/>
              <a:t>w</a:t>
            </a:r>
            <a:r>
              <a:rPr lang="en-IN" sz="3000" baseline="-25000" dirty="0" err="1" smtClean="0"/>
              <a:t>n</a:t>
            </a:r>
            <a:r>
              <a:rPr lang="en-IN" sz="3000" dirty="0" smtClean="0"/>
              <a:t>,  to compute P(</a:t>
            </a:r>
            <a:r>
              <a:rPr lang="en-IN" sz="3000" dirty="0" err="1" smtClean="0"/>
              <a:t>w</a:t>
            </a:r>
            <a:r>
              <a:rPr lang="en-IN" sz="3000" baseline="-25000" dirty="0" err="1" smtClean="0"/>
              <a:t>n</a:t>
            </a:r>
            <a:r>
              <a:rPr lang="en-IN" sz="3000" baseline="-25000" dirty="0" smtClean="0"/>
              <a:t> </a:t>
            </a:r>
            <a:r>
              <a:rPr lang="en-IN" sz="3000" dirty="0" smtClean="0"/>
              <a:t>| w</a:t>
            </a:r>
            <a:r>
              <a:rPr lang="en-IN" sz="3000" baseline="-25000" dirty="0" smtClean="0"/>
              <a:t>n-1</a:t>
            </a:r>
            <a:r>
              <a:rPr lang="en-IN" sz="3000" dirty="0" smtClean="0"/>
              <a:t>,w</a:t>
            </a:r>
            <a:r>
              <a:rPr lang="en-IN" sz="3000" baseline="-25000" dirty="0" smtClean="0"/>
              <a:t>n-2</a:t>
            </a:r>
            <a:r>
              <a:rPr lang="en-IN" sz="3000" dirty="0" smtClean="0"/>
              <a:t>), we can estimate its probability by using the bigram probability P( </a:t>
            </a:r>
            <a:r>
              <a:rPr lang="en-IN" sz="3000" dirty="0" err="1" smtClean="0"/>
              <a:t>w</a:t>
            </a:r>
            <a:r>
              <a:rPr lang="en-IN" sz="3000" baseline="-25000" dirty="0" err="1" smtClean="0"/>
              <a:t>n</a:t>
            </a:r>
            <a:r>
              <a:rPr lang="en-IN" sz="3000" baseline="-25000" dirty="0" smtClean="0"/>
              <a:t> </a:t>
            </a:r>
            <a:r>
              <a:rPr lang="en-IN" sz="3000" dirty="0" smtClean="0"/>
              <a:t>| w</a:t>
            </a:r>
            <a:r>
              <a:rPr lang="en-IN" sz="3000" baseline="-25000" dirty="0" smtClean="0"/>
              <a:t>n-1</a:t>
            </a:r>
            <a:r>
              <a:rPr lang="en-IN" sz="3000" dirty="0" smtClean="0"/>
              <a:t>).</a:t>
            </a:r>
          </a:p>
          <a:p>
            <a:pPr lvl="1" algn="just"/>
            <a:endParaRPr lang="en-IN" sz="2200" dirty="0" smtClean="0"/>
          </a:p>
          <a:p>
            <a:pPr lvl="1" algn="just"/>
            <a:endParaRPr lang="en-IN" sz="2200" dirty="0" smtClean="0"/>
          </a:p>
          <a:p>
            <a:pPr lvl="1" algn="just"/>
            <a:endParaRPr lang="en-IN" sz="2200" dirty="0" smtClean="0"/>
          </a:p>
          <a:p>
            <a:pPr lvl="1" algn="just">
              <a:buClr>
                <a:srgbClr val="C00000"/>
              </a:buClr>
            </a:pPr>
            <a:r>
              <a:rPr lang="en-IN" sz="2400" dirty="0" smtClean="0"/>
              <a:t>Where, </a:t>
            </a:r>
            <a:r>
              <a:rPr lang="en-IN" sz="2400" b="1" i="1" dirty="0" smtClean="0"/>
              <a:t>P</a:t>
            </a:r>
            <a:r>
              <a:rPr lang="en-IN" sz="2400" b="1" i="1" baseline="30000" dirty="0" smtClean="0"/>
              <a:t>*</a:t>
            </a:r>
            <a:r>
              <a:rPr lang="en-IN" sz="2400" b="1" i="1" dirty="0" smtClean="0"/>
              <a:t> </a:t>
            </a:r>
            <a:r>
              <a:rPr lang="en-IN" sz="2400" dirty="0" smtClean="0"/>
              <a:t>is </a:t>
            </a:r>
            <a:r>
              <a:rPr lang="en-IN" sz="2400" u="sng" dirty="0" smtClean="0"/>
              <a:t>discounted</a:t>
            </a:r>
            <a:r>
              <a:rPr lang="en-IN" sz="2400" dirty="0" smtClean="0"/>
              <a:t> probability (</a:t>
            </a:r>
            <a:r>
              <a:rPr lang="en-IN" sz="2400" i="1" dirty="0" smtClean="0"/>
              <a:t>not MLE</a:t>
            </a:r>
            <a:r>
              <a:rPr lang="en-IN" sz="2400" dirty="0" smtClean="0"/>
              <a:t>) to save some probability mass for lower order n-grams</a:t>
            </a:r>
          </a:p>
          <a:p>
            <a:pPr lvl="1" algn="just">
              <a:buClr>
                <a:srgbClr val="C00000"/>
              </a:buClr>
            </a:pPr>
            <a:r>
              <a:rPr lang="en-IN" sz="2400" b="1" i="1" dirty="0" smtClean="0">
                <a:sym typeface="Symbol"/>
              </a:rPr>
              <a:t>(w</a:t>
            </a:r>
            <a:r>
              <a:rPr lang="en-IN" sz="2400" b="1" i="1" baseline="-25000" dirty="0" smtClean="0">
                <a:sym typeface="Symbol"/>
              </a:rPr>
              <a:t>n-1</a:t>
            </a:r>
            <a:r>
              <a:rPr lang="en-IN" sz="2400" b="1" i="1" dirty="0" smtClean="0">
                <a:sym typeface="Symbol"/>
              </a:rPr>
              <a:t>,w</a:t>
            </a:r>
            <a:r>
              <a:rPr lang="en-IN" sz="2400" b="1" i="1" baseline="-25000" dirty="0" smtClean="0">
                <a:sym typeface="Symbol"/>
              </a:rPr>
              <a:t>n-2</a:t>
            </a:r>
            <a:r>
              <a:rPr lang="en-IN" sz="2400" b="1" i="1" dirty="0" smtClean="0">
                <a:sym typeface="Symbol"/>
              </a:rPr>
              <a:t>) </a:t>
            </a:r>
            <a:r>
              <a:rPr lang="en-IN" sz="2400" dirty="0" smtClean="0">
                <a:sym typeface="Symbol"/>
              </a:rPr>
              <a:t>is to ensure that probability mass from all bigrams sums up exactly to the amount saved by discounting in trigrams</a:t>
            </a:r>
            <a:endParaRPr lang="en-IN" sz="2400" b="1" i="1" dirty="0" smtClean="0"/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962400"/>
            <a:ext cx="5124450" cy="381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133725"/>
            <a:ext cx="5943600" cy="7524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Backoff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smtClean="0">
                <a:solidFill>
                  <a:srgbClr val="C00000"/>
                </a:solidFill>
              </a:rPr>
              <a:t>calculation of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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/>
          <a:lstStyle/>
          <a:p>
            <a:pPr algn="just">
              <a:buClr>
                <a:srgbClr val="C00000"/>
              </a:buClr>
            </a:pPr>
            <a:r>
              <a:rPr lang="en-US" sz="3000" dirty="0" smtClean="0"/>
              <a:t>Leftover probability mass for bigram w</a:t>
            </a:r>
            <a:r>
              <a:rPr lang="en-US" sz="3000" baseline="-25000" dirty="0" smtClean="0"/>
              <a:t>n-1</a:t>
            </a:r>
            <a:r>
              <a:rPr lang="en-US" sz="3000" dirty="0" smtClean="0"/>
              <a:t>,w</a:t>
            </a:r>
            <a:r>
              <a:rPr lang="en-US" sz="3000" baseline="-25000" dirty="0" smtClean="0"/>
              <a:t>n-2</a:t>
            </a:r>
          </a:p>
          <a:p>
            <a:pPr algn="just">
              <a:buClr>
                <a:srgbClr val="C00000"/>
              </a:buClr>
            </a:pPr>
            <a:endParaRPr lang="en-US" sz="3000" baseline="-25000" dirty="0" smtClean="0"/>
          </a:p>
          <a:p>
            <a:pPr algn="just">
              <a:buClr>
                <a:srgbClr val="C00000"/>
              </a:buClr>
            </a:pPr>
            <a:endParaRPr lang="en-US" sz="3000" baseline="-25000" dirty="0" smtClean="0"/>
          </a:p>
          <a:p>
            <a:pPr algn="just">
              <a:buClr>
                <a:srgbClr val="C00000"/>
              </a:buClr>
            </a:pPr>
            <a:endParaRPr lang="en-US" sz="3000" baseline="-25000" dirty="0" smtClean="0"/>
          </a:p>
          <a:p>
            <a:pPr algn="just">
              <a:buClr>
                <a:srgbClr val="C00000"/>
              </a:buClr>
            </a:pPr>
            <a:endParaRPr lang="en-US" sz="3000" baseline="-25000" dirty="0" smtClean="0"/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Each individual bigram will get fraction of this.</a:t>
            </a:r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Normalized by total probability of all bigrams that begin some trigram that has zero count.</a:t>
            </a:r>
            <a:endParaRPr lang="en-US" sz="3000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771650"/>
            <a:ext cx="5943600" cy="15049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105400"/>
            <a:ext cx="5943600" cy="11715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Stupid </a:t>
            </a:r>
            <a:r>
              <a:rPr lang="en-US" dirty="0" err="1" smtClean="0">
                <a:solidFill>
                  <a:schemeClr val="tx2"/>
                </a:solidFill>
              </a:rPr>
              <a:t>Backoff</a:t>
            </a:r>
            <a:r>
              <a:rPr lang="en-US" dirty="0" smtClean="0">
                <a:solidFill>
                  <a:schemeClr val="tx2"/>
                </a:solidFill>
              </a:rPr>
              <a:t> (contd.)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C00000"/>
              </a:buClr>
            </a:pPr>
            <a:r>
              <a:rPr lang="en-US" sz="3000" dirty="0" smtClean="0"/>
              <a:t>Authors named this method </a:t>
            </a:r>
            <a:r>
              <a:rPr lang="en-US" sz="3000" i="1" dirty="0" smtClean="0"/>
              <a:t>stupid</a:t>
            </a:r>
            <a:r>
              <a:rPr lang="en-US" sz="3000" dirty="0" smtClean="0"/>
              <a:t>, because their initial thought was that such a simple scheme can’t be possibly good.</a:t>
            </a:r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But this method turned out to be as good as the state of the art “</a:t>
            </a:r>
            <a:r>
              <a:rPr lang="en-US" sz="3000" dirty="0" err="1" smtClean="0"/>
              <a:t>Kneser</a:t>
            </a:r>
            <a:r>
              <a:rPr lang="en-US" sz="3000" dirty="0" smtClean="0"/>
              <a:t> Ney”. (discussed later)</a:t>
            </a:r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Important conclusions:</a:t>
            </a:r>
          </a:p>
          <a:p>
            <a:pPr lvl="1" algn="just">
              <a:buClr>
                <a:srgbClr val="C00000"/>
              </a:buClr>
            </a:pPr>
            <a:r>
              <a:rPr lang="en-US" dirty="0" smtClean="0"/>
              <a:t>Inexpensive calculations, but quite accurate if training set is large.</a:t>
            </a:r>
          </a:p>
          <a:p>
            <a:pPr lvl="1" algn="just">
              <a:buClr>
                <a:srgbClr val="C00000"/>
              </a:buClr>
            </a:pPr>
            <a:r>
              <a:rPr lang="en-US" dirty="0" smtClean="0"/>
              <a:t>Lack of normalization doesn’t affect, because functioning of LM in their setting depends on relative rather than absolute scores.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Perplexity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an evaluation metric for N-gram models.</a:t>
            </a:r>
          </a:p>
          <a:p>
            <a:pPr algn="just"/>
            <a:r>
              <a:rPr lang="en-IN" dirty="0"/>
              <a:t>It is the weighted average number of choices a random variable can </a:t>
            </a:r>
            <a:r>
              <a:rPr lang="en-IN" dirty="0" smtClean="0"/>
              <a:t>make, i.e. the number of possible next words that can follow a given word.</a:t>
            </a:r>
          </a:p>
          <a:p>
            <a:endParaRPr lang="en-IN" dirty="0" smtClean="0"/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114800"/>
            <a:ext cx="5248275" cy="13239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Stupid </a:t>
            </a:r>
            <a:r>
              <a:rPr lang="en-US" dirty="0" err="1" smtClean="0">
                <a:solidFill>
                  <a:schemeClr val="tx2"/>
                </a:solidFill>
              </a:rPr>
              <a:t>Backoff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Brants</a:t>
            </a:r>
            <a:r>
              <a:rPr lang="en-US" dirty="0" smtClean="0">
                <a:solidFill>
                  <a:schemeClr val="tx2"/>
                </a:solidFill>
              </a:rPr>
              <a:t> et.al.)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>
              <a:buClr>
                <a:srgbClr val="C00000"/>
              </a:buClr>
            </a:pPr>
            <a:r>
              <a:rPr lang="en-US" sz="3000" dirty="0" smtClean="0"/>
              <a:t>No discounting, instead only relative frequencies are used.</a:t>
            </a:r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Inexpensive to calculate for web-scale n-grams</a:t>
            </a:r>
          </a:p>
          <a:p>
            <a:pPr algn="just">
              <a:buClr>
                <a:srgbClr val="C00000"/>
              </a:buClr>
            </a:pPr>
            <a:endParaRPr lang="en-US" sz="3000" dirty="0" smtClean="0"/>
          </a:p>
          <a:p>
            <a:pPr algn="just">
              <a:buClr>
                <a:srgbClr val="C00000"/>
              </a:buClr>
            </a:pPr>
            <a:endParaRPr lang="en-US" sz="3000" dirty="0" smtClean="0"/>
          </a:p>
          <a:p>
            <a:pPr algn="just">
              <a:buClr>
                <a:srgbClr val="C00000"/>
              </a:buClr>
            </a:pPr>
            <a:endParaRPr lang="en-US" sz="3000" dirty="0" smtClean="0"/>
          </a:p>
          <a:p>
            <a:pPr algn="just">
              <a:buClr>
                <a:srgbClr val="C00000"/>
              </a:buClr>
            </a:pPr>
            <a:endParaRPr lang="en-US" sz="3000" dirty="0" smtClean="0"/>
          </a:p>
          <a:p>
            <a:pPr algn="just">
              <a:buClr>
                <a:srgbClr val="C00000"/>
              </a:buClr>
            </a:pPr>
            <a:r>
              <a:rPr lang="en-US" sz="3000" b="1" i="1" dirty="0" smtClean="0"/>
              <a:t>S</a:t>
            </a:r>
            <a:r>
              <a:rPr lang="en-US" sz="3000" dirty="0" smtClean="0"/>
              <a:t> is used instead of </a:t>
            </a:r>
            <a:r>
              <a:rPr lang="en-US" sz="3000" b="1" i="1" dirty="0" smtClean="0"/>
              <a:t>P</a:t>
            </a:r>
            <a:r>
              <a:rPr lang="en-US" sz="3000" dirty="0" smtClean="0"/>
              <a:t>, because these are </a:t>
            </a:r>
            <a:r>
              <a:rPr lang="en-US" sz="3000" b="1" i="1" dirty="0" smtClean="0"/>
              <a:t>not probabilities</a:t>
            </a:r>
            <a:r>
              <a:rPr lang="en-US" sz="3000" dirty="0" smtClean="0"/>
              <a:t> but </a:t>
            </a:r>
            <a:r>
              <a:rPr lang="en-US" sz="3000" b="1" i="1" dirty="0" smtClean="0"/>
              <a:t>scores.</a:t>
            </a:r>
          </a:p>
          <a:p>
            <a:endParaRPr lang="en-US" dirty="0" smtClean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191000"/>
            <a:ext cx="2905125" cy="304800"/>
          </a:xfrm>
          <a:prstGeom prst="rect">
            <a:avLst/>
          </a:prstGeom>
          <a:noFill/>
        </p:spPr>
      </p:pic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8825" y="4572000"/>
            <a:ext cx="3533775" cy="609600"/>
          </a:xfrm>
          <a:prstGeom prst="rect">
            <a:avLst/>
          </a:prstGeom>
          <a:noFill/>
        </p:spPr>
      </p:pic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92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114675"/>
            <a:ext cx="5943600" cy="9239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Absolute Discounting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algn="just">
              <a:buClr>
                <a:srgbClr val="C00000"/>
              </a:buClr>
            </a:pPr>
            <a:r>
              <a:rPr lang="en-US" sz="3000" dirty="0" smtClean="0"/>
              <a:t>Revisit the Good Turing estimates</a:t>
            </a:r>
          </a:p>
          <a:p>
            <a:pPr algn="just">
              <a:buClr>
                <a:srgbClr val="C00000"/>
              </a:buClr>
            </a:pPr>
            <a:endParaRPr lang="en-US" dirty="0" smtClean="0"/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Intuition : c* seems to be c – 0.25 for higher c.</a:t>
            </a:r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Above intuition is formalized in Absolute Discounting by subtracting a fixed </a:t>
            </a:r>
            <a:r>
              <a:rPr lang="en-US" sz="3000" b="1" i="1" dirty="0" smtClean="0"/>
              <a:t>D</a:t>
            </a:r>
            <a:r>
              <a:rPr lang="en-US" sz="3000" dirty="0" smtClean="0"/>
              <a:t> from each </a:t>
            </a:r>
            <a:r>
              <a:rPr lang="en-US" sz="3000" b="1" i="1" dirty="0" smtClean="0"/>
              <a:t>c</a:t>
            </a:r>
          </a:p>
          <a:p>
            <a:pPr algn="just">
              <a:buClr>
                <a:srgbClr val="C00000"/>
              </a:buClr>
            </a:pPr>
            <a:endParaRPr lang="en-US" sz="3000" b="1" i="1" dirty="0"/>
          </a:p>
          <a:p>
            <a:pPr algn="just">
              <a:buClr>
                <a:srgbClr val="C00000"/>
              </a:buClr>
            </a:pPr>
            <a:endParaRPr lang="en-US" sz="3000" b="1" i="1" dirty="0" smtClean="0"/>
          </a:p>
          <a:p>
            <a:pPr marL="342900" lvl="2" indent="-342900" algn="just">
              <a:buClr>
                <a:srgbClr val="C00000"/>
              </a:buClr>
            </a:pPr>
            <a:endParaRPr lang="en-US" b="1" i="1" dirty="0" smtClean="0"/>
          </a:p>
          <a:p>
            <a:pPr marL="342900" lvl="2" indent="-342900" algn="just">
              <a:buClr>
                <a:srgbClr val="C00000"/>
              </a:buClr>
            </a:pPr>
            <a:r>
              <a:rPr lang="en-US" b="1" i="1" dirty="0" smtClean="0"/>
              <a:t>D </a:t>
            </a:r>
            <a:r>
              <a:rPr lang="en-US" dirty="0" smtClean="0"/>
              <a:t> </a:t>
            </a:r>
            <a:r>
              <a:rPr lang="en-US" dirty="0"/>
              <a:t>is chosen to such that 0 &lt; </a:t>
            </a:r>
            <a:r>
              <a:rPr lang="en-US" b="1" i="1" dirty="0"/>
              <a:t>D</a:t>
            </a:r>
            <a:r>
              <a:rPr lang="en-US" dirty="0"/>
              <a:t> &lt; </a:t>
            </a:r>
            <a:r>
              <a:rPr lang="en-US" dirty="0" smtClean="0"/>
              <a:t>1.</a:t>
            </a:r>
            <a:endParaRPr lang="en-US" sz="3000" dirty="0"/>
          </a:p>
          <a:p>
            <a:pPr algn="just">
              <a:buClr>
                <a:srgbClr val="C00000"/>
              </a:buClr>
            </a:pPr>
            <a:endParaRPr lang="en-US" sz="3000" b="1" i="1" dirty="0" smtClean="0"/>
          </a:p>
          <a:p>
            <a:pPr lvl="2" algn="just">
              <a:buClr>
                <a:srgbClr val="C00000"/>
              </a:buClr>
            </a:pPr>
            <a:endParaRPr lang="en-US" b="1" i="1" dirty="0" smtClean="0"/>
          </a:p>
          <a:p>
            <a:pPr marL="914400" lvl="2" indent="0">
              <a:buClr>
                <a:srgbClr val="C00000"/>
              </a:buClr>
              <a:buNone/>
            </a:pPr>
            <a:endParaRPr lang="en-US" b="1" i="1" dirty="0"/>
          </a:p>
          <a:p>
            <a:pPr marL="914400" lvl="2" indent="0">
              <a:buClr>
                <a:srgbClr val="C00000"/>
              </a:buClr>
              <a:buNone/>
            </a:pPr>
            <a:endParaRPr lang="en-US" b="1" i="1" dirty="0" smtClean="0"/>
          </a:p>
          <a:p>
            <a:pPr marL="914400" lvl="2" indent="0">
              <a:buClr>
                <a:srgbClr val="C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94473"/>
              </p:ext>
            </p:extLst>
          </p:nvPr>
        </p:nvGraphicFramePr>
        <p:xfrm>
          <a:off x="609600" y="1828800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6"/>
                <a:gridCol w="1110343"/>
                <a:gridCol w="793103"/>
                <a:gridCol w="634481"/>
                <a:gridCol w="634481"/>
                <a:gridCol w="634481"/>
                <a:gridCol w="634481"/>
                <a:gridCol w="629814"/>
                <a:gridCol w="609600"/>
                <a:gridCol w="609600"/>
                <a:gridCol w="609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c(MLE)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="1" baseline="30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(GT)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0.000027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0.446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2.24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3.24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5.19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7.24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8.25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5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775" y="5029200"/>
            <a:ext cx="2943225" cy="304800"/>
          </a:xfrm>
          <a:prstGeom prst="rect">
            <a:avLst/>
          </a:prstGeom>
          <a:noFill/>
        </p:spPr>
      </p:pic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8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181475"/>
            <a:ext cx="5305425" cy="6191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Kneser</a:t>
            </a:r>
            <a:r>
              <a:rPr lang="en-US" dirty="0" smtClean="0">
                <a:solidFill>
                  <a:schemeClr val="tx2"/>
                </a:solidFill>
              </a:rPr>
              <a:t> Ney Smoothing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sz="3000" dirty="0" smtClean="0"/>
              <a:t>Augments Absolute Discounting by a more intuitive way to handle </a:t>
            </a:r>
            <a:r>
              <a:rPr lang="en-US" sz="3000" dirty="0" err="1" smtClean="0"/>
              <a:t>backoff</a:t>
            </a:r>
            <a:r>
              <a:rPr lang="en-US" sz="3000" dirty="0" smtClean="0"/>
              <a:t> distribution.</a:t>
            </a:r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Shannon Game : Predict the next word….</a:t>
            </a:r>
          </a:p>
          <a:p>
            <a:pPr lvl="1" algn="just">
              <a:buClr>
                <a:srgbClr val="C00000"/>
              </a:buClr>
            </a:pPr>
            <a:r>
              <a:rPr lang="en-US" sz="2600" dirty="0" smtClean="0"/>
              <a:t>I can’t see without my reading </a:t>
            </a:r>
            <a:r>
              <a:rPr lang="en-US" sz="2600" u="sng" dirty="0" smtClean="0"/>
              <a:t>                      </a:t>
            </a:r>
            <a:r>
              <a:rPr lang="en-US" sz="1400" u="sng" dirty="0" smtClean="0"/>
              <a:t>.</a:t>
            </a:r>
          </a:p>
          <a:p>
            <a:pPr lvl="1" algn="just">
              <a:buClr>
                <a:srgbClr val="C00000"/>
              </a:buClr>
            </a:pPr>
            <a:r>
              <a:rPr lang="en-US" sz="2600" dirty="0" smtClean="0"/>
              <a:t>E.g. suppose the required bigram “reading glasses” is absent in the training corpus.</a:t>
            </a:r>
          </a:p>
          <a:p>
            <a:pPr lvl="1" algn="just">
              <a:buClr>
                <a:srgbClr val="C00000"/>
              </a:buClr>
            </a:pPr>
            <a:r>
              <a:rPr lang="en-US" sz="2600" dirty="0" smtClean="0"/>
              <a:t>Backing off to unigram model, it is observed that “</a:t>
            </a:r>
            <a:r>
              <a:rPr lang="en-US" sz="2600" dirty="0" err="1" smtClean="0"/>
              <a:t>Fransisco</a:t>
            </a:r>
            <a:r>
              <a:rPr lang="en-US" sz="2600" dirty="0" smtClean="0"/>
              <a:t>” is more common than “glasses”.</a:t>
            </a:r>
          </a:p>
          <a:p>
            <a:pPr lvl="1" algn="just">
              <a:buClr>
                <a:srgbClr val="C00000"/>
              </a:buClr>
            </a:pPr>
            <a:r>
              <a:rPr lang="en-US" sz="2600" dirty="0" smtClean="0"/>
              <a:t>But, information that “</a:t>
            </a:r>
            <a:r>
              <a:rPr lang="en-US" sz="2600" dirty="0" err="1" smtClean="0"/>
              <a:t>Fransisco</a:t>
            </a:r>
            <a:r>
              <a:rPr lang="en-US" sz="2600" dirty="0" smtClean="0"/>
              <a:t>” always follows “San” is not at all used, as backed </a:t>
            </a:r>
            <a:r>
              <a:rPr lang="en-US" sz="2600" dirty="0" smtClean="0"/>
              <a:t>off </a:t>
            </a:r>
            <a:r>
              <a:rPr lang="en-US" sz="2600" dirty="0" smtClean="0"/>
              <a:t>model is simple unigram model P(w).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Kneser</a:t>
            </a:r>
            <a:r>
              <a:rPr lang="en-US" dirty="0" smtClean="0">
                <a:solidFill>
                  <a:schemeClr val="tx2"/>
                </a:solidFill>
              </a:rPr>
              <a:t> Ney Smoothing (contd.)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25963"/>
          </a:xfrm>
        </p:spPr>
        <p:txBody>
          <a:bodyPr/>
          <a:lstStyle/>
          <a:p>
            <a:pPr algn="just">
              <a:buClr>
                <a:srgbClr val="C00000"/>
              </a:buClr>
            </a:pPr>
            <a:r>
              <a:rPr lang="en-US" sz="3000" dirty="0" err="1" smtClean="0"/>
              <a:t>Kneser</a:t>
            </a:r>
            <a:r>
              <a:rPr lang="en-US" sz="3000" dirty="0" smtClean="0"/>
              <a:t> and Ney, 1995 proposed-</a:t>
            </a:r>
          </a:p>
          <a:p>
            <a:pPr lvl="1" algn="just">
              <a:buClr>
                <a:srgbClr val="C00000"/>
              </a:buClr>
            </a:pPr>
            <a:r>
              <a:rPr lang="en-US" sz="2200" dirty="0" smtClean="0"/>
              <a:t>Instead of </a:t>
            </a:r>
            <a:r>
              <a:rPr lang="en-US" sz="2200" b="1" i="1" dirty="0" smtClean="0"/>
              <a:t>P(w)</a:t>
            </a:r>
            <a:r>
              <a:rPr lang="en-US" sz="2200" dirty="0" smtClean="0"/>
              <a:t> i.e. “how likely is </a:t>
            </a:r>
            <a:r>
              <a:rPr lang="en-US" sz="2200" b="1" i="1" dirty="0" smtClean="0"/>
              <a:t>w</a:t>
            </a:r>
            <a:r>
              <a:rPr lang="en-US" sz="2200" dirty="0" smtClean="0"/>
              <a:t>”.</a:t>
            </a:r>
          </a:p>
          <a:p>
            <a:pPr lvl="1" algn="just">
              <a:buClr>
                <a:srgbClr val="C00000"/>
              </a:buClr>
            </a:pPr>
            <a:r>
              <a:rPr lang="en-US" sz="2600" dirty="0" smtClean="0"/>
              <a:t>Use </a:t>
            </a:r>
            <a:r>
              <a:rPr lang="en-US" sz="2600" b="1" i="1" dirty="0" err="1" smtClean="0"/>
              <a:t>P</a:t>
            </a:r>
            <a:r>
              <a:rPr lang="en-US" sz="2600" b="1" i="1" baseline="-25000" dirty="0" err="1" smtClean="0"/>
              <a:t>continuation</a:t>
            </a:r>
            <a:r>
              <a:rPr lang="en-US" sz="2600" b="1" i="1" dirty="0" smtClean="0"/>
              <a:t>(w)</a:t>
            </a:r>
            <a:r>
              <a:rPr lang="en-US" sz="2600" dirty="0" smtClean="0"/>
              <a:t> i.e. “how likely </a:t>
            </a:r>
            <a:r>
              <a:rPr lang="en-US" sz="2600" b="1" i="1" dirty="0" smtClean="0"/>
              <a:t>w</a:t>
            </a:r>
            <a:r>
              <a:rPr lang="en-US" sz="2600" dirty="0" smtClean="0"/>
              <a:t> can occur as a novel continuation”.</a:t>
            </a:r>
          </a:p>
          <a:p>
            <a:pPr algn="just">
              <a:buClr>
                <a:srgbClr val="C00000"/>
              </a:buClr>
            </a:pPr>
            <a:r>
              <a:rPr lang="en-US" sz="3000" dirty="0" smtClean="0"/>
              <a:t>This continuation probability is proportional to number of distinct bigrams (*,w) that w completes</a:t>
            </a:r>
            <a:endParaRPr lang="en-US" sz="3000" dirty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648200"/>
            <a:ext cx="5619750" cy="7239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Kneser</a:t>
            </a:r>
            <a:r>
              <a:rPr lang="en-US" dirty="0" smtClean="0">
                <a:solidFill>
                  <a:schemeClr val="tx2"/>
                </a:solidFill>
              </a:rPr>
              <a:t> Ney Smoothing (contd.)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>
              <a:buClr>
                <a:srgbClr val="C00000"/>
              </a:buClr>
            </a:pPr>
            <a:r>
              <a:rPr lang="en-US" sz="3000" dirty="0" smtClean="0"/>
              <a:t>Final expression:</a:t>
            </a:r>
            <a:endParaRPr lang="en-US" sz="3000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6181" y="2680166"/>
            <a:ext cx="5305425" cy="619125"/>
          </a:xfrm>
          <a:prstGeom prst="rect">
            <a:avLst/>
          </a:prstGeom>
          <a:noFill/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3091" y="3505200"/>
            <a:ext cx="4019550" cy="304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Short Summary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rgbClr val="C00000"/>
              </a:buClr>
            </a:pPr>
            <a:r>
              <a:rPr lang="en-US" dirty="0" smtClean="0"/>
              <a:t>Applications like Text Categorization</a:t>
            </a:r>
          </a:p>
          <a:p>
            <a:pPr lvl="1" algn="just">
              <a:buClr>
                <a:srgbClr val="C00000"/>
              </a:buClr>
            </a:pPr>
            <a:r>
              <a:rPr lang="en-US" dirty="0" smtClean="0"/>
              <a:t>Add one smoothing can be used.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State of the art technique</a:t>
            </a:r>
          </a:p>
          <a:p>
            <a:pPr lvl="1" algn="just">
              <a:buClr>
                <a:srgbClr val="C00000"/>
              </a:buClr>
            </a:pPr>
            <a:r>
              <a:rPr lang="en-US" dirty="0" err="1" smtClean="0"/>
              <a:t>Kneser</a:t>
            </a:r>
            <a:r>
              <a:rPr lang="en-US" dirty="0" smtClean="0"/>
              <a:t> Ney Smoothing - both interpolation and </a:t>
            </a:r>
            <a:r>
              <a:rPr lang="en-US" dirty="0" err="1" smtClean="0"/>
              <a:t>backoff</a:t>
            </a:r>
            <a:r>
              <a:rPr lang="en-US" dirty="0" smtClean="0"/>
              <a:t> versions can be used.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Very large training set like web data</a:t>
            </a:r>
          </a:p>
          <a:p>
            <a:pPr lvl="1" algn="just">
              <a:buClr>
                <a:srgbClr val="C00000"/>
              </a:buClr>
            </a:pPr>
            <a:r>
              <a:rPr lang="en-US" dirty="0" smtClean="0"/>
              <a:t>like Stupid </a:t>
            </a:r>
            <a:r>
              <a:rPr lang="en-US" dirty="0" err="1" smtClean="0"/>
              <a:t>Backoff</a:t>
            </a:r>
            <a:r>
              <a:rPr lang="en-US" dirty="0" smtClean="0"/>
              <a:t> are more </a:t>
            </a:r>
            <a:r>
              <a:rPr lang="en-US" dirty="0" smtClean="0"/>
              <a:t>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Performance of Smoothing techniques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IN" dirty="0"/>
              <a:t>The relative performance of smoothing techniques can </a:t>
            </a:r>
            <a:r>
              <a:rPr lang="en-IN" dirty="0" smtClean="0"/>
              <a:t>vary </a:t>
            </a:r>
            <a:r>
              <a:rPr lang="en-IN" dirty="0"/>
              <a:t>over training set size, n-gram order, and training </a:t>
            </a:r>
            <a:r>
              <a:rPr lang="en-IN" dirty="0" smtClean="0"/>
              <a:t>corpus.</a:t>
            </a:r>
          </a:p>
          <a:p>
            <a:pPr algn="just">
              <a:buClr>
                <a:srgbClr val="C00000"/>
              </a:buClr>
            </a:pPr>
            <a:r>
              <a:rPr lang="en-IN" dirty="0">
                <a:solidFill>
                  <a:srgbClr val="C00000"/>
                </a:solidFill>
              </a:rPr>
              <a:t>Back-off </a:t>
            </a:r>
            <a:r>
              <a:rPr lang="en-IN" dirty="0" err="1">
                <a:solidFill>
                  <a:srgbClr val="C00000"/>
                </a:solidFill>
              </a:rPr>
              <a:t>Vs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Interpolation – </a:t>
            </a:r>
            <a:r>
              <a:rPr lang="en-IN" dirty="0" smtClean="0"/>
              <a:t>For low counts, lower order </a:t>
            </a:r>
            <a:r>
              <a:rPr lang="en-IN" dirty="0"/>
              <a:t>distributions provide valuable information about the correct amount to discount, </a:t>
            </a:r>
            <a:r>
              <a:rPr lang="en-IN" dirty="0" smtClean="0"/>
              <a:t>and thus </a:t>
            </a:r>
            <a:r>
              <a:rPr lang="en-IN" dirty="0"/>
              <a:t>interpolation is superior for these </a:t>
            </a:r>
            <a:r>
              <a:rPr lang="en-IN" dirty="0" smtClean="0"/>
              <a:t>situations.</a:t>
            </a:r>
            <a:endParaRPr lang="en-IN" dirty="0"/>
          </a:p>
          <a:p>
            <a:pPr algn="just"/>
            <a:endParaRPr lang="en-IN" dirty="0">
              <a:solidFill>
                <a:srgbClr val="C00000"/>
              </a:solidFill>
            </a:endParaRP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Comparison of Performance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rgbClr val="C00000"/>
              </a:buClr>
            </a:pPr>
            <a:r>
              <a:rPr lang="en-IN" dirty="0"/>
              <a:t>A</a:t>
            </a:r>
            <a:r>
              <a:rPr lang="en-IN" dirty="0" smtClean="0"/>
              <a:t>lgorithms </a:t>
            </a:r>
            <a:r>
              <a:rPr lang="en-IN" dirty="0"/>
              <a:t>that perform well on low </a:t>
            </a:r>
            <a:r>
              <a:rPr lang="en-IN" dirty="0" smtClean="0"/>
              <a:t>counts perform </a:t>
            </a:r>
            <a:r>
              <a:rPr lang="en-IN" dirty="0"/>
              <a:t>well overall when low counts form a larger fraction of the total entropy </a:t>
            </a:r>
            <a:r>
              <a:rPr lang="en-IN" dirty="0" smtClean="0"/>
              <a:t>i.e</a:t>
            </a:r>
            <a:r>
              <a:rPr lang="en-IN" dirty="0"/>
              <a:t>. </a:t>
            </a:r>
            <a:r>
              <a:rPr lang="en-IN" dirty="0" smtClean="0"/>
              <a:t>small datasets. – </a:t>
            </a:r>
            <a:r>
              <a:rPr lang="en-IN" dirty="0" smtClean="0">
                <a:solidFill>
                  <a:srgbClr val="C00000"/>
                </a:solidFill>
              </a:rPr>
              <a:t>why </a:t>
            </a:r>
            <a:r>
              <a:rPr lang="en-IN" dirty="0" err="1" smtClean="0">
                <a:solidFill>
                  <a:srgbClr val="C00000"/>
                </a:solidFill>
              </a:rPr>
              <a:t>kesner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ney</a:t>
            </a:r>
            <a:r>
              <a:rPr lang="en-IN" dirty="0" smtClean="0">
                <a:solidFill>
                  <a:srgbClr val="C00000"/>
                </a:solidFill>
              </a:rPr>
              <a:t> performs best</a:t>
            </a:r>
          </a:p>
          <a:p>
            <a:pPr algn="just">
              <a:buClr>
                <a:srgbClr val="C00000"/>
              </a:buClr>
            </a:pPr>
            <a:r>
              <a:rPr lang="en-IN" dirty="0" err="1" smtClean="0">
                <a:solidFill>
                  <a:srgbClr val="C00000"/>
                </a:solidFill>
              </a:rPr>
              <a:t>Backoff</a:t>
            </a:r>
            <a:r>
              <a:rPr lang="en-IN" dirty="0" smtClean="0"/>
              <a:t> </a:t>
            </a:r>
            <a:r>
              <a:rPr lang="en-IN" dirty="0"/>
              <a:t>is superior on large </a:t>
            </a:r>
            <a:r>
              <a:rPr lang="en-IN" dirty="0" smtClean="0"/>
              <a:t>datasets because it </a:t>
            </a:r>
            <a:r>
              <a:rPr lang="en-IN" dirty="0"/>
              <a:t>is superior on high counts while </a:t>
            </a:r>
            <a:r>
              <a:rPr lang="en-IN" dirty="0" smtClean="0">
                <a:solidFill>
                  <a:srgbClr val="C00000"/>
                </a:solidFill>
              </a:rPr>
              <a:t>interpolation</a:t>
            </a:r>
            <a:r>
              <a:rPr lang="en-IN" dirty="0" smtClean="0"/>
              <a:t> </a:t>
            </a:r>
            <a:r>
              <a:rPr lang="en-IN" dirty="0"/>
              <a:t>is superior on low counts</a:t>
            </a:r>
            <a:r>
              <a:rPr lang="en-IN" dirty="0" smtClean="0"/>
              <a:t>.</a:t>
            </a:r>
            <a:endParaRPr lang="en-IN" dirty="0" smtClean="0">
              <a:solidFill>
                <a:srgbClr val="C00000"/>
              </a:solidFill>
            </a:endParaRPr>
          </a:p>
          <a:p>
            <a:pPr algn="just">
              <a:buClr>
                <a:srgbClr val="C00000"/>
              </a:buClr>
            </a:pPr>
            <a:r>
              <a:rPr lang="en-IN" dirty="0" smtClean="0"/>
              <a:t>Since bigram </a:t>
            </a:r>
            <a:r>
              <a:rPr lang="en-IN" dirty="0"/>
              <a:t>models contain more high counts than trigram models on the same size data, </a:t>
            </a:r>
            <a:r>
              <a:rPr lang="en-IN" dirty="0" err="1" smtClean="0">
                <a:solidFill>
                  <a:srgbClr val="C00000"/>
                </a:solidFill>
              </a:rPr>
              <a:t>backoff</a:t>
            </a:r>
            <a:r>
              <a:rPr lang="en-IN" dirty="0" smtClean="0"/>
              <a:t> performs </a:t>
            </a:r>
            <a:r>
              <a:rPr lang="en-IN" dirty="0"/>
              <a:t>better on bigram models than on trigram models</a:t>
            </a:r>
            <a:r>
              <a:rPr lang="en-IN" dirty="0" smtClean="0"/>
              <a:t>.</a:t>
            </a:r>
          </a:p>
          <a:p>
            <a:pPr>
              <a:buClr>
                <a:srgbClr val="C00000"/>
              </a:buClr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Summary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C00000"/>
              </a:buClr>
            </a:pPr>
            <a:r>
              <a:rPr lang="en-US" sz="4400" dirty="0" smtClean="0"/>
              <a:t>Need for Smoothing</a:t>
            </a:r>
          </a:p>
          <a:p>
            <a:pPr>
              <a:buClr>
                <a:srgbClr val="C00000"/>
              </a:buClr>
            </a:pPr>
            <a:r>
              <a:rPr lang="en-US" sz="4400" dirty="0" smtClean="0"/>
              <a:t>Types of smoothing</a:t>
            </a:r>
          </a:p>
          <a:p>
            <a:pPr lvl="1">
              <a:buClr>
                <a:srgbClr val="C00000"/>
              </a:buClr>
            </a:pPr>
            <a:r>
              <a:rPr lang="en-US" sz="4400" dirty="0" smtClean="0">
                <a:solidFill>
                  <a:srgbClr val="C00000"/>
                </a:solidFill>
              </a:rPr>
              <a:t>Laplace Correction</a:t>
            </a:r>
          </a:p>
          <a:p>
            <a:pPr lvl="1">
              <a:buClr>
                <a:srgbClr val="C00000"/>
              </a:buClr>
            </a:pPr>
            <a:r>
              <a:rPr lang="en-US" sz="4400" dirty="0" smtClean="0">
                <a:solidFill>
                  <a:srgbClr val="C00000"/>
                </a:solidFill>
              </a:rPr>
              <a:t>Witten Bell</a:t>
            </a:r>
          </a:p>
          <a:p>
            <a:pPr lvl="1">
              <a:buClr>
                <a:srgbClr val="C00000"/>
              </a:buClr>
            </a:pPr>
            <a:r>
              <a:rPr lang="en-US" sz="4400" dirty="0" smtClean="0">
                <a:solidFill>
                  <a:srgbClr val="C00000"/>
                </a:solidFill>
              </a:rPr>
              <a:t>Good Turing</a:t>
            </a:r>
          </a:p>
          <a:p>
            <a:pPr lvl="1">
              <a:buClr>
                <a:srgbClr val="C00000"/>
              </a:buClr>
            </a:pPr>
            <a:r>
              <a:rPr lang="en-US" sz="4400" dirty="0" err="1" smtClean="0">
                <a:solidFill>
                  <a:srgbClr val="C00000"/>
                </a:solidFill>
              </a:rPr>
              <a:t>Kesner</a:t>
            </a:r>
            <a:r>
              <a:rPr lang="en-US" sz="4400" dirty="0" smtClean="0">
                <a:solidFill>
                  <a:srgbClr val="C00000"/>
                </a:solidFill>
              </a:rPr>
              <a:t> Ney</a:t>
            </a:r>
          </a:p>
          <a:p>
            <a:pPr>
              <a:buClr>
                <a:srgbClr val="C00000"/>
              </a:buClr>
            </a:pPr>
            <a:r>
              <a:rPr lang="en-US" sz="4400" dirty="0" err="1" smtClean="0"/>
              <a:t>Backoff</a:t>
            </a:r>
            <a:endParaRPr lang="en-US" sz="4400" dirty="0" smtClean="0"/>
          </a:p>
          <a:p>
            <a:pPr lvl="1">
              <a:buClr>
                <a:srgbClr val="C00000"/>
              </a:buClr>
            </a:pPr>
            <a:r>
              <a:rPr lang="en-US" sz="4400" dirty="0">
                <a:solidFill>
                  <a:srgbClr val="C00000"/>
                </a:solidFill>
              </a:rPr>
              <a:t>Back off</a:t>
            </a:r>
          </a:p>
          <a:p>
            <a:pPr lvl="1">
              <a:buClr>
                <a:srgbClr val="C00000"/>
              </a:buClr>
            </a:pPr>
            <a:r>
              <a:rPr lang="en-US" sz="4400" dirty="0">
                <a:solidFill>
                  <a:srgbClr val="C00000"/>
                </a:solidFill>
              </a:rPr>
              <a:t>Interpolation</a:t>
            </a:r>
            <a:r>
              <a:rPr lang="en-US" sz="4400" dirty="0"/>
              <a:t> </a:t>
            </a:r>
            <a:endParaRPr lang="en-US" sz="4400" dirty="0" smtClean="0"/>
          </a:p>
          <a:p>
            <a:pPr>
              <a:buClr>
                <a:srgbClr val="C00000"/>
              </a:buClr>
            </a:pPr>
            <a:r>
              <a:rPr lang="en-US" sz="4400" dirty="0" smtClean="0"/>
              <a:t>Comparison</a:t>
            </a:r>
          </a:p>
          <a:p>
            <a:pPr lvl="1">
              <a:buClr>
                <a:srgbClr val="C00000"/>
              </a:buClr>
            </a:pPr>
            <a:endParaRPr lang="en-US" dirty="0"/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References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IN" sz="2000" dirty="0"/>
              <a:t>SF Chen, J Goodman </a:t>
            </a:r>
            <a:r>
              <a:rPr lang="en-IN" sz="2000" dirty="0" smtClean="0"/>
              <a:t>, An </a:t>
            </a:r>
            <a:r>
              <a:rPr lang="en-IN" sz="2000" dirty="0"/>
              <a:t>empirical study of smoothing techniques for language </a:t>
            </a:r>
            <a:r>
              <a:rPr lang="en-IN" sz="2000" dirty="0" err="1" smtClean="0"/>
              <a:t>modeling</a:t>
            </a:r>
            <a:r>
              <a:rPr lang="en-IN" sz="2000" dirty="0" smtClean="0"/>
              <a:t>- </a:t>
            </a:r>
            <a:r>
              <a:rPr lang="en-IN" sz="2000" dirty="0"/>
              <a:t>Computer Speech &amp; Language, 1999</a:t>
            </a:r>
            <a:endParaRPr lang="en-IN" sz="2000" dirty="0" smtClean="0"/>
          </a:p>
          <a:p>
            <a:pPr algn="just">
              <a:buClr>
                <a:srgbClr val="C00000"/>
              </a:buClr>
            </a:pPr>
            <a:r>
              <a:rPr lang="en-IN" sz="2000" dirty="0" err="1" smtClean="0"/>
              <a:t>Jurafsky</a:t>
            </a:r>
            <a:r>
              <a:rPr lang="en-IN" sz="2000" dirty="0"/>
              <a:t>, Daniel, and James H. Martin. 2009. Speech and Language Processing: An Introduction to Natural Language Processing, Speech Recognition, and Computational Linguistics. 2nd edition. Prentice-Hall</a:t>
            </a:r>
            <a:r>
              <a:rPr lang="en-IN" sz="2000" dirty="0" smtClean="0"/>
              <a:t>.</a:t>
            </a:r>
          </a:p>
          <a:p>
            <a:pPr algn="just">
              <a:buClr>
                <a:srgbClr val="C00000"/>
              </a:buClr>
            </a:pPr>
            <a:r>
              <a:rPr lang="en-IN" sz="2000" dirty="0"/>
              <a:t>H Ney, U Essen, R </a:t>
            </a:r>
            <a:r>
              <a:rPr lang="en-IN" sz="2000" dirty="0" err="1"/>
              <a:t>Kneser</a:t>
            </a:r>
            <a:r>
              <a:rPr lang="en-IN" sz="2000" dirty="0"/>
              <a:t>, On the estimation of `small' probabilities by </a:t>
            </a:r>
            <a:r>
              <a:rPr lang="en-IN" sz="2000" dirty="0" smtClean="0"/>
              <a:t>leaving-one-out, Pattern </a:t>
            </a:r>
            <a:r>
              <a:rPr lang="en-IN" sz="2000" dirty="0"/>
              <a:t>Analysis and Machine Intelligence, </a:t>
            </a:r>
            <a:r>
              <a:rPr lang="en-IN" sz="2000" dirty="0" smtClean="0"/>
              <a:t>1995</a:t>
            </a:r>
          </a:p>
          <a:p>
            <a:pPr algn="just">
              <a:buClr>
                <a:srgbClr val="C00000"/>
              </a:buClr>
            </a:pPr>
            <a:r>
              <a:rPr lang="en-IN" sz="2000" dirty="0"/>
              <a:t>T </a:t>
            </a:r>
            <a:r>
              <a:rPr lang="en-IN" sz="2000" dirty="0" err="1"/>
              <a:t>Brants</a:t>
            </a:r>
            <a:r>
              <a:rPr lang="en-IN" sz="2000" dirty="0"/>
              <a:t>, AC </a:t>
            </a:r>
            <a:r>
              <a:rPr lang="en-IN" sz="2000" dirty="0" err="1"/>
              <a:t>Popat</a:t>
            </a:r>
            <a:r>
              <a:rPr lang="en-IN" sz="2000" dirty="0"/>
              <a:t>, P </a:t>
            </a:r>
            <a:r>
              <a:rPr lang="en-IN" sz="2000" dirty="0" err="1"/>
              <a:t>Xu</a:t>
            </a:r>
            <a:r>
              <a:rPr lang="en-IN" sz="2000" dirty="0"/>
              <a:t>, FJ </a:t>
            </a:r>
            <a:r>
              <a:rPr lang="en-IN" sz="2000" dirty="0" err="1"/>
              <a:t>Och</a:t>
            </a:r>
            <a:r>
              <a:rPr lang="en-IN" sz="2000" dirty="0"/>
              <a:t>, J Dean, Large language models in machine </a:t>
            </a:r>
            <a:r>
              <a:rPr lang="en-IN" sz="2000" dirty="0" smtClean="0"/>
              <a:t>translation, EMNLP 2007</a:t>
            </a:r>
          </a:p>
          <a:p>
            <a:pPr algn="just">
              <a:buClr>
                <a:srgbClr val="C00000"/>
              </a:buClr>
            </a:pPr>
            <a:r>
              <a:rPr lang="en-IN" sz="2000" dirty="0" smtClean="0"/>
              <a:t>Adam </a:t>
            </a:r>
            <a:r>
              <a:rPr lang="en-IN" sz="2000" dirty="0"/>
              <a:t>Berger, Convexity, Maximum Likelihood and All That, Tutorial at </a:t>
            </a:r>
            <a:r>
              <a:rPr lang="en-IN" sz="2000" dirty="0">
                <a:hlinkClick r:id="rId2"/>
              </a:rPr>
              <a:t>http://www.cs.cmu.edu/~</a:t>
            </a:r>
            <a:r>
              <a:rPr lang="en-IN" sz="2000" dirty="0" smtClean="0">
                <a:hlinkClick r:id="rId2"/>
              </a:rPr>
              <a:t>aberger/maxent.html</a:t>
            </a:r>
            <a:endParaRPr lang="en-IN" sz="2000" dirty="0" smtClean="0"/>
          </a:p>
          <a:p>
            <a:pPr algn="just">
              <a:buClr>
                <a:srgbClr val="C00000"/>
              </a:buClr>
            </a:pPr>
            <a:r>
              <a:rPr lang="en-US" sz="2000" dirty="0" err="1" smtClean="0"/>
              <a:t>Jurafsky’s</a:t>
            </a:r>
            <a:r>
              <a:rPr lang="en-US" sz="2000" dirty="0" smtClean="0"/>
              <a:t> video lecture on Language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 : </a:t>
            </a:r>
            <a:r>
              <a:rPr lang="en-IN" sz="2000" dirty="0">
                <a:hlinkClick r:id="rId3"/>
              </a:rPr>
              <a:t>http://www.youtube.com/watch?v=XdjCCkFUBKU</a:t>
            </a:r>
            <a:endParaRPr lang="en-IN" sz="2000" dirty="0" smtClean="0"/>
          </a:p>
          <a:p>
            <a:pPr algn="just">
              <a:buClr>
                <a:srgbClr val="C00000"/>
              </a:buClr>
            </a:pPr>
            <a:endParaRPr lang="en-IN" sz="2000" dirty="0"/>
          </a:p>
          <a:p>
            <a:pPr algn="just"/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Roadmap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Motivation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Types of smoothing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Back-off</a:t>
            </a:r>
          </a:p>
          <a:p>
            <a:pPr>
              <a:buClr>
                <a:srgbClr val="C00000"/>
              </a:buClr>
            </a:pPr>
            <a:r>
              <a:rPr lang="en-US" dirty="0"/>
              <a:t>I</a:t>
            </a:r>
            <a:r>
              <a:rPr lang="en-US" dirty="0" smtClean="0"/>
              <a:t>nterpolation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Comparison of smoothing techniques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48A8-7A70-4469-B721-1A2D49615A6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The Berkeley Restaurant Example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Corpora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Can you tell me about any good </a:t>
            </a:r>
            <a:r>
              <a:rPr lang="en-US" dirty="0" err="1" smtClean="0"/>
              <a:t>cantonese</a:t>
            </a:r>
            <a:r>
              <a:rPr lang="en-US" dirty="0" smtClean="0"/>
              <a:t> restaurants close by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Mid-priced Thai food is what I’m looking for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Can you give me a listing of the kinds of food that are available</a:t>
            </a:r>
          </a:p>
          <a:p>
            <a:pPr algn="just">
              <a:buClr>
                <a:srgbClr val="C00000"/>
              </a:buClr>
            </a:pPr>
            <a:r>
              <a:rPr lang="en-US" dirty="0" smtClean="0"/>
              <a:t>I am looking for a good place to eat breakfast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Raw Bigram Counts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6062"/>
              </p:ext>
            </p:extLst>
          </p:nvPr>
        </p:nvGraphicFramePr>
        <p:xfrm>
          <a:off x="1371600" y="1905000"/>
          <a:ext cx="712419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799592"/>
                <a:gridCol w="914400"/>
                <a:gridCol w="762000"/>
                <a:gridCol w="990600"/>
                <a:gridCol w="838200"/>
                <a:gridCol w="9144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1087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786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860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7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Probability Space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8</a:t>
            </a:fld>
            <a:endParaRPr lang="en-IN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949958"/>
              </p:ext>
            </p:extLst>
          </p:nvPr>
        </p:nvGraphicFramePr>
        <p:xfrm>
          <a:off x="1295400" y="1981200"/>
          <a:ext cx="7124192" cy="312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799592"/>
                <a:gridCol w="914400"/>
                <a:gridCol w="762000"/>
                <a:gridCol w="990600"/>
                <a:gridCol w="838200"/>
                <a:gridCol w="914400"/>
              </a:tblGrid>
              <a:tr h="533399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.0023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.0038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Want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.0025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.65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.0049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.0066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.0049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.00092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.0031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.26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.00092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.0037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.0021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.020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.0021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.055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.0094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.56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.0047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.013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.011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lunch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.0087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.0022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Motivation for Smoothing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sz="2800" dirty="0" smtClean="0"/>
              <a:t>Even if one n-gram is unseen in the sentence, probability of the whole sentence becomes zero.</a:t>
            </a:r>
          </a:p>
          <a:p>
            <a:pPr algn="just">
              <a:buClr>
                <a:srgbClr val="C00000"/>
              </a:buClr>
            </a:pPr>
            <a:r>
              <a:rPr lang="en-US" sz="2800" dirty="0" smtClean="0"/>
              <a:t>To avoid this, some probability mass has to be reserved for the unseen words.</a:t>
            </a:r>
          </a:p>
          <a:p>
            <a:pPr algn="just">
              <a:buClr>
                <a:srgbClr val="C00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Solution - Smoothing techniques</a:t>
            </a:r>
          </a:p>
          <a:p>
            <a:pPr algn="just">
              <a:buClr>
                <a:srgbClr val="C00000"/>
              </a:buClr>
            </a:pPr>
            <a:r>
              <a:rPr lang="en-US" sz="2800" dirty="0" smtClean="0"/>
              <a:t>This zero probability problem also occurs in </a:t>
            </a:r>
            <a:r>
              <a:rPr lang="en-US" sz="2800" b="1" dirty="0" smtClean="0">
                <a:solidFill>
                  <a:srgbClr val="C00000"/>
                </a:solidFill>
              </a:rPr>
              <a:t>text categorization</a:t>
            </a:r>
            <a:r>
              <a:rPr lang="en-US" sz="2800" dirty="0" smtClean="0"/>
              <a:t> using </a:t>
            </a:r>
            <a:r>
              <a:rPr lang="en-US" sz="2800" i="1" dirty="0" smtClean="0"/>
              <a:t>Multinomial Naïve </a:t>
            </a:r>
            <a:r>
              <a:rPr lang="en-US" sz="2800" i="1" dirty="0" err="1" smtClean="0"/>
              <a:t>Bayes</a:t>
            </a:r>
            <a:endParaRPr lang="en-US" sz="2800" i="1" dirty="0" smtClean="0"/>
          </a:p>
          <a:p>
            <a:pPr lvl="1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Probability of a test document given some class can be zero even if a single word in that document is unseen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27DF-0372-47E2-9D01-F965009470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2935</Words>
  <Application>Microsoft Office PowerPoint</Application>
  <PresentationFormat>On-screen Show (4:3)</PresentationFormat>
  <Paragraphs>716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Smoothing Techniques – A Primer</vt:lpstr>
      <vt:lpstr>Some terminology</vt:lpstr>
      <vt:lpstr>Language Models</vt:lpstr>
      <vt:lpstr>Perplexity</vt:lpstr>
      <vt:lpstr>Roadmap</vt:lpstr>
      <vt:lpstr>The Berkeley Restaurant Example</vt:lpstr>
      <vt:lpstr>Raw Bigram Counts</vt:lpstr>
      <vt:lpstr>Probability Space</vt:lpstr>
      <vt:lpstr>Motivation for Smoothing</vt:lpstr>
      <vt:lpstr>Smoothing</vt:lpstr>
      <vt:lpstr>Add-one Smoothing (Laplace Correction)</vt:lpstr>
      <vt:lpstr>Add-one Smoothing (Laplace Correction) – Bigram</vt:lpstr>
      <vt:lpstr>Concept of “Discounting”</vt:lpstr>
      <vt:lpstr>Laplace Correction - Adjusted Counts</vt:lpstr>
      <vt:lpstr>Laplace Correction – Observations and shortcomings</vt:lpstr>
      <vt:lpstr>Witten-Bell Smoothing</vt:lpstr>
      <vt:lpstr>Witten Bell - for Bigram</vt:lpstr>
      <vt:lpstr>Smoothed counts </vt:lpstr>
      <vt:lpstr>PowerPoint Presentation</vt:lpstr>
      <vt:lpstr>Witten Bell – Smoothed Counts</vt:lpstr>
      <vt:lpstr>Good-Turing Discounting</vt:lpstr>
      <vt:lpstr>Good-Turing Discounting (contd.)</vt:lpstr>
      <vt:lpstr>Good Turing - Example</vt:lpstr>
      <vt:lpstr>Good Turing – Berkeley Restaurant Example</vt:lpstr>
      <vt:lpstr>Leave-one-out Intuition (based on Jurafsky’s video lecture)</vt:lpstr>
      <vt:lpstr>Leave-one-out Intuition (contd.)</vt:lpstr>
      <vt:lpstr>Leave-one-out Intuition (contd.)</vt:lpstr>
      <vt:lpstr>Interpolation and Backoff</vt:lpstr>
      <vt:lpstr>Interpolation</vt:lpstr>
      <vt:lpstr>Interpolation – Calculation of λ </vt:lpstr>
      <vt:lpstr>EM Algorithm for learning linear interpolation weights</vt:lpstr>
      <vt:lpstr>Problem Formulation</vt:lpstr>
      <vt:lpstr>EM Algorithm</vt:lpstr>
      <vt:lpstr>EM Algorithm (contd.)</vt:lpstr>
      <vt:lpstr>EM Algorithm (contd.)</vt:lpstr>
      <vt:lpstr>EM Algorithm (contd.)</vt:lpstr>
      <vt:lpstr>Backoff</vt:lpstr>
      <vt:lpstr>Backoff – calculation of </vt:lpstr>
      <vt:lpstr>Stupid Backoff (contd.)</vt:lpstr>
      <vt:lpstr>Stupid Backoff (Brants et.al.)</vt:lpstr>
      <vt:lpstr>Absolute Discounting</vt:lpstr>
      <vt:lpstr>Kneser Ney Smoothing</vt:lpstr>
      <vt:lpstr>Kneser Ney Smoothing (contd.)</vt:lpstr>
      <vt:lpstr>Kneser Ney Smoothing (contd.)</vt:lpstr>
      <vt:lpstr>Short Summary</vt:lpstr>
      <vt:lpstr>Performance of Smoothing techniques</vt:lpstr>
      <vt:lpstr>Comparison of Performance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Techniques – A Primer</dc:title>
  <dc:creator>Sayantan Chakraborty</dc:creator>
  <cp:lastModifiedBy>Sayantan Chakraborty</cp:lastModifiedBy>
  <cp:revision>112</cp:revision>
  <dcterms:created xsi:type="dcterms:W3CDTF">2012-10-30T08:53:14Z</dcterms:created>
  <dcterms:modified xsi:type="dcterms:W3CDTF">2012-11-02T03:44:26Z</dcterms:modified>
</cp:coreProperties>
</file>