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0"/>
  </p:notesMasterIdLst>
  <p:handoutMasterIdLst>
    <p:handoutMasterId r:id="rId21"/>
  </p:handoutMasterIdLst>
  <p:sldIdLst>
    <p:sldId id="277" r:id="rId4"/>
    <p:sldId id="399" r:id="rId5"/>
    <p:sldId id="400" r:id="rId6"/>
    <p:sldId id="401" r:id="rId7"/>
    <p:sldId id="402" r:id="rId8"/>
    <p:sldId id="403" r:id="rId9"/>
    <p:sldId id="408" r:id="rId10"/>
    <p:sldId id="404" r:id="rId11"/>
    <p:sldId id="409" r:id="rId12"/>
    <p:sldId id="410" r:id="rId13"/>
    <p:sldId id="411" r:id="rId14"/>
    <p:sldId id="412" r:id="rId15"/>
    <p:sldId id="413" r:id="rId16"/>
    <p:sldId id="405" r:id="rId17"/>
    <p:sldId id="406" r:id="rId18"/>
    <p:sldId id="4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8" d="100"/>
          <a:sy n="98" d="100"/>
        </p:scale>
        <p:origin x="336"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5/13/2023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l.acm.org/doi/10.1145/3293353.3293421" TargetMode="External"/><Relationship Id="rId3" Type="http://schemas.openxmlformats.org/officeDocument/2006/relationships/hyperlink" Target="https://www.semanticscholar.org/paper/Human-computer-interface-using-hand-gesture-based-Jalab-Omer/1c7e28fc4855f1948026354f12d5623918d37dda" TargetMode="External"/><Relationship Id="rId7" Type="http://schemas.openxmlformats.org/officeDocument/2006/relationships/hyperlink" Target="https://becominghuman.ai/deep-learning-hand-gesture-recognition-b265f4e6cf02" TargetMode="External"/><Relationship Id="rId2" Type="http://schemas.openxmlformats.org/officeDocument/2006/relationships/hyperlink" Target="https://www.nature.com/articles/s41598-022-08133-z" TargetMode="External"/><Relationship Id="rId1" Type="http://schemas.openxmlformats.org/officeDocument/2006/relationships/slideLayout" Target="../slideLayouts/slideLayout2.xml"/><Relationship Id="rId6" Type="http://schemas.openxmlformats.org/officeDocument/2006/relationships/hyperlink" Target="https://www.youtube.com/watch?v=9zqgvsfbz8M" TargetMode="External"/><Relationship Id="rId5" Type="http://schemas.openxmlformats.org/officeDocument/2006/relationships/hyperlink" Target="https://www.youtube.com/watch?v=L6Dbtqi7SQM" TargetMode="External"/><Relationship Id="rId4" Type="http://schemas.openxmlformats.org/officeDocument/2006/relationships/hyperlink" Target="https://www.youtube.com/watch?v=NJmk1DUyyB8" TargetMode="External"/><Relationship Id="rId9" Type="http://schemas.openxmlformats.org/officeDocument/2006/relationships/hyperlink" Target="https://www.mdpi.com/1424-8220/19/24/54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AIT CSE AIML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734"/>
            <a:ext cx="8933131"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Dynamic Hand gesture Recognition using Neural Network </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601731" y="4725655"/>
            <a:ext cx="2639289" cy="1311228"/>
          </a:xfrm>
          <a:prstGeom prst="rect">
            <a:avLst/>
          </a:prstGeom>
          <a:noFill/>
        </p:spPr>
        <p:txBody>
          <a:bodyPr wrap="square" rtlCol="0">
            <a:spAutoFit/>
          </a:bodyPr>
          <a:lstStyle/>
          <a:p>
            <a:r>
              <a:rPr lang="en-US" sz="2000" b="1" dirty="0"/>
              <a:t>Submitted by: </a:t>
            </a:r>
          </a:p>
          <a:p>
            <a:r>
              <a:rPr lang="en-US" sz="1500" dirty="0"/>
              <a:t>Ansh Pandey    20BCS6741</a:t>
            </a:r>
          </a:p>
          <a:p>
            <a:r>
              <a:rPr lang="en-US" sz="1500" dirty="0" err="1"/>
              <a:t>Tanshi</a:t>
            </a:r>
            <a:r>
              <a:rPr lang="en-US" sz="1500" dirty="0"/>
              <a:t> Verma    20BCS6795</a:t>
            </a:r>
          </a:p>
          <a:p>
            <a:r>
              <a:rPr lang="en-US" sz="1500" dirty="0"/>
              <a:t>Pranjal Mohana  20BCS6756</a:t>
            </a:r>
          </a:p>
          <a:p>
            <a:r>
              <a:rPr lang="en-US" sz="1500" dirty="0" err="1"/>
              <a:t>Aahish</a:t>
            </a:r>
            <a:r>
              <a:rPr lang="en-US" sz="1500" dirty="0"/>
              <a:t> </a:t>
            </a:r>
            <a:r>
              <a:rPr lang="en-US" sz="1500" dirty="0" err="1"/>
              <a:t>Aahan</a:t>
            </a:r>
            <a:r>
              <a:rPr lang="en-US" sz="1500" dirty="0"/>
              <a:t>    20BCS6731</a:t>
            </a:r>
          </a:p>
        </p:txBody>
      </p:sp>
      <p:sp>
        <p:nvSpPr>
          <p:cNvPr id="6" name="TextBox 5"/>
          <p:cNvSpPr txBox="1"/>
          <p:nvPr/>
        </p:nvSpPr>
        <p:spPr>
          <a:xfrm>
            <a:off x="7681250" y="4725655"/>
            <a:ext cx="2909019" cy="1015663"/>
          </a:xfrm>
          <a:prstGeom prst="rect">
            <a:avLst/>
          </a:prstGeom>
          <a:noFill/>
        </p:spPr>
        <p:txBody>
          <a:bodyPr wrap="none" rtlCol="0">
            <a:spAutoFit/>
          </a:bodyPr>
          <a:lstStyle/>
          <a:p>
            <a:r>
              <a:rPr lang="en-US" sz="2000" b="1" dirty="0"/>
              <a:t>Under the Supervision of: </a:t>
            </a:r>
            <a:endParaRPr lang="en-US" sz="2000" dirty="0"/>
          </a:p>
          <a:p>
            <a:r>
              <a:rPr lang="en-US" sz="2000" dirty="0"/>
              <a:t>SUPERVISORS NAME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24936-C810-A547-97CF-CA8B7D132123}"/>
              </a:ext>
            </a:extLst>
          </p:cNvPr>
          <p:cNvSpPr>
            <a:spLocks noGrp="1"/>
          </p:cNvSpPr>
          <p:nvPr>
            <p:ph idx="1"/>
          </p:nvPr>
        </p:nvSpPr>
        <p:spPr>
          <a:xfrm>
            <a:off x="838200" y="914400"/>
            <a:ext cx="10515600" cy="5262563"/>
          </a:xfrm>
        </p:spPr>
        <p:txBody>
          <a:bodyPr/>
          <a:lstStyle/>
          <a:p>
            <a:r>
              <a:rPr lang="en-US" dirty="0"/>
              <a:t>Using Google and other websites:</a:t>
            </a:r>
            <a:endParaRPr lang="en-IN" dirty="0"/>
          </a:p>
        </p:txBody>
      </p:sp>
      <p:sp>
        <p:nvSpPr>
          <p:cNvPr id="4" name="Slide Number Placeholder 3">
            <a:extLst>
              <a:ext uri="{FF2B5EF4-FFF2-40B4-BE49-F238E27FC236}">
                <a16:creationId xmlns:a16="http://schemas.microsoft.com/office/drawing/2014/main" id="{BE00BE91-C1E9-235C-5BAA-5F396362DC78}"/>
              </a:ext>
            </a:extLst>
          </p:cNvPr>
          <p:cNvSpPr>
            <a:spLocks noGrp="1"/>
          </p:cNvSpPr>
          <p:nvPr>
            <p:ph type="sldNum" sz="quarter" idx="12"/>
          </p:nvPr>
        </p:nvSpPr>
        <p:spPr/>
        <p:txBody>
          <a:bodyPr/>
          <a:lstStyle/>
          <a:p>
            <a:fld id="{BDCDBBEF-AA6C-4BA6-85B2-A17D7F280E38}" type="slidenum">
              <a:rPr lang="en-US" smtClean="0"/>
              <a:pPr/>
              <a:t>10</a:t>
            </a:fld>
            <a:endParaRPr lang="en-US"/>
          </a:p>
        </p:txBody>
      </p:sp>
      <p:pic>
        <p:nvPicPr>
          <p:cNvPr id="2" name="Picture 1">
            <a:extLst>
              <a:ext uri="{FF2B5EF4-FFF2-40B4-BE49-F238E27FC236}">
                <a16:creationId xmlns:a16="http://schemas.microsoft.com/office/drawing/2014/main" id="{479C6FBE-EC4D-4202-10E7-C4C56AD07FEA}"/>
              </a:ext>
            </a:extLst>
          </p:cNvPr>
          <p:cNvPicPr>
            <a:picLocks noChangeAspect="1"/>
          </p:cNvPicPr>
          <p:nvPr/>
        </p:nvPicPr>
        <p:blipFill>
          <a:blip r:embed="rId2"/>
          <a:stretch>
            <a:fillRect/>
          </a:stretch>
        </p:blipFill>
        <p:spPr>
          <a:xfrm>
            <a:off x="1406769" y="1650373"/>
            <a:ext cx="8682893" cy="4616283"/>
          </a:xfrm>
          <a:prstGeom prst="rect">
            <a:avLst/>
          </a:prstGeom>
        </p:spPr>
      </p:pic>
    </p:spTree>
    <p:extLst>
      <p:ext uri="{BB962C8B-B14F-4D97-AF65-F5344CB8AC3E}">
        <p14:creationId xmlns:p14="http://schemas.microsoft.com/office/powerpoint/2010/main" val="158422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E19A6-F790-7430-75BF-D9288A249B9F}"/>
              </a:ext>
            </a:extLst>
          </p:cNvPr>
          <p:cNvSpPr>
            <a:spLocks noGrp="1"/>
          </p:cNvSpPr>
          <p:nvPr>
            <p:ph idx="1"/>
          </p:nvPr>
        </p:nvSpPr>
        <p:spPr>
          <a:xfrm>
            <a:off x="838200" y="1258277"/>
            <a:ext cx="10515600" cy="4918686"/>
          </a:xfrm>
        </p:spPr>
        <p:txBody>
          <a:bodyPr/>
          <a:lstStyle/>
          <a:p>
            <a:pPr marL="0" indent="0">
              <a:buNone/>
            </a:pPr>
            <a:r>
              <a:rPr lang="en-US" dirty="0"/>
              <a:t>AI Virtual Mouse using Hand Gesture:</a:t>
            </a:r>
          </a:p>
          <a:p>
            <a:pPr marL="0" indent="0">
              <a:buNone/>
            </a:pPr>
            <a:endParaRPr lang="en-IN" dirty="0"/>
          </a:p>
        </p:txBody>
      </p:sp>
      <p:sp>
        <p:nvSpPr>
          <p:cNvPr id="4" name="Slide Number Placeholder 3">
            <a:extLst>
              <a:ext uri="{FF2B5EF4-FFF2-40B4-BE49-F238E27FC236}">
                <a16:creationId xmlns:a16="http://schemas.microsoft.com/office/drawing/2014/main" id="{109DA09D-755D-BC03-E952-3C1683F9D3B2}"/>
              </a:ext>
            </a:extLst>
          </p:cNvPr>
          <p:cNvSpPr>
            <a:spLocks noGrp="1"/>
          </p:cNvSpPr>
          <p:nvPr>
            <p:ph type="sldNum" sz="quarter" idx="12"/>
          </p:nvPr>
        </p:nvSpPr>
        <p:spPr/>
        <p:txBody>
          <a:bodyPr/>
          <a:lstStyle/>
          <a:p>
            <a:fld id="{BDCDBBEF-AA6C-4BA6-85B2-A17D7F280E38}" type="slidenum">
              <a:rPr lang="en-US" smtClean="0"/>
              <a:pPr/>
              <a:t>11</a:t>
            </a:fld>
            <a:endParaRPr lang="en-US"/>
          </a:p>
        </p:txBody>
      </p:sp>
      <p:pic>
        <p:nvPicPr>
          <p:cNvPr id="6" name="Picture 5">
            <a:extLst>
              <a:ext uri="{FF2B5EF4-FFF2-40B4-BE49-F238E27FC236}">
                <a16:creationId xmlns:a16="http://schemas.microsoft.com/office/drawing/2014/main" id="{EA9B3472-9A1A-EBCD-7132-6CE2CA201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755" y="1915670"/>
            <a:ext cx="8753230" cy="4640073"/>
          </a:xfrm>
          <a:prstGeom prst="rect">
            <a:avLst/>
          </a:prstGeom>
        </p:spPr>
      </p:pic>
    </p:spTree>
    <p:extLst>
      <p:ext uri="{BB962C8B-B14F-4D97-AF65-F5344CB8AC3E}">
        <p14:creationId xmlns:p14="http://schemas.microsoft.com/office/powerpoint/2010/main" val="355304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A6D5C-FABF-3CFA-45A3-C2A34BF0B6B9}"/>
              </a:ext>
            </a:extLst>
          </p:cNvPr>
          <p:cNvSpPr>
            <a:spLocks noGrp="1"/>
          </p:cNvSpPr>
          <p:nvPr>
            <p:ph idx="1"/>
          </p:nvPr>
        </p:nvSpPr>
        <p:spPr>
          <a:xfrm>
            <a:off x="838200" y="906585"/>
            <a:ext cx="10515600" cy="5270378"/>
          </a:xfrm>
        </p:spPr>
        <p:txBody>
          <a:bodyPr/>
          <a:lstStyle/>
          <a:p>
            <a:r>
              <a:rPr lang="en-US" dirty="0"/>
              <a:t>To open Excel or any app on Window Screen:</a:t>
            </a:r>
          </a:p>
          <a:p>
            <a:endParaRPr lang="en-IN" dirty="0"/>
          </a:p>
        </p:txBody>
      </p:sp>
      <p:sp>
        <p:nvSpPr>
          <p:cNvPr id="4" name="Slide Number Placeholder 3">
            <a:extLst>
              <a:ext uri="{FF2B5EF4-FFF2-40B4-BE49-F238E27FC236}">
                <a16:creationId xmlns:a16="http://schemas.microsoft.com/office/drawing/2014/main" id="{46B3028C-0D64-50B2-F358-3F67233A0C70}"/>
              </a:ext>
            </a:extLst>
          </p:cNvPr>
          <p:cNvSpPr>
            <a:spLocks noGrp="1"/>
          </p:cNvSpPr>
          <p:nvPr>
            <p:ph type="sldNum" sz="quarter" idx="12"/>
          </p:nvPr>
        </p:nvSpPr>
        <p:spPr/>
        <p:txBody>
          <a:bodyPr/>
          <a:lstStyle/>
          <a:p>
            <a:fld id="{BDCDBBEF-AA6C-4BA6-85B2-A17D7F280E38}" type="slidenum">
              <a:rPr lang="en-US" smtClean="0"/>
              <a:pPr/>
              <a:t>12</a:t>
            </a:fld>
            <a:endParaRPr lang="en-US"/>
          </a:p>
        </p:txBody>
      </p:sp>
      <p:pic>
        <p:nvPicPr>
          <p:cNvPr id="6" name="Picture 5">
            <a:extLst>
              <a:ext uri="{FF2B5EF4-FFF2-40B4-BE49-F238E27FC236}">
                <a16:creationId xmlns:a16="http://schemas.microsoft.com/office/drawing/2014/main" id="{D24873FF-F928-D1A3-A469-631CB57BA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555" y="1618923"/>
            <a:ext cx="9425354" cy="5066292"/>
          </a:xfrm>
          <a:prstGeom prst="rect">
            <a:avLst/>
          </a:prstGeom>
        </p:spPr>
      </p:pic>
    </p:spTree>
    <p:extLst>
      <p:ext uri="{BB962C8B-B14F-4D97-AF65-F5344CB8AC3E}">
        <p14:creationId xmlns:p14="http://schemas.microsoft.com/office/powerpoint/2010/main" val="1829091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DEC7E-F4A8-9F6B-124D-1918A922F432}"/>
              </a:ext>
            </a:extLst>
          </p:cNvPr>
          <p:cNvSpPr>
            <a:spLocks noGrp="1"/>
          </p:cNvSpPr>
          <p:nvPr>
            <p:ph idx="1"/>
          </p:nvPr>
        </p:nvSpPr>
        <p:spPr>
          <a:xfrm>
            <a:off x="838200" y="1039446"/>
            <a:ext cx="10515600" cy="5137517"/>
          </a:xfrm>
        </p:spPr>
        <p:txBody>
          <a:bodyPr/>
          <a:lstStyle/>
          <a:p>
            <a:r>
              <a:rPr lang="en-US" dirty="0"/>
              <a:t>Excel opened and Windows access:</a:t>
            </a:r>
          </a:p>
          <a:p>
            <a:endParaRPr lang="en-IN" dirty="0"/>
          </a:p>
        </p:txBody>
      </p:sp>
      <p:sp>
        <p:nvSpPr>
          <p:cNvPr id="4" name="Slide Number Placeholder 3">
            <a:extLst>
              <a:ext uri="{FF2B5EF4-FFF2-40B4-BE49-F238E27FC236}">
                <a16:creationId xmlns:a16="http://schemas.microsoft.com/office/drawing/2014/main" id="{E3503A73-C529-AE1A-47DB-846AC0F0EFCF}"/>
              </a:ext>
            </a:extLst>
          </p:cNvPr>
          <p:cNvSpPr>
            <a:spLocks noGrp="1"/>
          </p:cNvSpPr>
          <p:nvPr>
            <p:ph type="sldNum" sz="quarter" idx="12"/>
          </p:nvPr>
        </p:nvSpPr>
        <p:spPr/>
        <p:txBody>
          <a:bodyPr/>
          <a:lstStyle/>
          <a:p>
            <a:fld id="{BDCDBBEF-AA6C-4BA6-85B2-A17D7F280E38}" type="slidenum">
              <a:rPr lang="en-US" smtClean="0"/>
              <a:pPr/>
              <a:t>13</a:t>
            </a:fld>
            <a:endParaRPr lang="en-US"/>
          </a:p>
        </p:txBody>
      </p:sp>
      <p:pic>
        <p:nvPicPr>
          <p:cNvPr id="6" name="Picture 5">
            <a:extLst>
              <a:ext uri="{FF2B5EF4-FFF2-40B4-BE49-F238E27FC236}">
                <a16:creationId xmlns:a16="http://schemas.microsoft.com/office/drawing/2014/main" id="{4E3497B3-CE14-C570-13F8-DA4215E29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5463" y="1750646"/>
            <a:ext cx="9111029" cy="4825961"/>
          </a:xfrm>
          <a:prstGeom prst="rect">
            <a:avLst/>
          </a:prstGeom>
        </p:spPr>
      </p:pic>
    </p:spTree>
    <p:extLst>
      <p:ext uri="{BB962C8B-B14F-4D97-AF65-F5344CB8AC3E}">
        <p14:creationId xmlns:p14="http://schemas.microsoft.com/office/powerpoint/2010/main" val="256102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The Dynamic Hand Gesture Keyboard and Mouse using neural network is a promising technology that has the potential to revolutionize the way we interact with computers. The system uses a neural network to recognize hand gestures and translate them into computer commands, allowing users to control their computers in a more intuitive and natural way.</a:t>
            </a:r>
          </a:p>
          <a:p>
            <a:endParaRPr lang="en-US" sz="1500" dirty="0"/>
          </a:p>
          <a:p>
            <a:r>
              <a:rPr lang="en-IN" sz="1800" dirty="0">
                <a:solidFill>
                  <a:srgbClr val="000000"/>
                </a:solidFill>
                <a:effectLst/>
                <a:latin typeface="Times New Roman" panose="02020603050405020304" pitchFamily="18" charset="0"/>
                <a:ea typeface="Times New Roman" panose="02020603050405020304" pitchFamily="18" charset="0"/>
              </a:rPr>
              <a:t>The use of machine learning algorithms and neural networks in this technology allows for a high level of accuracy in recognizing hand gestures, making it a reliable and efficient system. The dynamic nature of the system also makes it adaptable to different users with varying hand sizes and shapes.</a:t>
            </a:r>
          </a:p>
          <a:p>
            <a:endParaRPr lang="en-US" sz="1500" dirty="0"/>
          </a:p>
          <a:p>
            <a:r>
              <a:rPr lang="en-IN" sz="1800" dirty="0">
                <a:solidFill>
                  <a:srgbClr val="000000"/>
                </a:solidFill>
                <a:effectLst/>
                <a:latin typeface="Times New Roman" panose="02020603050405020304" pitchFamily="18" charset="0"/>
                <a:ea typeface="Times New Roman" panose="02020603050405020304" pitchFamily="18" charset="0"/>
              </a:rPr>
              <a:t>Overall, the Dynamic Hand Gesture Keyboard and Mouse using neural network is a promising technology that has the potential to transform the way we interact with computers, and further research and development in this area could lead to even more advanced and innovative applications.</a:t>
            </a:r>
          </a:p>
          <a:p>
            <a:pPr marL="0" indent="0">
              <a:buNone/>
            </a:pPr>
            <a:endParaRPr lang="en-US" sz="15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anose="020B0A04020102020204" pitchFamily="34" charset="0"/>
              </a:rPr>
              <a:t>Future Scope</a:t>
            </a:r>
          </a:p>
        </p:txBody>
      </p:sp>
      <p:sp>
        <p:nvSpPr>
          <p:cNvPr id="3" name="Content Placeholder 2"/>
          <p:cNvSpPr>
            <a:spLocks noGrp="1"/>
          </p:cNvSpPr>
          <p:nvPr>
            <p:ph idx="1"/>
          </p:nvPr>
        </p:nvSpPr>
        <p:spPr/>
        <p:txBody>
          <a:bodyPr>
            <a:normAutofit fontScale="55000" lnSpcReduction="20000"/>
          </a:bodyPr>
          <a:lstStyle/>
          <a:p>
            <a:r>
              <a:rPr lang="en-US" dirty="0"/>
              <a:t>Dynamic hand gesture recognition using neural networks has a wide range of potential applications, including:</a:t>
            </a:r>
          </a:p>
          <a:p>
            <a:endParaRPr lang="en-US" dirty="0"/>
          </a:p>
          <a:p>
            <a:r>
              <a:rPr lang="en-US" dirty="0"/>
              <a:t>Human-Computer Interaction: Dynamic hand gesture recognition can be used as a natural and intuitive way for humans to interact with computers and other devices. For example, users can control their devices without touching them, making them more convenient and accessible.</a:t>
            </a:r>
          </a:p>
          <a:p>
            <a:endParaRPr lang="en-US" dirty="0"/>
          </a:p>
          <a:p>
            <a:r>
              <a:rPr lang="en-US" dirty="0"/>
              <a:t>Sign Language Recognition: Dynamic hand gesture recognition can be used to recognize sign language gestures and convert them into spoken language, providing a means of communication for the hearing impaired.</a:t>
            </a:r>
          </a:p>
          <a:p>
            <a:endParaRPr lang="en-US" dirty="0"/>
          </a:p>
          <a:p>
            <a:r>
              <a:rPr lang="en-US" dirty="0"/>
              <a:t>Gaming: Dynamic hand gesture recognition can be used in gaming to provide a more immersive and interactive experience. For example, players can control their characters using hand gestures, making the game more engaging and intuitive.</a:t>
            </a:r>
          </a:p>
          <a:p>
            <a:endParaRPr lang="en-US" dirty="0"/>
          </a:p>
          <a:p>
            <a:r>
              <a:rPr lang="en-US" dirty="0"/>
              <a:t>Virtual and Augmented Reality: Dynamic hand gesture recognition can be used in virtual and augmented reality applications to allow users to interact with virtual objects in a natural and intuitive way.</a:t>
            </a:r>
          </a:p>
          <a:p>
            <a:endParaRPr lang="en-US" dirty="0"/>
          </a:p>
          <a:p>
            <a:r>
              <a:rPr lang="en-US" dirty="0"/>
              <a:t>Medical Applications: Dynamic hand gesture recognition can be used to help patients with physical disabilities to control prosthetic devices, allowing them to perform everyday tasks more easily.</a:t>
            </a:r>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Black" panose="020B0A04020102020204" pitchFamily="34" charset="0"/>
              </a:rPr>
              <a:t>References</a:t>
            </a:r>
          </a:p>
        </p:txBody>
      </p:sp>
      <p:sp>
        <p:nvSpPr>
          <p:cNvPr id="3" name="Content Placeholder 2"/>
          <p:cNvSpPr>
            <a:spLocks noGrp="1"/>
          </p:cNvSpPr>
          <p:nvPr>
            <p:ph idx="1"/>
          </p:nvPr>
        </p:nvSpPr>
        <p:spPr/>
        <p:txBody>
          <a:bodyPr>
            <a:normAutofit fontScale="70000" lnSpcReduction="20000"/>
          </a:bodyPr>
          <a:lstStyle/>
          <a:p>
            <a:pPr marL="342900" marR="568325" lvl="0" indent="-342900" algn="just">
              <a:lnSpc>
                <a:spcPct val="151000"/>
              </a:lnSpc>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2"/>
              </a:rPr>
              <a:t>https://www.nature.com/articles/s41598-022-08133-z</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51000"/>
              </a:lnSpc>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3"/>
              </a:rPr>
              <a:t>https://www.semanticscholar.org/paper/Human-computer-interface-using-hand-gesture-based-Jalab-Omer/1c7e28fc4855f1948026354f12d5623918d37dda</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51000"/>
              </a:lnSpc>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4"/>
              </a:rPr>
              <a:t>https://www.youtube.com/watch?v=NJmk1DUyyB8</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51000"/>
              </a:lnSpc>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5"/>
              </a:rPr>
              <a:t>https://www.youtube.com/watch?v=L6Dbtqi7SQM</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51000"/>
              </a:lnSpc>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6"/>
              </a:rPr>
              <a:t>https://www.youtube.com/watch?v=9zqgvsfbz8M</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51000"/>
              </a:lnSpc>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7"/>
              </a:rPr>
              <a:t>https://becominghuman.ai/deep-learning-hand-gesture-recognition-b265f4e6cf02</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51000"/>
              </a:lnSpc>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7"/>
              </a:rPr>
              <a:t>https://becominghuman.ai/deep-learning-hand-gesture-recognition-b265f4e6cf02</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51000"/>
              </a:lnSpc>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8"/>
              </a:rPr>
              <a:t>https://dl.acm.org/doi/10.1145/3293353.3293421</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51000"/>
              </a:lnSpc>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2"/>
              </a:rPr>
              <a:t>https://www.nature.com/articles/s41598-022-08133-z</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42900" marR="568325" lvl="0" indent="-342900" algn="just">
              <a:lnSpc>
                <a:spcPct val="151000"/>
              </a:lnSpc>
              <a:spcAft>
                <a:spcPts val="1190"/>
              </a:spcAft>
              <a:buFont typeface="+mj-lt"/>
              <a:buAutoNum type="arabicPeriod"/>
            </a:pPr>
            <a:r>
              <a:rPr lang="en-IN" sz="1800" u="sng" dirty="0">
                <a:solidFill>
                  <a:srgbClr val="000000"/>
                </a:solidFill>
                <a:effectLst/>
                <a:latin typeface="Times New Roman" panose="02020603050405020304" pitchFamily="18" charset="0"/>
                <a:ea typeface="Times New Roman" panose="02020603050405020304" pitchFamily="18" charset="0"/>
                <a:hlinkClick r:id="rId9"/>
              </a:rPr>
              <a:t>https://www.mdpi.com/1424-8220/19/24/5429</a:t>
            </a:r>
            <a:endParaRPr lang="en-IN"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1225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latin typeface="Arial Black" panose="020B0A04020102020204" pitchFamily="34" charset="0"/>
              </a:rPr>
              <a:t>Introduction</a:t>
            </a:r>
          </a:p>
        </p:txBody>
      </p:sp>
      <p:sp>
        <p:nvSpPr>
          <p:cNvPr id="3" name="Content Placeholder 2"/>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Hand Gesture Recognition is one of the most interesting field of human-computer interface. Hand Gesture Recognition System recognizes the actions performed by the user and then send some information or perform some action as described or stated in its database. </a:t>
            </a:r>
          </a:p>
          <a:p>
            <a:r>
              <a:rPr lang="en-IN" sz="1800" dirty="0">
                <a:solidFill>
                  <a:srgbClr val="000000"/>
                </a:solidFill>
                <a:effectLst/>
                <a:latin typeface="Times New Roman" panose="02020603050405020304" pitchFamily="18" charset="0"/>
                <a:ea typeface="Times New Roman" panose="02020603050405020304" pitchFamily="18" charset="0"/>
              </a:rPr>
              <a:t>Human actions can be sensed using either camera or sensors. There can be two types of hand gestures, one is Static and second one is Dynamic. In static hand gesture, there we need to put the hand stable and its all about the shape of the hand. While in Dynamic hand gestures, there is a continuous movement of hand.</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pic>
        <p:nvPicPr>
          <p:cNvPr id="5" name="Picture 4">
            <a:extLst>
              <a:ext uri="{FF2B5EF4-FFF2-40B4-BE49-F238E27FC236}">
                <a16:creationId xmlns:a16="http://schemas.microsoft.com/office/drawing/2014/main" id="{4647A5BB-3F7E-497A-5D4C-6116C1FB8D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0437" y="4418135"/>
            <a:ext cx="6012872" cy="1938215"/>
          </a:xfrm>
          <a:prstGeom prst="rect">
            <a:avLst/>
          </a:prstGeom>
          <a:noFill/>
          <a:ln>
            <a:noFill/>
          </a:ln>
        </p:spPr>
      </p:pic>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Problem Formulation</a:t>
            </a:r>
          </a:p>
        </p:txBody>
      </p:sp>
      <p:sp>
        <p:nvSpPr>
          <p:cNvPr id="3" name="Content Placeholder 2"/>
          <p:cNvSpPr>
            <a:spLocks noGrp="1"/>
          </p:cNvSpPr>
          <p:nvPr>
            <p:ph idx="1"/>
          </p:nvPr>
        </p:nvSpPr>
        <p:spPr/>
        <p:txBody>
          <a:bodyPr>
            <a:normAutofit/>
          </a:bodyPr>
          <a:lstStyle/>
          <a:p>
            <a:r>
              <a:rPr lang="en-IN" sz="1800" dirty="0">
                <a:solidFill>
                  <a:srgbClr val="000000"/>
                </a:solidFill>
                <a:effectLst/>
                <a:latin typeface="Times New Roman" panose="02020603050405020304" pitchFamily="18" charset="0"/>
                <a:ea typeface="Times New Roman" panose="02020603050405020304" pitchFamily="18" charset="0"/>
              </a:rPr>
              <a:t>sometimes we have faced issues related to keyboard that some keyboard buttons are missing or some buttons don’t work.</a:t>
            </a:r>
            <a:endParaRPr lang="en-IN" sz="15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We are developing a system that will recognize the dynamic movements of hand and will then perform some tasks like typing, opening an app, drawing, etc. In Virtual Keyboard, we can type anything anywhere. Virtual Keyboard is necessary in a computer/laptop</a:t>
            </a:r>
            <a:r>
              <a:rPr lang="en-US" sz="1500" dirty="0">
                <a:solidFill>
                  <a:srgbClr val="000000"/>
                </a:solidFill>
                <a:effectLst/>
                <a:latin typeface="Times New Roman" panose="02020603050405020304" pitchFamily="18" charset="0"/>
                <a:ea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rPr>
              <a:t>This system has two parts:</a:t>
            </a:r>
          </a:p>
          <a:p>
            <a:pPr marL="342900" marR="568325" lvl="0" indent="-342900" algn="just">
              <a:lnSpc>
                <a:spcPct val="151000"/>
              </a:lnSpc>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Virtual Keyboard</a:t>
            </a:r>
          </a:p>
          <a:p>
            <a:pPr marL="342900" marR="568325" lvl="0" indent="-342900" algn="just">
              <a:lnSpc>
                <a:spcPct val="151000"/>
              </a:lnSpc>
              <a:spcAft>
                <a:spcPts val="119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Virtual Mouse</a:t>
            </a:r>
          </a:p>
          <a:p>
            <a:r>
              <a:rPr lang="en-IN" sz="1800" dirty="0">
                <a:solidFill>
                  <a:srgbClr val="000000"/>
                </a:solidFill>
                <a:effectLst/>
                <a:latin typeface="Times New Roman" panose="02020603050405020304" pitchFamily="18" charset="0"/>
                <a:ea typeface="Times New Roman" panose="02020603050405020304" pitchFamily="18" charset="0"/>
              </a:rPr>
              <a:t>Using both these features we can access the apps, open them and perform different task as performed by the mouse and with the help of keyboard we can type virtually.</a:t>
            </a:r>
          </a:p>
          <a:p>
            <a:r>
              <a:rPr lang="en-IN" sz="1800" dirty="0">
                <a:solidFill>
                  <a:srgbClr val="000000"/>
                </a:solidFill>
                <a:effectLst/>
                <a:latin typeface="Times New Roman" panose="02020603050405020304" pitchFamily="18" charset="0"/>
                <a:ea typeface="Times New Roman" panose="02020603050405020304" pitchFamily="18" charset="0"/>
              </a:rPr>
              <a:t>The camera will detect the movements of hand and detect its actions and will response accordingly. Both Virtual Keyboard and Virtual Mouse features will help in better human – computer interaction and will improve user Experience.</a:t>
            </a:r>
          </a:p>
          <a:p>
            <a:endParaRPr lang="en-IN" sz="150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Black" panose="020B0A04020102020204" pitchFamily="34" charset="0"/>
              </a:rPr>
              <a:t>Objectives of the Work</a:t>
            </a:r>
          </a:p>
        </p:txBody>
      </p:sp>
      <p:sp>
        <p:nvSpPr>
          <p:cNvPr id="3" name="Content Placeholder 2"/>
          <p:cNvSpPr>
            <a:spLocks noGrp="1"/>
          </p:cNvSpPr>
          <p:nvPr>
            <p:ph idx="1"/>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The Dynamic hand gesture recognition is to make an application that controls some specific functionalities of computer using hand gesture via integrated webcam. </a:t>
            </a:r>
          </a:p>
          <a:p>
            <a:r>
              <a:rPr lang="en-IN" sz="1800" dirty="0">
                <a:solidFill>
                  <a:srgbClr val="000000"/>
                </a:solidFill>
                <a:effectLst/>
                <a:latin typeface="Times New Roman" panose="02020603050405020304" pitchFamily="18" charset="0"/>
                <a:ea typeface="Times New Roman" panose="02020603050405020304" pitchFamily="18" charset="0"/>
              </a:rPr>
              <a:t>. As dynamic gesture data is generally presented in video form, it is difficult for 2D convolutional neural networks (CNNs) to extract sufficient feature information, which has prompted researchers to explore new directions.</a:t>
            </a:r>
          </a:p>
          <a:p>
            <a:pPr marL="0" indent="0">
              <a:buNone/>
            </a:pP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Virtual Keyboard: It is an in-air tapping keyboard for AR/VR HMDs that supports ten figure typing experience. In designing virtual keyboard, we utilized the conventional US keyboard as our default layout.</a:t>
            </a:r>
            <a:endParaRPr lang="en-IN" sz="1800"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Virtual mouse: The main objective of the proposed AI virtual mouse system is to develop an alternative to the regular and traditional mouse system to perform and control the mouse functions.</a:t>
            </a:r>
            <a:endParaRPr lang="en-IN" sz="180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a:bodyPr>
          <a:lstStyle/>
          <a:p>
            <a:pPr marL="0" indent="0">
              <a:buNone/>
            </a:pPr>
            <a:r>
              <a:rPr lang="en-IN" sz="1800" dirty="0">
                <a:solidFill>
                  <a:srgbClr val="000000"/>
                </a:solidFill>
                <a:effectLst/>
                <a:latin typeface="Times New Roman" panose="02020603050405020304" pitchFamily="18" charset="0"/>
                <a:ea typeface="Times New Roman" panose="02020603050405020304" pitchFamily="18" charset="0"/>
              </a:rPr>
              <a:t>Since the movement of the hand conveys important information about the message users try to communicate, in addition to the spatial information, temporal features which represent the motion of the hand are necessary for recognizing dynamic hand gestures.</a:t>
            </a:r>
          </a:p>
          <a:p>
            <a:pPr marL="0" indent="0">
              <a:buNone/>
            </a:pPr>
            <a:r>
              <a:rPr lang="en-IN" sz="1800" b="1" u="sng" dirty="0">
                <a:solidFill>
                  <a:srgbClr val="000000"/>
                </a:solidFill>
                <a:effectLst/>
                <a:latin typeface="Times New Roman" panose="02020603050405020304" pitchFamily="18" charset="0"/>
                <a:ea typeface="Times New Roman" panose="02020603050405020304" pitchFamily="18" charset="0"/>
              </a:rPr>
              <a:t>Pre-processing</a:t>
            </a:r>
          </a:p>
          <a:p>
            <a:r>
              <a:rPr lang="en-IN" sz="1800" dirty="0">
                <a:solidFill>
                  <a:srgbClr val="000000"/>
                </a:solidFill>
                <a:effectLst/>
                <a:latin typeface="Times New Roman" panose="02020603050405020304" pitchFamily="18" charset="0"/>
                <a:ea typeface="Times New Roman" panose="02020603050405020304" pitchFamily="18" charset="0"/>
              </a:rPr>
              <a:t>The main aim of pre-processing is to eliminate noise present in the captured images. Noise creates problems in hand segmentation and tracking phase, and hence reduces the performance of the overall system.</a:t>
            </a:r>
          </a:p>
          <a:p>
            <a:pPr marL="0" indent="0">
              <a:buNone/>
            </a:pPr>
            <a:r>
              <a:rPr lang="en-IN" sz="1800" b="1" u="sng" dirty="0">
                <a:solidFill>
                  <a:srgbClr val="000000"/>
                </a:solidFill>
                <a:effectLst/>
                <a:latin typeface="Times New Roman" panose="02020603050405020304" pitchFamily="18" charset="0"/>
                <a:ea typeface="Times New Roman" panose="02020603050405020304" pitchFamily="18" charset="0"/>
              </a:rPr>
              <a:t>Segmentation</a:t>
            </a:r>
          </a:p>
          <a:p>
            <a:r>
              <a:rPr lang="en-IN" sz="1800" dirty="0">
                <a:solidFill>
                  <a:srgbClr val="000000"/>
                </a:solidFill>
                <a:effectLst/>
                <a:latin typeface="Times New Roman" panose="02020603050405020304" pitchFamily="18" charset="0"/>
                <a:ea typeface="Times New Roman" panose="02020603050405020304" pitchFamily="18" charset="0"/>
              </a:rPr>
              <a:t>In order to realize high-precision hand gesture recognition, it is necessary that the hand region is extracted correctly from the background. The main goal of this step is to segment the moving hand from the back ground.</a:t>
            </a:r>
          </a:p>
          <a:p>
            <a:pPr marL="0" indent="0">
              <a:buNone/>
            </a:pPr>
            <a:r>
              <a:rPr lang="en-IN" sz="1800" b="1" u="sng" dirty="0">
                <a:solidFill>
                  <a:srgbClr val="000000"/>
                </a:solidFill>
                <a:latin typeface="Times New Roman" panose="02020603050405020304" pitchFamily="18" charset="0"/>
                <a:ea typeface="Times New Roman" panose="02020603050405020304" pitchFamily="18" charset="0"/>
              </a:rPr>
              <a:t>F</a:t>
            </a:r>
            <a:r>
              <a:rPr lang="en-IN" sz="1800" b="1" u="sng" dirty="0">
                <a:solidFill>
                  <a:srgbClr val="000000"/>
                </a:solidFill>
                <a:effectLst/>
                <a:latin typeface="Times New Roman" panose="02020603050405020304" pitchFamily="18" charset="0"/>
                <a:ea typeface="Times New Roman" panose="02020603050405020304" pitchFamily="18" charset="0"/>
              </a:rPr>
              <a:t>eature Extraction</a:t>
            </a:r>
          </a:p>
          <a:p>
            <a:r>
              <a:rPr lang="en-IN" sz="1800" dirty="0">
                <a:solidFill>
                  <a:srgbClr val="000000"/>
                </a:solidFill>
                <a:effectLst/>
                <a:latin typeface="Times New Roman" panose="02020603050405020304" pitchFamily="18" charset="0"/>
                <a:ea typeface="Times New Roman" panose="02020603050405020304" pitchFamily="18" charset="0"/>
              </a:rPr>
              <a:t>Feature extraction is a crucial module in any Computer vision (CV) system. The implementation of this module has a considerable effect on the robustness of the system. For recognizing global hand motions, in addition to the spatial information of the hand, temporal features are also necessary.</a:t>
            </a:r>
          </a:p>
          <a:p>
            <a:pPr marL="0" indent="0">
              <a:buNone/>
            </a:pP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FD9B-5A6B-E459-0C64-4FB6D10AE252}"/>
              </a:ext>
            </a:extLst>
          </p:cNvPr>
          <p:cNvSpPr>
            <a:spLocks noGrp="1"/>
          </p:cNvSpPr>
          <p:nvPr>
            <p:ph type="title"/>
          </p:nvPr>
        </p:nvSpPr>
        <p:spPr/>
        <p:txBody>
          <a:bodyPr/>
          <a:lstStyle/>
          <a:p>
            <a:r>
              <a:rPr lang="en-US" b="1" dirty="0"/>
              <a:t>Flowchart of Methodology</a:t>
            </a:r>
            <a:endParaRPr lang="en-IN" b="1" dirty="0"/>
          </a:p>
        </p:txBody>
      </p:sp>
      <p:sp>
        <p:nvSpPr>
          <p:cNvPr id="4" name="Slide Number Placeholder 3">
            <a:extLst>
              <a:ext uri="{FF2B5EF4-FFF2-40B4-BE49-F238E27FC236}">
                <a16:creationId xmlns:a16="http://schemas.microsoft.com/office/drawing/2014/main" id="{A4C8FA8E-89AA-463D-997D-E16E93AEBF50}"/>
              </a:ext>
            </a:extLst>
          </p:cNvPr>
          <p:cNvSpPr>
            <a:spLocks noGrp="1"/>
          </p:cNvSpPr>
          <p:nvPr>
            <p:ph type="sldNum" sz="quarter" idx="12"/>
          </p:nvPr>
        </p:nvSpPr>
        <p:spPr/>
        <p:txBody>
          <a:bodyPr/>
          <a:lstStyle/>
          <a:p>
            <a:fld id="{BDCDBBEF-AA6C-4BA6-85B2-A17D7F280E38}" type="slidenum">
              <a:rPr lang="en-US" smtClean="0"/>
              <a:pPr/>
              <a:t>7</a:t>
            </a:fld>
            <a:endParaRPr lang="en-US"/>
          </a:p>
        </p:txBody>
      </p:sp>
      <p:pic>
        <p:nvPicPr>
          <p:cNvPr id="5" name="Content Placeholder 4">
            <a:extLst>
              <a:ext uri="{FF2B5EF4-FFF2-40B4-BE49-F238E27FC236}">
                <a16:creationId xmlns:a16="http://schemas.microsoft.com/office/drawing/2014/main" id="{2AD17FF6-BE7E-1A13-515F-D76247C76B8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323" y="1997530"/>
            <a:ext cx="6043850" cy="2044521"/>
          </a:xfrm>
          <a:prstGeom prst="rect">
            <a:avLst/>
          </a:prstGeom>
          <a:noFill/>
          <a:ln>
            <a:noFill/>
          </a:ln>
        </p:spPr>
      </p:pic>
      <p:pic>
        <p:nvPicPr>
          <p:cNvPr id="6" name="Picture 5">
            <a:extLst>
              <a:ext uri="{FF2B5EF4-FFF2-40B4-BE49-F238E27FC236}">
                <a16:creationId xmlns:a16="http://schemas.microsoft.com/office/drawing/2014/main" id="{B140952C-B3B8-0259-F3B5-1C6792AB9C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9464" y="2787503"/>
            <a:ext cx="4404336" cy="3568847"/>
          </a:xfrm>
          <a:prstGeom prst="rect">
            <a:avLst/>
          </a:prstGeom>
          <a:noFill/>
          <a:ln>
            <a:noFill/>
          </a:ln>
        </p:spPr>
      </p:pic>
    </p:spTree>
    <p:extLst>
      <p:ext uri="{BB962C8B-B14F-4D97-AF65-F5344CB8AC3E}">
        <p14:creationId xmlns:p14="http://schemas.microsoft.com/office/powerpoint/2010/main" val="3487264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haroni" panose="02010803020104030203" pitchFamily="2" charset="-79"/>
                <a:cs typeface="Aharoni" panose="02010803020104030203" pitchFamily="2" charset="-79"/>
              </a:rPr>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7" name="Content Placeholder 6">
            <a:extLst>
              <a:ext uri="{FF2B5EF4-FFF2-40B4-BE49-F238E27FC236}">
                <a16:creationId xmlns:a16="http://schemas.microsoft.com/office/drawing/2014/main" id="{A9E291F8-5E1D-6EEC-C1F0-48F20B6C3030}"/>
              </a:ext>
            </a:extLst>
          </p:cNvPr>
          <p:cNvSpPr>
            <a:spLocks noGrp="1"/>
          </p:cNvSpPr>
          <p:nvPr>
            <p:ph idx="1"/>
          </p:nvPr>
        </p:nvSpPr>
        <p:spPr>
          <a:xfrm>
            <a:off x="838200" y="1578708"/>
            <a:ext cx="10515600" cy="4598255"/>
          </a:xfrm>
        </p:spPr>
        <p:txBody>
          <a:bodyPr/>
          <a:lstStyle/>
          <a:p>
            <a:r>
              <a:rPr lang="en-US" dirty="0"/>
              <a:t> </a:t>
            </a:r>
            <a:r>
              <a:rPr lang="en-US" u="sng" dirty="0"/>
              <a:t>AI Virtual KEYBOARD</a:t>
            </a:r>
            <a:endParaRPr lang="en-IN" u="sng" dirty="0"/>
          </a:p>
        </p:txBody>
      </p:sp>
      <p:pic>
        <p:nvPicPr>
          <p:cNvPr id="8" name="Picture 7">
            <a:extLst>
              <a:ext uri="{FF2B5EF4-FFF2-40B4-BE49-F238E27FC236}">
                <a16:creationId xmlns:a16="http://schemas.microsoft.com/office/drawing/2014/main" id="{63373CA8-835A-F988-D740-D8AAB94C3B7D}"/>
              </a:ext>
            </a:extLst>
          </p:cNvPr>
          <p:cNvPicPr>
            <a:picLocks noChangeAspect="1"/>
          </p:cNvPicPr>
          <p:nvPr/>
        </p:nvPicPr>
        <p:blipFill>
          <a:blip r:embed="rId2"/>
          <a:stretch>
            <a:fillRect/>
          </a:stretch>
        </p:blipFill>
        <p:spPr>
          <a:xfrm>
            <a:off x="2235200" y="2164765"/>
            <a:ext cx="8346831" cy="4374147"/>
          </a:xfrm>
          <a:prstGeom prst="rect">
            <a:avLst/>
          </a:prstGeom>
        </p:spPr>
      </p:pic>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8A3D50-0CCC-87D9-CF64-34F6BFAF9239}"/>
              </a:ext>
            </a:extLst>
          </p:cNvPr>
          <p:cNvSpPr>
            <a:spLocks noGrp="1"/>
          </p:cNvSpPr>
          <p:nvPr>
            <p:ph idx="1"/>
          </p:nvPr>
        </p:nvSpPr>
        <p:spPr>
          <a:xfrm>
            <a:off x="838200" y="1031631"/>
            <a:ext cx="10515600" cy="5145332"/>
          </a:xfrm>
        </p:spPr>
        <p:txBody>
          <a:bodyPr/>
          <a:lstStyle/>
          <a:p>
            <a:r>
              <a:rPr lang="en-US" dirty="0"/>
              <a:t>Using Notepad:</a:t>
            </a:r>
          </a:p>
          <a:p>
            <a:endParaRPr lang="en-IN" dirty="0"/>
          </a:p>
        </p:txBody>
      </p:sp>
      <p:sp>
        <p:nvSpPr>
          <p:cNvPr id="4" name="Slide Number Placeholder 3">
            <a:extLst>
              <a:ext uri="{FF2B5EF4-FFF2-40B4-BE49-F238E27FC236}">
                <a16:creationId xmlns:a16="http://schemas.microsoft.com/office/drawing/2014/main" id="{339AD7DA-C3DB-8465-9D20-77CD4C03BEBE}"/>
              </a:ext>
            </a:extLst>
          </p:cNvPr>
          <p:cNvSpPr>
            <a:spLocks noGrp="1"/>
          </p:cNvSpPr>
          <p:nvPr>
            <p:ph type="sldNum" sz="quarter" idx="12"/>
          </p:nvPr>
        </p:nvSpPr>
        <p:spPr/>
        <p:txBody>
          <a:bodyPr/>
          <a:lstStyle/>
          <a:p>
            <a:fld id="{BDCDBBEF-AA6C-4BA6-85B2-A17D7F280E38}" type="slidenum">
              <a:rPr lang="en-US" smtClean="0"/>
              <a:pPr/>
              <a:t>9</a:t>
            </a:fld>
            <a:endParaRPr lang="en-US"/>
          </a:p>
        </p:txBody>
      </p:sp>
      <p:pic>
        <p:nvPicPr>
          <p:cNvPr id="5" name="Picture 4">
            <a:extLst>
              <a:ext uri="{FF2B5EF4-FFF2-40B4-BE49-F238E27FC236}">
                <a16:creationId xmlns:a16="http://schemas.microsoft.com/office/drawing/2014/main" id="{3931DEF1-FEAE-A55C-A949-384CDEEDC5E2}"/>
              </a:ext>
            </a:extLst>
          </p:cNvPr>
          <p:cNvPicPr>
            <a:picLocks noChangeAspect="1"/>
          </p:cNvPicPr>
          <p:nvPr/>
        </p:nvPicPr>
        <p:blipFill>
          <a:blip r:embed="rId2"/>
          <a:stretch>
            <a:fillRect/>
          </a:stretch>
        </p:blipFill>
        <p:spPr>
          <a:xfrm>
            <a:off x="2069901" y="1828800"/>
            <a:ext cx="8948546" cy="4725743"/>
          </a:xfrm>
          <a:prstGeom prst="rect">
            <a:avLst/>
          </a:prstGeom>
        </p:spPr>
      </p:pic>
    </p:spTree>
    <p:extLst>
      <p:ext uri="{BB962C8B-B14F-4D97-AF65-F5344CB8AC3E}">
        <p14:creationId xmlns:p14="http://schemas.microsoft.com/office/powerpoint/2010/main" val="406391988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6200</TotalTime>
  <Words>1173</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Aharoni</vt:lpstr>
      <vt:lpstr>Arial</vt:lpstr>
      <vt:lpstr>Arial Black</vt:lpstr>
      <vt:lpstr>Calibri</vt:lpstr>
      <vt:lpstr>Calibri Light</vt:lpstr>
      <vt:lpstr>Casper</vt:lpstr>
      <vt:lpstr>Raleway ExtraBold</vt:lpstr>
      <vt:lpstr>Symbol</vt:lpstr>
      <vt:lpstr>Times New Roman</vt:lpstr>
      <vt:lpstr>1_Office Theme</vt:lpstr>
      <vt:lpstr>2_Office Theme</vt:lpstr>
      <vt:lpstr>Contents Slide Master</vt:lpstr>
      <vt:lpstr>PowerPoint Presentation</vt:lpstr>
      <vt:lpstr>Outline</vt:lpstr>
      <vt:lpstr>Introduction</vt:lpstr>
      <vt:lpstr>Problem Formulation</vt:lpstr>
      <vt:lpstr>Objectives of the Work</vt:lpstr>
      <vt:lpstr>Methodology used</vt:lpstr>
      <vt:lpstr>Flowchart of Methodology</vt:lpstr>
      <vt:lpstr>Results and Outputs</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Ansh Pandey</cp:lastModifiedBy>
  <cp:revision>497</cp:revision>
  <dcterms:created xsi:type="dcterms:W3CDTF">2019-01-09T10:33:58Z</dcterms:created>
  <dcterms:modified xsi:type="dcterms:W3CDTF">2023-05-13T06:55:12Z</dcterms:modified>
</cp:coreProperties>
</file>