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6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74" r:id="rId22"/>
    <p:sldId id="275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0FF"/>
    <a:srgbClr val="453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D3A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4479" y="1666697"/>
            <a:ext cx="5421630" cy="666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469" y="1197438"/>
            <a:ext cx="8335060" cy="2550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D3A4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Capstone</a:t>
            </a:r>
            <a:r>
              <a:rPr spc="-330" dirty="0"/>
              <a:t> </a:t>
            </a:r>
            <a:r>
              <a:rPr spc="-175" dirty="0"/>
              <a:t>Project-4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4469" y="1197438"/>
            <a:ext cx="8335060" cy="2024188"/>
          </a:xfrm>
          <a:prstGeom prst="rect">
            <a:avLst/>
          </a:prstGeom>
        </p:spPr>
        <p:txBody>
          <a:bodyPr vert="horz" wrap="square" lIns="0" tIns="1125772" rIns="0" bIns="0" rtlCol="0">
            <a:spAutoFit/>
          </a:bodyPr>
          <a:lstStyle/>
          <a:p>
            <a:pPr marL="9525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225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</a:t>
            </a:r>
            <a:r>
              <a:rPr sz="2000" b="1" spc="-195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MOVIES </a:t>
            </a:r>
            <a:r>
              <a:rPr sz="2000" b="1" spc="-65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000" b="1" spc="-15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</a:t>
            </a:r>
            <a:r>
              <a:rPr sz="2000" b="1" spc="-37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1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 </a:t>
            </a:r>
            <a:r>
              <a:rPr sz="2000" b="1" spc="-195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" algn="ctr">
              <a:lnSpc>
                <a:spcPct val="100000"/>
              </a:lnSpc>
              <a:spcBef>
                <a:spcPts val="85"/>
              </a:spcBef>
            </a:pPr>
            <a:r>
              <a:rPr lang="en-IN" b="1" spc="-7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Sandeep Kumar Maurya</a:t>
            </a:r>
          </a:p>
          <a:p>
            <a:pPr marL="635" algn="ctr">
              <a:lnSpc>
                <a:spcPct val="100000"/>
              </a:lnSpc>
              <a:spcBef>
                <a:spcPts val="85"/>
              </a:spcBef>
            </a:pPr>
            <a:r>
              <a:rPr lang="en-IN" b="1" spc="-70" dirty="0" err="1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Ansh</a:t>
            </a:r>
            <a:r>
              <a:rPr lang="en-IN" b="1" spc="-7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Bhatnagar</a:t>
            </a:r>
            <a:endParaRPr b="1" spc="-80" dirty="0">
              <a:solidFill>
                <a:srgbClr val="124F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CED0B-CB0D-407C-AF22-EF99362E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63199"/>
            <a:ext cx="8763000" cy="4119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BEE57-B060-415F-B08A-98A6D614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2" y="666750"/>
            <a:ext cx="8680896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279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"/>
                <a:cs typeface="Arial"/>
              </a:rPr>
              <a:t>Data</a:t>
            </a:r>
            <a:r>
              <a:rPr sz="2800" b="0" spc="-45" dirty="0">
                <a:latin typeface="Arial"/>
                <a:cs typeface="Arial"/>
              </a:rPr>
              <a:t> </a:t>
            </a:r>
            <a:r>
              <a:rPr sz="2800" b="0" spc="-5" dirty="0">
                <a:latin typeface="Arial"/>
                <a:cs typeface="Arial"/>
              </a:rPr>
              <a:t>Cleaning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33409" cy="388785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ct val="1149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  <a:tab pos="1879600" algn="l"/>
              </a:tabLst>
            </a:pPr>
            <a:r>
              <a:rPr sz="1600" u="heavy" spc="-10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Label</a:t>
            </a:r>
            <a:r>
              <a:rPr sz="1600" u="heavy" spc="5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Encoding</a:t>
            </a:r>
            <a:r>
              <a:rPr lang="en-US"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-Label Encoding refers to converting the labels into a numeric form so as to convert them into the machine-readable form. Machine learning algorithms can then decide in a better way how those labels must be operated. It is an important pre-processing step for the structured dataset in supervised learning.</a:t>
            </a:r>
            <a:endParaRPr sz="1400" spc="-5" dirty="0">
              <a:solidFill>
                <a:srgbClr val="0D3A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149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  <a:tab pos="1879600" algn="l"/>
              </a:tabLst>
            </a:pPr>
            <a:r>
              <a:rPr sz="1600" u="heavy" spc="-5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Lemmatisation-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Lemmatization,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Stemming,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inflected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properly</a:t>
            </a:r>
            <a:r>
              <a:rPr sz="1400" spc="-10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 that the</a:t>
            </a:r>
            <a:r>
              <a:rPr sz="1400" spc="-3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sz="1400" spc="-2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 to the language. In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Lemma.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example,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runs, running, ran are all forms of the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run, therefore run is the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all these 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62230" indent="-342900">
              <a:lnSpc>
                <a:spcPts val="2080"/>
              </a:lnSpc>
              <a:spcBef>
                <a:spcPts val="400"/>
              </a:spcBef>
              <a:buChar char="●"/>
              <a:tabLst>
                <a:tab pos="354965" algn="l"/>
                <a:tab pos="355600" algn="l"/>
              </a:tabLst>
            </a:pPr>
            <a:r>
              <a:rPr sz="1600" u="heavy" spc="-5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Removing Stop </a:t>
            </a:r>
            <a:r>
              <a:rPr sz="1600" u="heavy" spc="-15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words</a:t>
            </a:r>
            <a:r>
              <a:rPr sz="1600" spc="-1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remove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sentence,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your text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exits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list of stop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provided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-17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har char="●"/>
              <a:tabLst>
                <a:tab pos="354965" algn="l"/>
                <a:tab pos="355600" algn="l"/>
              </a:tabLst>
            </a:pPr>
            <a:r>
              <a:rPr sz="1600" u="heavy" spc="5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Tf </a:t>
            </a:r>
            <a:r>
              <a:rPr sz="1600" u="heavy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- </a:t>
            </a:r>
            <a:r>
              <a:rPr sz="1600" u="heavy" spc="-5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idf Vectorization </a:t>
            </a:r>
            <a:r>
              <a:rPr sz="1600" u="heavy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-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stands for “Term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—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</a:t>
            </a:r>
            <a:r>
              <a:rPr sz="1400" spc="-1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Frequency”.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245745">
              <a:lnSpc>
                <a:spcPct val="115100"/>
              </a:lnSpc>
              <a:spcBef>
                <a:spcPts val="60"/>
              </a:spcBef>
            </a:pP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technique to quantify a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documents,</a:t>
            </a:r>
            <a:r>
              <a:rPr sz="1400" spc="-29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compute a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each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 which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signifies the importance of the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document and corpus.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is a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widely 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technique in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1400" spc="-15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sz="1400" dirty="0">
                <a:solidFill>
                  <a:srgbClr val="0D3A45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har char="●"/>
              <a:tabLst>
                <a:tab pos="354965" algn="l"/>
                <a:tab pos="355600" algn="l"/>
              </a:tabLst>
            </a:pPr>
            <a:r>
              <a:rPr sz="1600" u="heavy" spc="-5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Min-max Scaling </a:t>
            </a:r>
            <a:r>
              <a:rPr sz="1600" u="heavy" dirty="0">
                <a:solidFill>
                  <a:srgbClr val="0D3A45"/>
                </a:solidFill>
                <a:uFill>
                  <a:solidFill>
                    <a:srgbClr val="0D3A45"/>
                  </a:solidFill>
                </a:uFill>
                <a:latin typeface="Arial"/>
                <a:cs typeface="Arial"/>
              </a:rPr>
              <a:t>-</a:t>
            </a:r>
            <a:r>
              <a:rPr sz="160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feature, MinMaxScaler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subtracts the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value</a:t>
            </a:r>
            <a:r>
              <a:rPr sz="1400" spc="-8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400" spc="-6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1400" spc="-3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divides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sz="14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range.</a:t>
            </a:r>
            <a:r>
              <a:rPr sz="1400" spc="-3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4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preserves</a:t>
            </a:r>
            <a:r>
              <a:rPr sz="1400" spc="-3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sz="1400" spc="-3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sz="1400" spc="-3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00951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Topic Modelling (LDA and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LSA)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061325" cy="2157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0D3A45"/>
                </a:solidFill>
                <a:latin typeface="Arial"/>
                <a:cs typeface="Arial"/>
              </a:rPr>
              <a:t>Latent Semantic </a:t>
            </a:r>
            <a:r>
              <a:rPr sz="1600" b="1" spc="-10" dirty="0">
                <a:solidFill>
                  <a:srgbClr val="0D3A45"/>
                </a:solidFill>
                <a:latin typeface="Arial"/>
                <a:cs typeface="Arial"/>
              </a:rPr>
              <a:t>Analysis</a:t>
            </a:r>
            <a:r>
              <a:rPr sz="1800" spc="-10" dirty="0">
                <a:solidFill>
                  <a:srgbClr val="0D3A45"/>
                </a:solidFill>
                <a:latin typeface="Arial"/>
                <a:cs typeface="Arial"/>
              </a:rPr>
              <a:t>(LSA)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sz="18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 represented by</a:t>
            </a:r>
            <a:r>
              <a:rPr lang="en-US"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or text.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topics then are used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documents together. LSA is an unsupervised algorithm  </a:t>
            </a:r>
            <a:r>
              <a:rPr sz="18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sz="1800" spc="-2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 know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topic of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9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●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processing,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Dirichlet Allocation (LDA) is a  </a:t>
            </a:r>
            <a:r>
              <a:rPr sz="18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that </a:t>
            </a:r>
            <a:r>
              <a:rPr sz="1800" spc="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explained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unobserved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 that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sz="1800" spc="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parts 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 data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8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00951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Topic Modelling (LDA and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LSA)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6020" y="1265249"/>
            <a:ext cx="3535815" cy="3108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7CD18-7D4B-4D28-82DF-B5ED9F3E5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53000"/>
            <a:ext cx="5058563" cy="3575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C79A6-0851-4861-8D0B-76B3D9F95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261" y="938097"/>
            <a:ext cx="3003704" cy="2013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A844-C266-48F1-B27E-027A556BC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560" y="2952750"/>
            <a:ext cx="3029106" cy="20003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14350"/>
            <a:ext cx="281178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Recommendation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146415" cy="838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system, or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(sometimes replacing  'system' </a:t>
            </a:r>
            <a:r>
              <a:rPr sz="16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synonym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platform or engine), is a subclass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filtering system that seeks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"rating" or "preference" a  user </a:t>
            </a:r>
            <a:r>
              <a:rPr sz="16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</a:t>
            </a:r>
            <a:r>
              <a:rPr sz="1600" spc="4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595" y="2810453"/>
            <a:ext cx="7514844" cy="174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46" y="514350"/>
            <a:ext cx="164401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K -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Means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245570"/>
            <a:ext cx="8115934" cy="19986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sz="1600" spc="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data, the K-means algorithm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</a:t>
            </a:r>
            <a:r>
              <a:rPr sz="16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first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selected centroids, </a:t>
            </a:r>
            <a:r>
              <a:rPr sz="16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as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 points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cluster, and then performs iterative (repetitive) calculations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centroids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halts creating and optimizing clusters </a:t>
            </a:r>
            <a:r>
              <a:rPr sz="16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1600" spc="9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59385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centroids have stabilized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sz="16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their values because  the clustering has been</a:t>
            </a:r>
            <a:r>
              <a:rPr sz="1600" spc="4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600" spc="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number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iterations has been</a:t>
            </a:r>
            <a:r>
              <a:rPr sz="1600" spc="5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11919"/>
            <a:ext cx="144716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-Me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ns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53FCA-405F-47F2-91D2-D4CD8C93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1" y="528726"/>
            <a:ext cx="7559880" cy="45974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13303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112" y="1286255"/>
            <a:ext cx="8316468" cy="2944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37867"/>
            <a:ext cx="30308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Silhouette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DBA4-C67E-4AB1-9467-0F1B95A9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42950"/>
            <a:ext cx="7760099" cy="4159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89714"/>
            <a:ext cx="228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</a:t>
            </a:r>
            <a:r>
              <a:rPr sz="2000" spc="-65" dirty="0">
                <a:solidFill>
                  <a:srgbClr val="F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000" spc="-70" dirty="0">
                <a:solidFill>
                  <a:srgbClr val="F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chill</a:t>
            </a:r>
            <a:r>
              <a:rPr sz="2000" spc="-340" dirty="0">
                <a:solidFill>
                  <a:srgbClr val="F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75" dirty="0">
                <a:solidFill>
                  <a:srgbClr val="F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133090" cy="200888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124F5C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1600" b="1" spc="-2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124F5C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124F5C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b="1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sz="1600" b="1" spc="-2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124F5C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sz="1600" b="1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124F5C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 Means Clustering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124F5C"/>
              </a:buClr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z="1600" b="1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1044" y="1379219"/>
            <a:ext cx="4922520" cy="2883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713D6E5-846D-450E-9621-24E82A4F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9144000" cy="3990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DAAE04-5811-4EA5-AF43-C0C2DF8405ED}"/>
              </a:ext>
            </a:extLst>
          </p:cNvPr>
          <p:cNvSpPr txBox="1"/>
          <p:nvPr/>
        </p:nvSpPr>
        <p:spPr>
          <a:xfrm>
            <a:off x="152400" y="34772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000" b="1" spc="-5" dirty="0">
                <a:solidFill>
                  <a:srgbClr val="CC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Dash Application</a:t>
            </a:r>
          </a:p>
        </p:txBody>
      </p:sp>
    </p:spTree>
    <p:extLst>
      <p:ext uri="{BB962C8B-B14F-4D97-AF65-F5344CB8AC3E}">
        <p14:creationId xmlns:p14="http://schemas.microsoft.com/office/powerpoint/2010/main" val="313923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178498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Conclusion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924688"/>
            <a:ext cx="7606030" cy="1413079"/>
          </a:xfrm>
          <a:prstGeom prst="rect">
            <a:avLst/>
          </a:prstGeom>
        </p:spPr>
        <p:txBody>
          <a:bodyPr vert="horz" wrap="square" lIns="0" tIns="53340" rIns="0" bIns="0" rtlCol="0" anchor="ctr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 and LSA has sorted much more similar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titles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group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8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407034">
              <a:lnSpc>
                <a:spcPct val="100000"/>
              </a:lnSpc>
              <a:spcBef>
                <a:spcPts val="325"/>
              </a:spcBef>
              <a:buChar char="•"/>
              <a:tabLst>
                <a:tab pos="419100" algn="l"/>
                <a:tab pos="419734" algn="l"/>
              </a:tabLst>
            </a:pP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</a:t>
            </a:r>
            <a:r>
              <a:rPr sz="16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perfectly </a:t>
            </a:r>
            <a:r>
              <a:rPr sz="16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with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sz="1600" spc="22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407034">
              <a:lnSpc>
                <a:spcPct val="100000"/>
              </a:lnSpc>
              <a:spcBef>
                <a:spcPts val="325"/>
              </a:spcBef>
              <a:buChar char="•"/>
              <a:tabLst>
                <a:tab pos="419100" algn="l"/>
                <a:tab pos="419734" algn="l"/>
              </a:tabLst>
            </a:pP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16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-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optimal value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 is</a:t>
            </a:r>
            <a:r>
              <a:rPr sz="1600" spc="1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14999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data points is used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how  dense and well-separated </a:t>
            </a:r>
            <a:r>
              <a:rPr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sz="1600" spc="6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9670" y="2004771"/>
            <a:ext cx="25634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335" algn="l"/>
                <a:tab pos="1999614" algn="l"/>
              </a:tabLst>
            </a:pPr>
            <a:r>
              <a:rPr sz="6000" b="1" dirty="0">
                <a:solidFill>
                  <a:srgbClr val="CC0000"/>
                </a:solidFill>
                <a:latin typeface="Arial"/>
                <a:cs typeface="Arial"/>
              </a:rPr>
              <a:t>Q	&amp;	A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91338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Too many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4469" y="1197438"/>
            <a:ext cx="8335060" cy="1899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395" marR="126364">
              <a:lnSpc>
                <a:spcPct val="114999"/>
              </a:lnSpc>
              <a:spcBef>
                <a:spcPts val="105"/>
              </a:spcBef>
              <a:buClr>
                <a:srgbClr val="F5FCFF"/>
              </a:buClr>
              <a:tabLst>
                <a:tab pos="455295" algn="l"/>
                <a:tab pos="45593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available on Netflix as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 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collected from Flixable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third-party Netflix search  engine.</a:t>
            </a: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395" marR="126364">
              <a:lnSpc>
                <a:spcPct val="114999"/>
              </a:lnSpc>
              <a:spcBef>
                <a:spcPts val="105"/>
              </a:spcBef>
              <a:buClr>
                <a:srgbClr val="F5FCFF"/>
              </a:buClr>
              <a:tabLst>
                <a:tab pos="455295" algn="l"/>
                <a:tab pos="455930" algn="l"/>
              </a:tabLst>
            </a:pPr>
            <a:endParaRPr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030">
              <a:spcBef>
                <a:spcPts val="320"/>
              </a:spcBef>
              <a:buClr>
                <a:srgbClr val="F5FCFF"/>
              </a:buClr>
              <a:tabLst>
                <a:tab pos="455295" algn="l"/>
                <a:tab pos="45593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2018,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released an interesting report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Netflix has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tripled since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service’s  number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has decreased by more than 2,000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titles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2010,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nearly tripled.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interesting to explore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insights can be obtained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1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3958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Summary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10F78-71DC-44AB-824D-5A1DECABCDF7}"/>
              </a:ext>
            </a:extLst>
          </p:cNvPr>
          <p:cNvSpPr txBox="1"/>
          <p:nvPr/>
        </p:nvSpPr>
        <p:spPr>
          <a:xfrm>
            <a:off x="386477" y="1419098"/>
            <a:ext cx="7881925" cy="348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buClr>
                <a:srgbClr val="F5FCFF"/>
              </a:buClr>
              <a:tabLst>
                <a:tab pos="354965" algn="l"/>
                <a:tab pos="355600" algn="l"/>
              </a:tabLst>
            </a:pPr>
            <a:r>
              <a:rPr lang="en-US" sz="16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Show_id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For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Movie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600" spc="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1600" spc="4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lang="en-US" sz="1600" spc="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Or </a:t>
            </a:r>
            <a:r>
              <a:rPr lang="en-US" sz="1600" spc="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1600" spc="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: Title Of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Movie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600" spc="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1600" spc="-6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: Actors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Involved In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16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1600" spc="-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1600" spc="15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Added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spc="-2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16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spc="1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Year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600" spc="-1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Year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Movie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spc="16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TV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Movie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Total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Minutes Or Number Of Seasons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 err="1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Listed_in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spc="1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 err="1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1600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1600" spc="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0D3A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18243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Null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829540"/>
            <a:ext cx="463359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Delete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if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more than </a:t>
            </a:r>
            <a:r>
              <a:rPr sz="1800" spc="-10" dirty="0">
                <a:solidFill>
                  <a:srgbClr val="0D3A45"/>
                </a:solidFill>
                <a:latin typeface="Arial"/>
                <a:cs typeface="Arial"/>
              </a:rPr>
              <a:t>8% </a:t>
            </a:r>
            <a:r>
              <a:rPr sz="1800" dirty="0">
                <a:solidFill>
                  <a:srgbClr val="0D3A45"/>
                </a:solidFill>
                <a:latin typeface="Arial"/>
                <a:cs typeface="Arial"/>
              </a:rPr>
              <a:t>(cast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and</a:t>
            </a:r>
            <a:r>
              <a:rPr sz="1800" spc="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Director)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Delete </a:t>
            </a:r>
            <a:r>
              <a:rPr sz="1800" spc="-15" dirty="0">
                <a:solidFill>
                  <a:srgbClr val="0D3A45"/>
                </a:solidFill>
                <a:latin typeface="Arial"/>
                <a:cs typeface="Arial"/>
              </a:rPr>
              <a:t>rows with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missing date</a:t>
            </a:r>
            <a:r>
              <a:rPr sz="1800" spc="114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(&lt;0.5%)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Fill categoricals </a:t>
            </a:r>
            <a:r>
              <a:rPr sz="1800" spc="-15" dirty="0">
                <a:solidFill>
                  <a:srgbClr val="0D3A45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frequent</a:t>
            </a:r>
            <a:r>
              <a:rPr sz="1800" spc="8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"/>
                <a:cs typeface="Arial"/>
              </a:rPr>
              <a:t>values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4858"/>
            <a:ext cx="75565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endParaRPr sz="2000" b="1" dirty="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115014-8E42-4282-9BC6-47CE1280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319"/>
            <a:ext cx="4692891" cy="4089610"/>
          </a:xfrm>
          <a:prstGeom prst="rect">
            <a:avLst/>
          </a:prstGeom>
        </p:spPr>
      </p:pic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0504CD3E-EE8E-4A19-90B5-1E291E340E55}"/>
              </a:ext>
            </a:extLst>
          </p:cNvPr>
          <p:cNvSpPr/>
          <p:nvPr/>
        </p:nvSpPr>
        <p:spPr>
          <a:xfrm>
            <a:off x="2819400" y="860737"/>
            <a:ext cx="1180227" cy="609600"/>
          </a:xfrm>
          <a:prstGeom prst="wedgeRectCallout">
            <a:avLst/>
          </a:prstGeom>
          <a:solidFill>
            <a:srgbClr val="1E90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index=Movie</a:t>
            </a:r>
          </a:p>
          <a:p>
            <a:pPr algn="ctr"/>
            <a:r>
              <a:rPr lang="en-IN" sz="1200" dirty="0"/>
              <a:t>type=5377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093625-78DA-4F2A-A8A2-8BF854AC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572" y="1072048"/>
            <a:ext cx="4076910" cy="39181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49E16A3-76B8-415C-8EDB-DF200AE9C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086" y="948655"/>
            <a:ext cx="4437882" cy="41122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14350"/>
            <a:ext cx="75565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endParaRPr sz="2000" b="1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ADB2F-4CAA-4FB0-93BE-73D87578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0" y="1047750"/>
            <a:ext cx="8033163" cy="39499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08CA9-A135-4411-A70D-84A0B3BB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95350"/>
            <a:ext cx="848065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2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8AA250-79D8-42A1-84E9-3E13598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0"/>
            <a:ext cx="9144000" cy="4173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825</Words>
  <Application>Microsoft Office PowerPoint</Application>
  <PresentationFormat>On-screen Show (16:9)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Verdana</vt:lpstr>
      <vt:lpstr>Office Theme</vt:lpstr>
      <vt:lpstr>Capstone Project-4</vt:lpstr>
      <vt:lpstr>Netflix and chill !</vt:lpstr>
      <vt:lpstr>Too many choices</vt:lpstr>
      <vt:lpstr>Data Summary</vt:lpstr>
      <vt:lpstr>Null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</vt:lpstr>
      <vt:lpstr>Topic Modelling (LDA and LSA)</vt:lpstr>
      <vt:lpstr>Topic Modelling (LDA and LSA)</vt:lpstr>
      <vt:lpstr>Recommendation</vt:lpstr>
      <vt:lpstr>K - Means</vt:lpstr>
      <vt:lpstr>K-Means</vt:lpstr>
      <vt:lpstr>Clusters</vt:lpstr>
      <vt:lpstr>Silhouette Analysis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Project-3 HEALTH INSURANCE CROSS SELL PREDICTION Kartika Sharma</dc:title>
  <dc:creator>Kartika Sharma</dc:creator>
  <cp:lastModifiedBy>Bhatnagar, Ansh (Contractor)</cp:lastModifiedBy>
  <cp:revision>3</cp:revision>
  <dcterms:created xsi:type="dcterms:W3CDTF">2022-04-02T13:43:54Z</dcterms:created>
  <dcterms:modified xsi:type="dcterms:W3CDTF">2022-05-08T13:02:33Z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2022-04-02T00:00:00Z</vt:filetime>
  </property>
</Properties>
</file>