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145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642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68362"/>
          </a:xfrm>
        </p:spPr>
        <p:txBody>
          <a:bodyPr>
            <a:normAutofit/>
          </a:bodyPr>
          <a:lstStyle>
            <a:lvl1pPr>
              <a:defRPr lang="en-US" sz="3400" b="1" kern="1200" dirty="0">
                <a:solidFill>
                  <a:schemeClr val="tx1">
                    <a:lumMod val="95000"/>
                    <a:lumOff val="5000"/>
                  </a:schemeClr>
                </a:solidFill>
                <a:latin typeface="+mj-lt"/>
                <a:ea typeface="+mj-ea"/>
                <a:cs typeface="+mj-cs"/>
              </a:defRPr>
            </a:lvl1pPr>
          </a:lstStyle>
          <a:p>
            <a:r>
              <a:rPr lang="en-US"/>
              <a:t>Click to edit Master title style</a:t>
            </a:r>
            <a:endParaRPr lang="en-US" dirty="0"/>
          </a:p>
        </p:txBody>
      </p:sp>
      <p:sp>
        <p:nvSpPr>
          <p:cNvPr id="3" name="Content Placeholder 2"/>
          <p:cNvSpPr>
            <a:spLocks noGrp="1"/>
          </p:cNvSpPr>
          <p:nvPr>
            <p:ph idx="1"/>
          </p:nvPr>
        </p:nvSpPr>
        <p:spPr>
          <a:xfrm>
            <a:off x="685800" y="1371600"/>
            <a:ext cx="8229600" cy="48768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txBox="1">
            <a:spLocks/>
          </p:cNvSpPr>
          <p:nvPr/>
        </p:nvSpPr>
        <p:spPr>
          <a:xfrm>
            <a:off x="533401" y="6519285"/>
            <a:ext cx="4953000" cy="338715"/>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algn="ct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8" name="Title Placeholder 1"/>
          <p:cNvSpPr txBox="1">
            <a:spLocks/>
          </p:cNvSpPr>
          <p:nvPr/>
        </p:nvSpPr>
        <p:spPr>
          <a:xfrm>
            <a:off x="5410201" y="6519284"/>
            <a:ext cx="37338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endParaRPr lang="en-IN" sz="1600" kern="1200" spc="-50" baseline="0" dirty="0">
              <a:solidFill>
                <a:schemeClr val="bg1"/>
              </a:solidFill>
              <a:effectLst/>
              <a:latin typeface="Times New Roman" panose="02020603050405020304" pitchFamily="18" charset="0"/>
              <a:ea typeface="+mj-ea"/>
              <a:cs typeface="Times New Roman" panose="02020603050405020304" pitchFamily="18" charset="0"/>
            </a:endParaRPr>
          </a:p>
        </p:txBody>
      </p:sp>
      <p:sp>
        <p:nvSpPr>
          <p:cNvPr id="9" name="Title Placeholder 1"/>
          <p:cNvSpPr txBox="1">
            <a:spLocks/>
          </p:cNvSpPr>
          <p:nvPr/>
        </p:nvSpPr>
        <p:spPr>
          <a:xfrm>
            <a:off x="0" y="6519284"/>
            <a:ext cx="7620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lang="en-US" sz="1600" dirty="0">
                <a:solidFill>
                  <a:schemeClr val="bg1"/>
                </a:solidFill>
                <a:latin typeface="Times New Roman" panose="02020603050405020304" pitchFamily="18" charset="0"/>
                <a:cs typeface="Times New Roman" panose="02020603050405020304" pitchFamily="18" charset="0"/>
              </a:rPr>
              <a:t> </a:t>
            </a:r>
            <a:fld id="{BFC9C227-3A15-4745-9AC8-2D38211BF8D0}" type="slidenum">
              <a:rPr kumimoji="0" lang="en-IN" sz="1600" b="1"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Times New Roman" panose="02020603050405020304" pitchFamily="18" charset="0"/>
              </a:rPr>
              <a:pPr marL="0" marR="0" lvl="0" indent="0" algn="ctr" defTabSz="914400" rtl="0" eaLnBrk="1" fontAlgn="auto" latinLnBrk="0" hangingPunct="1">
                <a:lnSpc>
                  <a:spcPct val="85000"/>
                </a:lnSpc>
                <a:spcBef>
                  <a:spcPct val="0"/>
                </a:spcBef>
                <a:spcAft>
                  <a:spcPts val="0"/>
                </a:spcAft>
                <a:buClrTx/>
                <a:buSzTx/>
                <a:buFontTx/>
                <a:buNone/>
                <a:tabLst/>
                <a:defRPr/>
              </a:pPr>
              <a:t>‹#›</a:t>
            </a:fld>
            <a:endParaRPr kumimoji="0" lang="en-IN" sz="1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0941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itle Placeholder 1"/>
          <p:cNvSpPr txBox="1">
            <a:spLocks/>
          </p:cNvSpPr>
          <p:nvPr/>
        </p:nvSpPr>
        <p:spPr>
          <a:xfrm>
            <a:off x="533401" y="6519285"/>
            <a:ext cx="4953000" cy="338715"/>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algn="ct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8" name="Title Placeholder 1"/>
          <p:cNvSpPr txBox="1">
            <a:spLocks/>
          </p:cNvSpPr>
          <p:nvPr/>
        </p:nvSpPr>
        <p:spPr>
          <a:xfrm>
            <a:off x="5410201" y="6519284"/>
            <a:ext cx="37338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endParaRPr lang="en-IN" sz="1600" kern="1200" spc="-50" baseline="0" dirty="0">
              <a:solidFill>
                <a:schemeClr val="bg1"/>
              </a:solidFill>
              <a:effectLst/>
              <a:latin typeface="Times New Roman" panose="02020603050405020304" pitchFamily="18" charset="0"/>
              <a:ea typeface="+mj-ea"/>
              <a:cs typeface="Times New Roman" panose="02020603050405020304" pitchFamily="18" charset="0"/>
            </a:endParaRPr>
          </a:p>
        </p:txBody>
      </p:sp>
      <p:sp>
        <p:nvSpPr>
          <p:cNvPr id="9" name="Title Placeholder 1"/>
          <p:cNvSpPr txBox="1">
            <a:spLocks/>
          </p:cNvSpPr>
          <p:nvPr/>
        </p:nvSpPr>
        <p:spPr>
          <a:xfrm>
            <a:off x="0" y="6519284"/>
            <a:ext cx="7620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lang="en-US" sz="1600" dirty="0">
                <a:solidFill>
                  <a:schemeClr val="bg1"/>
                </a:solidFill>
                <a:latin typeface="Times New Roman" panose="02020603050405020304" pitchFamily="18" charset="0"/>
                <a:cs typeface="Times New Roman" panose="02020603050405020304" pitchFamily="18" charset="0"/>
              </a:rPr>
              <a:t> </a:t>
            </a:r>
            <a:fld id="{BFC9C227-3A15-4745-9AC8-2D38211BF8D0}" type="slidenum">
              <a:rPr kumimoji="0" lang="en-IN" sz="1600" b="1"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Times New Roman" panose="02020603050405020304" pitchFamily="18" charset="0"/>
              </a:rPr>
              <a:pPr marL="0" marR="0" lvl="0" indent="0" algn="ctr" defTabSz="914400" rtl="0" eaLnBrk="1" fontAlgn="auto" latinLnBrk="0" hangingPunct="1">
                <a:lnSpc>
                  <a:spcPct val="85000"/>
                </a:lnSpc>
                <a:spcBef>
                  <a:spcPct val="0"/>
                </a:spcBef>
                <a:spcAft>
                  <a:spcPts val="0"/>
                </a:spcAft>
                <a:buClrTx/>
                <a:buSzTx/>
                <a:buFontTx/>
                <a:buNone/>
                <a:tabLst/>
                <a:defRPr/>
              </a:pPr>
              <a:t>‹#›</a:t>
            </a:fld>
            <a:endParaRPr kumimoji="0" lang="en-IN" sz="1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28768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lang="en-US" sz="3400" kern="1200" dirty="0">
                <a:solidFill>
                  <a:schemeClr val="tx1">
                    <a:lumMod val="95000"/>
                    <a:lumOff val="5000"/>
                  </a:schemeClr>
                </a:solidFill>
                <a:latin typeface="+mj-lt"/>
                <a:ea typeface="+mj-ea"/>
                <a:cs typeface="+mj-cs"/>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7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p:cNvSpPr txBox="1">
            <a:spLocks/>
          </p:cNvSpPr>
          <p:nvPr/>
        </p:nvSpPr>
        <p:spPr>
          <a:xfrm>
            <a:off x="533401" y="6519285"/>
            <a:ext cx="4953000" cy="338715"/>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algn="ct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9" name="Title Placeholder 1"/>
          <p:cNvSpPr txBox="1">
            <a:spLocks/>
          </p:cNvSpPr>
          <p:nvPr/>
        </p:nvSpPr>
        <p:spPr>
          <a:xfrm>
            <a:off x="5410201" y="6519284"/>
            <a:ext cx="37338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endParaRPr lang="en-IN" sz="1600" kern="1200" spc="-50" baseline="0" dirty="0">
              <a:solidFill>
                <a:schemeClr val="bg1"/>
              </a:solidFill>
              <a:effectLst/>
              <a:latin typeface="Times New Roman" panose="02020603050405020304" pitchFamily="18" charset="0"/>
              <a:ea typeface="+mj-ea"/>
              <a:cs typeface="Times New Roman" panose="02020603050405020304" pitchFamily="18" charset="0"/>
            </a:endParaRPr>
          </a:p>
        </p:txBody>
      </p:sp>
      <p:sp>
        <p:nvSpPr>
          <p:cNvPr id="10" name="Title Placeholder 1"/>
          <p:cNvSpPr txBox="1">
            <a:spLocks/>
          </p:cNvSpPr>
          <p:nvPr/>
        </p:nvSpPr>
        <p:spPr>
          <a:xfrm>
            <a:off x="0" y="6519284"/>
            <a:ext cx="7620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lang="en-US" sz="1600" dirty="0">
                <a:solidFill>
                  <a:schemeClr val="bg1"/>
                </a:solidFill>
                <a:latin typeface="Times New Roman" panose="02020603050405020304" pitchFamily="18" charset="0"/>
                <a:cs typeface="Times New Roman" panose="02020603050405020304" pitchFamily="18" charset="0"/>
              </a:rPr>
              <a:t> </a:t>
            </a:r>
            <a:fld id="{BFC9C227-3A15-4745-9AC8-2D38211BF8D0}" type="slidenum">
              <a:rPr kumimoji="0" lang="en-IN" sz="1600" b="1"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Times New Roman" panose="02020603050405020304" pitchFamily="18" charset="0"/>
              </a:rPr>
              <a:pPr marL="0" marR="0" lvl="0" indent="0" algn="ctr" defTabSz="914400" rtl="0" eaLnBrk="1" fontAlgn="auto" latinLnBrk="0" hangingPunct="1">
                <a:lnSpc>
                  <a:spcPct val="85000"/>
                </a:lnSpc>
                <a:spcBef>
                  <a:spcPct val="0"/>
                </a:spcBef>
                <a:spcAft>
                  <a:spcPts val="0"/>
                </a:spcAft>
                <a:buClrTx/>
                <a:buSzTx/>
                <a:buFontTx/>
                <a:buNone/>
                <a:tabLst/>
                <a:defRPr/>
              </a:pPr>
              <a:t>‹#›</a:t>
            </a:fld>
            <a:endParaRPr kumimoji="0" lang="en-IN" sz="1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11" name="Content Placeholder 2"/>
          <p:cNvSpPr>
            <a:spLocks noGrp="1"/>
          </p:cNvSpPr>
          <p:nvPr>
            <p:ph sz="half" idx="10"/>
          </p:nvPr>
        </p:nvSpPr>
        <p:spPr>
          <a:xfrm>
            <a:off x="4724400" y="1600200"/>
            <a:ext cx="4038600" cy="4525963"/>
          </a:xfrm>
        </p:spPr>
        <p:txBody>
          <a:bodyPr/>
          <a:lstStyle>
            <a:lvl1pPr>
              <a:defRPr sz="24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7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849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spcBef>
                <a:spcPct val="0"/>
              </a:spcBef>
              <a:buNone/>
              <a:defRPr lang="en-US" sz="3400" kern="1200" dirty="0">
                <a:solidFill>
                  <a:schemeClr val="tx1">
                    <a:lumMod val="95000"/>
                    <a:lumOff val="5000"/>
                  </a:schemeClr>
                </a:solidFill>
                <a:latin typeface="+mj-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p:cNvSpPr txBox="1">
            <a:spLocks/>
          </p:cNvSpPr>
          <p:nvPr/>
        </p:nvSpPr>
        <p:spPr>
          <a:xfrm>
            <a:off x="533401" y="6519285"/>
            <a:ext cx="4953000" cy="338715"/>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algn="ct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11" name="Title Placeholder 1"/>
          <p:cNvSpPr txBox="1">
            <a:spLocks/>
          </p:cNvSpPr>
          <p:nvPr/>
        </p:nvSpPr>
        <p:spPr>
          <a:xfrm>
            <a:off x="5410201" y="6519284"/>
            <a:ext cx="37338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endParaRPr lang="en-IN" sz="1600" kern="1200" spc="-50" baseline="0" dirty="0">
              <a:solidFill>
                <a:schemeClr val="bg1"/>
              </a:solidFill>
              <a:effectLst/>
              <a:latin typeface="Times New Roman" panose="02020603050405020304" pitchFamily="18" charset="0"/>
              <a:ea typeface="+mj-ea"/>
              <a:cs typeface="Times New Roman" panose="02020603050405020304" pitchFamily="18" charset="0"/>
            </a:endParaRPr>
          </a:p>
        </p:txBody>
      </p:sp>
      <p:sp>
        <p:nvSpPr>
          <p:cNvPr id="12" name="Title Placeholder 1"/>
          <p:cNvSpPr txBox="1">
            <a:spLocks/>
          </p:cNvSpPr>
          <p:nvPr/>
        </p:nvSpPr>
        <p:spPr>
          <a:xfrm>
            <a:off x="0" y="6519284"/>
            <a:ext cx="7620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lang="en-US" sz="1600" dirty="0">
                <a:solidFill>
                  <a:schemeClr val="bg1"/>
                </a:solidFill>
                <a:latin typeface="Times New Roman" panose="02020603050405020304" pitchFamily="18" charset="0"/>
                <a:cs typeface="Times New Roman" panose="02020603050405020304" pitchFamily="18" charset="0"/>
              </a:rPr>
              <a:t> </a:t>
            </a:r>
            <a:fld id="{BFC9C227-3A15-4745-9AC8-2D38211BF8D0}" type="slidenum">
              <a:rPr kumimoji="0" lang="en-IN" sz="1600" b="1"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Times New Roman" panose="02020603050405020304" pitchFamily="18" charset="0"/>
              </a:rPr>
              <a:pPr marL="0" marR="0" lvl="0" indent="0" algn="ctr" defTabSz="914400" rtl="0" eaLnBrk="1" fontAlgn="auto" latinLnBrk="0" hangingPunct="1">
                <a:lnSpc>
                  <a:spcPct val="85000"/>
                </a:lnSpc>
                <a:spcBef>
                  <a:spcPct val="0"/>
                </a:spcBef>
                <a:spcAft>
                  <a:spcPts val="0"/>
                </a:spcAft>
                <a:buClrTx/>
                <a:buSzTx/>
                <a:buFontTx/>
                <a:buNone/>
                <a:tabLst/>
                <a:defRPr/>
              </a:pPr>
              <a:t>‹#›</a:t>
            </a:fld>
            <a:endParaRPr kumimoji="0" lang="en-IN" sz="1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866730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lang="en-US" sz="3400" kern="1200" dirty="0">
                <a:solidFill>
                  <a:schemeClr val="tx1">
                    <a:lumMod val="95000"/>
                    <a:lumOff val="5000"/>
                  </a:schemeClr>
                </a:solidFill>
                <a:latin typeface="+mj-lt"/>
                <a:ea typeface="+mj-ea"/>
                <a:cs typeface="+mj-cs"/>
              </a:defRPr>
            </a:lvl1pPr>
          </a:lstStyle>
          <a:p>
            <a:r>
              <a:rPr lang="en-US"/>
              <a:t>Click to edit Master title style</a:t>
            </a:r>
            <a:endParaRPr lang="en-US" dirty="0"/>
          </a:p>
        </p:txBody>
      </p:sp>
      <p:sp>
        <p:nvSpPr>
          <p:cNvPr id="6" name="Title Placeholder 1"/>
          <p:cNvSpPr txBox="1">
            <a:spLocks/>
          </p:cNvSpPr>
          <p:nvPr/>
        </p:nvSpPr>
        <p:spPr>
          <a:xfrm>
            <a:off x="533401" y="6519285"/>
            <a:ext cx="4953000" cy="338715"/>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algn="ct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 name="Title Placeholder 1"/>
          <p:cNvSpPr txBox="1">
            <a:spLocks/>
          </p:cNvSpPr>
          <p:nvPr/>
        </p:nvSpPr>
        <p:spPr>
          <a:xfrm>
            <a:off x="5410201" y="6519284"/>
            <a:ext cx="37338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endParaRPr lang="en-IN" sz="1600" kern="1200" spc="-50" baseline="0" dirty="0">
              <a:solidFill>
                <a:schemeClr val="bg1"/>
              </a:solidFill>
              <a:effectLst/>
              <a:latin typeface="Times New Roman" panose="02020603050405020304" pitchFamily="18" charset="0"/>
              <a:ea typeface="+mj-ea"/>
              <a:cs typeface="Times New Roman" panose="02020603050405020304" pitchFamily="18" charset="0"/>
            </a:endParaRPr>
          </a:p>
        </p:txBody>
      </p:sp>
      <p:sp>
        <p:nvSpPr>
          <p:cNvPr id="8" name="Title Placeholder 1"/>
          <p:cNvSpPr txBox="1">
            <a:spLocks/>
          </p:cNvSpPr>
          <p:nvPr/>
        </p:nvSpPr>
        <p:spPr>
          <a:xfrm>
            <a:off x="0" y="6519284"/>
            <a:ext cx="7620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lang="en-US" sz="1600" dirty="0">
                <a:solidFill>
                  <a:schemeClr val="bg1"/>
                </a:solidFill>
                <a:latin typeface="Times New Roman" panose="02020603050405020304" pitchFamily="18" charset="0"/>
                <a:cs typeface="Times New Roman" panose="02020603050405020304" pitchFamily="18" charset="0"/>
              </a:rPr>
              <a:t> </a:t>
            </a:r>
            <a:fld id="{BFC9C227-3A15-4745-9AC8-2D38211BF8D0}" type="slidenum">
              <a:rPr kumimoji="0" lang="en-IN" sz="1600" b="1"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Times New Roman" panose="02020603050405020304" pitchFamily="18" charset="0"/>
              </a:rPr>
              <a:pPr marL="0" marR="0" lvl="0" indent="0" algn="ctr" defTabSz="914400" rtl="0" eaLnBrk="1" fontAlgn="auto" latinLnBrk="0" hangingPunct="1">
                <a:lnSpc>
                  <a:spcPct val="85000"/>
                </a:lnSpc>
                <a:spcBef>
                  <a:spcPct val="0"/>
                </a:spcBef>
                <a:spcAft>
                  <a:spcPts val="0"/>
                </a:spcAft>
                <a:buClrTx/>
                <a:buSzTx/>
                <a:buFontTx/>
                <a:buNone/>
                <a:tabLst/>
                <a:defRPr/>
              </a:pPr>
              <a:t>‹#›</a:t>
            </a:fld>
            <a:endParaRPr kumimoji="0" lang="en-IN" sz="1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3922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1"/>
          <p:cNvSpPr txBox="1">
            <a:spLocks/>
          </p:cNvSpPr>
          <p:nvPr/>
        </p:nvSpPr>
        <p:spPr>
          <a:xfrm>
            <a:off x="457200" y="0"/>
            <a:ext cx="8686800" cy="12563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lumMod val="95000"/>
                    <a:lumOff val="5000"/>
                  </a:schemeClr>
                </a:solidFill>
                <a:latin typeface="+mj-lt"/>
                <a:ea typeface="+mj-ea"/>
                <a:cs typeface="+mj-cs"/>
              </a:defRPr>
            </a:lvl1pPr>
          </a:lstStyle>
          <a:p>
            <a:r>
              <a:rPr lang="en-IN" sz="3200" b="1" dirty="0">
                <a:solidFill>
                  <a:srgbClr val="C00000"/>
                </a:solidFill>
                <a:latin typeface="Times New Roman" panose="02020603050405020304" pitchFamily="18" charset="0"/>
                <a:cs typeface="Times New Roman" panose="02020603050405020304" pitchFamily="18" charset="0"/>
              </a:rPr>
              <a:t>Symbiosis International (Deemed University)</a:t>
            </a:r>
            <a:br>
              <a:rPr lang="en-IN" sz="3200" b="1" dirty="0">
                <a:solidFill>
                  <a:srgbClr val="C00000"/>
                </a:solidFill>
                <a:latin typeface="Times New Roman" panose="02020603050405020304" pitchFamily="18" charset="0"/>
                <a:cs typeface="Times New Roman" panose="02020603050405020304" pitchFamily="18" charset="0"/>
              </a:rPr>
            </a:br>
            <a:r>
              <a:rPr lang="en-IN" sz="2000" dirty="0">
                <a:solidFill>
                  <a:srgbClr val="C00000"/>
                </a:solidFill>
                <a:latin typeface="Times New Roman" panose="02020603050405020304" pitchFamily="18" charset="0"/>
                <a:cs typeface="Times New Roman" panose="02020603050405020304" pitchFamily="18" charset="0"/>
              </a:rPr>
              <a:t>Faculty of Engineering </a:t>
            </a: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5" name="Date Placeholder 5"/>
          <p:cNvSpPr txBox="1">
            <a:spLocks/>
          </p:cNvSpPr>
          <p:nvPr/>
        </p:nvSpPr>
        <p:spPr>
          <a:xfrm>
            <a:off x="457200" y="3429000"/>
            <a:ext cx="8686800" cy="39013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668F79E0-1BBD-45DB-88EC-0541AF412182}" type="datetime2">
              <a:rPr kumimoji="0" lang="en-US" sz="2400" b="1"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Thursday, May 2, 2024</a:t>
            </a:fld>
            <a:endParaRPr kumimoji="0" lang="en-IN" sz="22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8" name="Title 1"/>
          <p:cNvSpPr>
            <a:spLocks noGrp="1"/>
          </p:cNvSpPr>
          <p:nvPr>
            <p:ph type="title" hasCustomPrompt="1"/>
          </p:nvPr>
        </p:nvSpPr>
        <p:spPr>
          <a:xfrm>
            <a:off x="457200" y="2057400"/>
            <a:ext cx="8686800" cy="1143000"/>
          </a:xfrm>
        </p:spPr>
        <p:txBody>
          <a:bodyPr>
            <a:normAutofit/>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7" name="Title 1"/>
          <p:cNvSpPr txBox="1">
            <a:spLocks/>
          </p:cNvSpPr>
          <p:nvPr/>
        </p:nvSpPr>
        <p:spPr>
          <a:xfrm>
            <a:off x="457200" y="990600"/>
            <a:ext cx="8655424" cy="533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lumMod val="95000"/>
                    <a:lumOff val="5000"/>
                  </a:schemeClr>
                </a:solidFill>
                <a:latin typeface="+mj-lt"/>
                <a:ea typeface="+mj-ea"/>
                <a:cs typeface="+mj-cs"/>
              </a:defRPr>
            </a:lvl1pPr>
          </a:lstStyle>
          <a:p>
            <a:r>
              <a:rPr lang="en-IN" sz="2400" b="1" baseline="0" dirty="0">
                <a:solidFill>
                  <a:srgbClr val="C00000"/>
                </a:solidFill>
                <a:latin typeface="Times New Roman" panose="02020603050405020304" pitchFamily="18" charset="0"/>
                <a:cs typeface="Times New Roman" panose="02020603050405020304" pitchFamily="18" charset="0"/>
              </a:rPr>
              <a:t>Department of </a:t>
            </a:r>
            <a:r>
              <a:rPr lang="en-IN" sz="2400" b="1" dirty="0">
                <a:solidFill>
                  <a:srgbClr val="C00000"/>
                </a:solidFill>
                <a:latin typeface="Times New Roman" panose="02020603050405020304" pitchFamily="18" charset="0"/>
                <a:cs typeface="Times New Roman" panose="02020603050405020304" pitchFamily="18" charset="0"/>
              </a:rPr>
              <a:t>Robotics</a:t>
            </a:r>
            <a:r>
              <a:rPr lang="en-IN" sz="2400" b="1" baseline="0" dirty="0">
                <a:solidFill>
                  <a:srgbClr val="C00000"/>
                </a:solidFill>
                <a:latin typeface="Times New Roman" panose="02020603050405020304" pitchFamily="18" charset="0"/>
                <a:cs typeface="Times New Roman" panose="02020603050405020304" pitchFamily="18" charset="0"/>
              </a:rPr>
              <a:t> &amp; Automation Engineering</a:t>
            </a:r>
            <a:endParaRPr lang="en-IN" sz="1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4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85800" y="304800"/>
            <a:ext cx="8229600" cy="8382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1371600"/>
            <a:ext cx="8229600" cy="5105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p:cNvSpPr txBox="1"/>
          <p:nvPr/>
        </p:nvSpPr>
        <p:spPr>
          <a:xfrm rot="16200000">
            <a:off x="-2295250" y="3666851"/>
            <a:ext cx="5112233" cy="369332"/>
          </a:xfrm>
          <a:prstGeom prst="rect">
            <a:avLst/>
          </a:prstGeom>
          <a:noFill/>
        </p:spPr>
        <p:txBody>
          <a:bodyPr wrap="square" rtlCol="0">
            <a:spAutoFit/>
          </a:bodyPr>
          <a:lstStyle/>
          <a:p>
            <a:pPr algn="r"/>
            <a:r>
              <a:rPr lang="en-US" sz="1800" b="1" i="0" kern="1200" dirty="0">
                <a:solidFill>
                  <a:schemeClr val="bg1">
                    <a:alpha val="40000"/>
                  </a:schemeClr>
                </a:solidFill>
                <a:effectLst/>
                <a:latin typeface="+mn-lt"/>
                <a:ea typeface="+mn-ea"/>
                <a:cs typeface="+mn-cs"/>
              </a:rPr>
              <a:t>Symbiosis Institute of  Technology, Pune</a:t>
            </a:r>
            <a:r>
              <a:rPr lang="en-US" sz="1800" b="1" i="0" kern="1200" baseline="0" dirty="0">
                <a:solidFill>
                  <a:schemeClr val="bg1">
                    <a:alpha val="40000"/>
                  </a:schemeClr>
                </a:solidFill>
                <a:effectLst/>
                <a:latin typeface="+mn-lt"/>
                <a:ea typeface="+mn-ea"/>
                <a:cs typeface="+mn-cs"/>
              </a:rPr>
              <a:t> </a:t>
            </a:r>
            <a:endParaRPr lang="en-US" sz="1200" b="1" dirty="0">
              <a:solidFill>
                <a:schemeClr val="bg1">
                  <a:alpha val="40000"/>
                </a:schemeClr>
              </a:solidFill>
              <a:latin typeface="Optima LT Std DemiBold" panose="020B0602050508020304" pitchFamily="34" charset="0"/>
            </a:endParaRPr>
          </a:p>
        </p:txBody>
      </p:sp>
    </p:spTree>
    <p:extLst>
      <p:ext uri="{BB962C8B-B14F-4D97-AF65-F5344CB8AC3E}">
        <p14:creationId xmlns:p14="http://schemas.microsoft.com/office/powerpoint/2010/main" val="3155994622"/>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49" r:id="rId7"/>
  </p:sldLayoutIdLst>
  <p:hf hdr="0" ftr="0" dt="0"/>
  <p:txStyles>
    <p:titleStyle>
      <a:lvl1pPr algn="ctr" defTabSz="914400" rtl="0" eaLnBrk="1" latinLnBrk="0" hangingPunct="1">
        <a:spcBef>
          <a:spcPct val="0"/>
        </a:spcBef>
        <a:buNone/>
        <a:defRPr lang="en-US" sz="3400" b="1" kern="1200" dirty="0">
          <a:solidFill>
            <a:schemeClr val="tx1">
              <a:lumMod val="95000"/>
              <a:lumOff val="5000"/>
            </a:schemeClr>
          </a:solidFill>
          <a:latin typeface="+mj-lt"/>
          <a:ea typeface="+mj-ea"/>
          <a:cs typeface="+mj-cs"/>
        </a:defRPr>
      </a:lvl1pPr>
    </p:titleStyle>
    <p:bodyStyle>
      <a:lvl1pPr marL="342900" indent="-342900" algn="just" defTabSz="914400" rtl="0" eaLnBrk="1" latinLnBrk="0" hangingPunct="1">
        <a:spcBef>
          <a:spcPct val="20000"/>
        </a:spcBef>
        <a:buClr>
          <a:schemeClr val="tx1">
            <a:lumMod val="95000"/>
            <a:lumOff val="5000"/>
          </a:schemeClr>
        </a:buClr>
        <a:buFont typeface="Arial" pitchFamily="34" charset="0"/>
        <a:buChar char="•"/>
        <a:defRPr sz="3200" kern="1200">
          <a:solidFill>
            <a:schemeClr val="tx1">
              <a:lumMod val="95000"/>
              <a:lumOff val="5000"/>
            </a:schemeClr>
          </a:solidFill>
          <a:latin typeface="Times New Roman" panose="02020603050405020304" pitchFamily="18" charset="0"/>
          <a:ea typeface="+mn-ea"/>
          <a:cs typeface="Times New Roman" panose="02020603050405020304" pitchFamily="18" charset="0"/>
        </a:defRPr>
      </a:lvl1pPr>
      <a:lvl2pPr marL="914400" indent="-457200" algn="l" defTabSz="914400" rtl="0" eaLnBrk="1" latinLnBrk="0" hangingPunct="1">
        <a:spcBef>
          <a:spcPct val="20000"/>
        </a:spcBef>
        <a:buClr>
          <a:schemeClr val="tx1">
            <a:lumMod val="95000"/>
            <a:lumOff val="5000"/>
          </a:schemeClr>
        </a:buClr>
        <a:buFont typeface="Wingdings" panose="05000000000000000000" pitchFamily="2" charset="2"/>
        <a:buChar char="Ø"/>
        <a:defRPr sz="2800" kern="1200">
          <a:solidFill>
            <a:schemeClr val="tx1">
              <a:lumMod val="95000"/>
              <a:lumOff val="5000"/>
            </a:schemeClr>
          </a:solidFill>
          <a:latin typeface="Times New Roman" panose="02020603050405020304" pitchFamily="18" charset="0"/>
          <a:ea typeface="+mn-ea"/>
          <a:cs typeface="Times New Roman" panose="02020603050405020304" pitchFamily="18" charset="0"/>
        </a:defRPr>
      </a:lvl2pPr>
      <a:lvl3pPr marL="1344613" indent="-430213" algn="l" defTabSz="914400" rtl="0" eaLnBrk="1" latinLnBrk="0" hangingPunct="1">
        <a:spcBef>
          <a:spcPct val="20000"/>
        </a:spcBef>
        <a:buClr>
          <a:schemeClr val="tx1">
            <a:lumMod val="95000"/>
            <a:lumOff val="5000"/>
          </a:schemeClr>
        </a:buClr>
        <a:buFont typeface="Wingdings" panose="05000000000000000000" pitchFamily="2" charset="2"/>
        <a:buChar char="ü"/>
        <a:defRPr sz="2400" kern="1200">
          <a:solidFill>
            <a:schemeClr val="tx1">
              <a:lumMod val="95000"/>
              <a:lumOff val="5000"/>
            </a:schemeClr>
          </a:solidFill>
          <a:latin typeface="Times New Roman" panose="02020603050405020304" pitchFamily="18" charset="0"/>
          <a:ea typeface="+mn-ea"/>
          <a:cs typeface="Times New Roman" panose="02020603050405020304" pitchFamily="18" charset="0"/>
        </a:defRPr>
      </a:lvl3pPr>
      <a:lvl4pPr marL="1708150" indent="-336550" algn="l" defTabSz="914400" rtl="0" eaLnBrk="1" latinLnBrk="0" hangingPunct="1">
        <a:spcBef>
          <a:spcPct val="20000"/>
        </a:spcBef>
        <a:buClr>
          <a:schemeClr val="tx1">
            <a:lumMod val="95000"/>
            <a:lumOff val="5000"/>
          </a:schemeClr>
        </a:buClr>
        <a:buFont typeface="Wingdings" panose="05000000000000000000" pitchFamily="2" charset="2"/>
        <a:buChar char="q"/>
        <a:defRPr sz="2000" kern="1200">
          <a:solidFill>
            <a:schemeClr val="tx1">
              <a:lumMod val="95000"/>
              <a:lumOff val="5000"/>
            </a:schemeClr>
          </a:solidFill>
          <a:latin typeface="Times New Roman" panose="02020603050405020304" pitchFamily="18" charset="0"/>
          <a:ea typeface="+mn-ea"/>
          <a:cs typeface="Times New Roman" panose="02020603050405020304" pitchFamily="18" charset="0"/>
        </a:defRPr>
      </a:lvl4pPr>
      <a:lvl5pPr marL="2246313" indent="-417513" algn="l" defTabSz="914400" rtl="0" eaLnBrk="1" latinLnBrk="0" hangingPunct="1">
        <a:spcBef>
          <a:spcPct val="20000"/>
        </a:spcBef>
        <a:buClr>
          <a:schemeClr val="tx1">
            <a:lumMod val="95000"/>
            <a:lumOff val="5000"/>
          </a:schemeClr>
        </a:buClr>
        <a:buFont typeface="Wingdings" panose="05000000000000000000" pitchFamily="2" charset="2"/>
        <a:buChar char="v"/>
        <a:defRPr sz="2000" kern="1200">
          <a:solidFill>
            <a:schemeClr val="tx1">
              <a:lumMod val="95000"/>
              <a:lumOff val="5000"/>
            </a:schemeClr>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9C642D-62DE-BB19-12F9-6AC965E4A5A4}"/>
              </a:ext>
            </a:extLst>
          </p:cNvPr>
          <p:cNvSpPr>
            <a:spLocks noGrp="1"/>
          </p:cNvSpPr>
          <p:nvPr>
            <p:ph type="title"/>
          </p:nvPr>
        </p:nvSpPr>
        <p:spPr>
          <a:xfrm>
            <a:off x="544286" y="2525485"/>
            <a:ext cx="8686800" cy="718458"/>
          </a:xfrm>
        </p:spPr>
        <p:txBody>
          <a:bodyPr>
            <a:normAutofit fontScale="90000"/>
          </a:bodyPr>
          <a:lstStyle/>
          <a:p>
            <a:r>
              <a:rPr lang="en-IN" sz="4900" dirty="0"/>
              <a:t>Face </a:t>
            </a:r>
            <a:r>
              <a:rPr lang="en-IN" sz="4900" dirty="0">
                <a:latin typeface="Cambria" panose="02040503050406030204" pitchFamily="18" charset="0"/>
                <a:ea typeface="Cambria" panose="02040503050406030204" pitchFamily="18" charset="0"/>
              </a:rPr>
              <a:t>Tracking</a:t>
            </a:r>
            <a:r>
              <a:rPr lang="en-IN" sz="4900" dirty="0"/>
              <a:t> Robotic Arm </a:t>
            </a:r>
            <a:br>
              <a:rPr lang="en-IN" dirty="0"/>
            </a:br>
            <a:endParaRPr lang="en-IN" sz="1300" b="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D08DB6CC-A65A-D77D-E1C2-8B1DF4D55E95}"/>
              </a:ext>
            </a:extLst>
          </p:cNvPr>
          <p:cNvSpPr txBox="1"/>
          <p:nvPr/>
        </p:nvSpPr>
        <p:spPr>
          <a:xfrm>
            <a:off x="794657" y="5195499"/>
            <a:ext cx="3897086" cy="1200329"/>
          </a:xfrm>
          <a:prstGeom prst="rect">
            <a:avLst/>
          </a:prstGeom>
          <a:noFill/>
        </p:spPr>
        <p:txBody>
          <a:bodyPr wrap="square" rtlCol="0">
            <a:spAutoFit/>
          </a:bodyPr>
          <a:lstStyle/>
          <a:p>
            <a:r>
              <a:rPr lang="en-IN" b="1" dirty="0">
                <a:solidFill>
                  <a:schemeClr val="accent1"/>
                </a:solidFill>
                <a:latin typeface="Cambria" panose="02040503050406030204" pitchFamily="18" charset="0"/>
                <a:ea typeface="Cambria" panose="02040503050406030204" pitchFamily="18" charset="0"/>
              </a:rPr>
              <a:t>Presented By:</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Ansh Sharma (22070127011)</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Priyanshu Lathi (22070127048)</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Harmanaya Sharma (22070127023)</a:t>
            </a:r>
          </a:p>
        </p:txBody>
      </p:sp>
      <p:sp>
        <p:nvSpPr>
          <p:cNvPr id="6" name="TextBox 5">
            <a:extLst>
              <a:ext uri="{FF2B5EF4-FFF2-40B4-BE49-F238E27FC236}">
                <a16:creationId xmlns:a16="http://schemas.microsoft.com/office/drawing/2014/main" id="{7CCD5666-E8E0-1B67-BDAF-6E5F41FA613F}"/>
              </a:ext>
            </a:extLst>
          </p:cNvPr>
          <p:cNvSpPr txBox="1"/>
          <p:nvPr/>
        </p:nvSpPr>
        <p:spPr>
          <a:xfrm>
            <a:off x="6629400" y="5333999"/>
            <a:ext cx="1839686" cy="923330"/>
          </a:xfrm>
          <a:prstGeom prst="rect">
            <a:avLst/>
          </a:prstGeom>
          <a:noFill/>
        </p:spPr>
        <p:txBody>
          <a:bodyPr wrap="square" rtlCol="0">
            <a:spAutoFit/>
          </a:bodyPr>
          <a:lstStyle/>
          <a:p>
            <a:r>
              <a:rPr lang="en-IN" b="1" dirty="0">
                <a:solidFill>
                  <a:schemeClr val="accent1"/>
                </a:solidFill>
                <a:latin typeface="Cambria" panose="02040503050406030204" pitchFamily="18" charset="0"/>
                <a:ea typeface="Cambria" panose="02040503050406030204" pitchFamily="18" charset="0"/>
              </a:rPr>
              <a:t>Guides: </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Dr. Javed Sayyed</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Dr. Ramesh B T</a:t>
            </a:r>
          </a:p>
        </p:txBody>
      </p:sp>
    </p:spTree>
    <p:extLst>
      <p:ext uri="{BB962C8B-B14F-4D97-AF65-F5344CB8AC3E}">
        <p14:creationId xmlns:p14="http://schemas.microsoft.com/office/powerpoint/2010/main" val="149288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CFAB25-FEEA-E6BE-4DA9-1A8F32CB583C}"/>
              </a:ext>
            </a:extLst>
          </p:cNvPr>
          <p:cNvSpPr txBox="1"/>
          <p:nvPr/>
        </p:nvSpPr>
        <p:spPr>
          <a:xfrm>
            <a:off x="672736" y="241228"/>
            <a:ext cx="4215384" cy="461665"/>
          </a:xfrm>
          <a:prstGeom prst="rect">
            <a:avLst/>
          </a:prstGeom>
          <a:noFill/>
        </p:spPr>
        <p:txBody>
          <a:bodyPr wrap="square" rtlCol="0">
            <a:spAutoFit/>
          </a:bodyPr>
          <a:lstStyle/>
          <a:p>
            <a:r>
              <a:rPr lang="en-IN" sz="2400" b="1" dirty="0">
                <a:latin typeface="Cambria" panose="02040503050406030204" pitchFamily="18" charset="0"/>
                <a:ea typeface="Cambria" panose="02040503050406030204" pitchFamily="18" charset="0"/>
              </a:rPr>
              <a:t>INTRODUCTION</a:t>
            </a:r>
            <a:r>
              <a:rPr lang="en-IN" sz="2400" b="1" dirty="0"/>
              <a:t> </a:t>
            </a:r>
          </a:p>
        </p:txBody>
      </p:sp>
      <p:sp>
        <p:nvSpPr>
          <p:cNvPr id="4" name="TextBox 3">
            <a:extLst>
              <a:ext uri="{FF2B5EF4-FFF2-40B4-BE49-F238E27FC236}">
                <a16:creationId xmlns:a16="http://schemas.microsoft.com/office/drawing/2014/main" id="{7CC1B1C5-C1A8-6970-8642-85E7189486E8}"/>
              </a:ext>
            </a:extLst>
          </p:cNvPr>
          <p:cNvSpPr txBox="1"/>
          <p:nvPr/>
        </p:nvSpPr>
        <p:spPr>
          <a:xfrm>
            <a:off x="672736" y="1055479"/>
            <a:ext cx="7798527" cy="3693319"/>
          </a:xfrm>
          <a:prstGeom prst="rect">
            <a:avLst/>
          </a:prstGeom>
          <a:noFill/>
        </p:spPr>
        <p:txBody>
          <a:bodyPr wrap="square" rtlCol="0">
            <a:spAutoFit/>
          </a:bodyPr>
          <a:lstStyle/>
          <a:p>
            <a:pPr algn="just"/>
            <a:r>
              <a:rPr lang="en-US" dirty="0">
                <a:latin typeface="Cambria" panose="02040503050406030204" pitchFamily="18" charset="0"/>
                <a:ea typeface="Cambria" panose="02040503050406030204" pitchFamily="18" charset="0"/>
              </a:rPr>
              <a:t>In the dynamic realm of robotics, the pursuit of enhancing human-robot interaction stands as a cornerstone of innovation and creativity.</a:t>
            </a:r>
          </a:p>
          <a:p>
            <a:pPr algn="just"/>
            <a:r>
              <a:rPr lang="en-US" dirty="0">
                <a:latin typeface="Cambria" panose="02040503050406030204" pitchFamily="18" charset="0"/>
                <a:ea typeface="Cambria" panose="02040503050406030204" pitchFamily="18" charset="0"/>
              </a:rPr>
              <a:t> </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The "Face Tracking Robotic Arm" project merges Arduino-based robotics, OpenCV for computer vision, and PID control algorithms. It tracks human faces in real-time and controls a 3D printed robotic arm made from PLA filament.</a:t>
            </a:r>
          </a:p>
          <a:p>
            <a:pPr algn="just"/>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 This project seeks to bridge the gap between human expression and machine precision, harnessing advanced control systems to enable seamless tracking of facial movements. </a:t>
            </a:r>
            <a:r>
              <a:rPr lang="en-IN" sz="1800" dirty="0">
                <a:effectLst/>
                <a:latin typeface="Times New Roman" panose="02020603050405020304" pitchFamily="18" charset="0"/>
                <a:ea typeface="Times New Roman" panose="02020603050405020304" pitchFamily="18" charset="0"/>
              </a:rPr>
              <a:t>The motivation behind this project stems from the growing demand for smart and interactive robotic systems in various fields, including surveillance, human-computer interaction, and assistive technologies.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66878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E40459-B040-AA0F-64AC-349260FE9D1D}"/>
              </a:ext>
            </a:extLst>
          </p:cNvPr>
          <p:cNvSpPr txBox="1"/>
          <p:nvPr/>
        </p:nvSpPr>
        <p:spPr>
          <a:xfrm>
            <a:off x="613301" y="1023692"/>
            <a:ext cx="8082643" cy="4524315"/>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To create a real-time face tracking system utilizing computer vision algorithms for detecting and tracking faces within a video stream.</a:t>
            </a:r>
          </a:p>
          <a:p>
            <a:pPr algn="just"/>
            <a:r>
              <a:rPr lang="en-IN" sz="1800" dirty="0">
                <a:effectLst/>
                <a:latin typeface="Times New Roman" panose="02020603050405020304" pitchFamily="18" charset="0"/>
                <a:ea typeface="Times New Roman" panose="02020603050405020304" pitchFamily="18" charset="0"/>
              </a:rPr>
              <a:t> </a:t>
            </a:r>
          </a:p>
          <a:p>
            <a:pPr algn="just"/>
            <a:r>
              <a:rPr lang="en-IN" sz="1800" dirty="0">
                <a:effectLst/>
                <a:latin typeface="Times New Roman" panose="02020603050405020304" pitchFamily="18" charset="0"/>
                <a:ea typeface="Times New Roman" panose="02020603050405020304" pitchFamily="18" charset="0"/>
              </a:rPr>
              <a:t>• To incorporate a robotic arm governed by PID algorithms, autonomously adapting its position in response to detected face position and coordinates.</a:t>
            </a:r>
          </a:p>
          <a:p>
            <a:pPr algn="just"/>
            <a:r>
              <a:rPr lang="en-IN" sz="1800" dirty="0">
                <a:effectLst/>
                <a:latin typeface="Times New Roman" panose="02020603050405020304" pitchFamily="18" charset="0"/>
                <a:ea typeface="Times New Roman" panose="02020603050405020304" pitchFamily="18" charset="0"/>
              </a:rPr>
              <a:t> </a:t>
            </a:r>
          </a:p>
          <a:p>
            <a:pPr algn="just"/>
            <a:r>
              <a:rPr lang="en-IN" sz="1800" dirty="0">
                <a:effectLst/>
                <a:latin typeface="Times New Roman" panose="02020603050405020304" pitchFamily="18" charset="0"/>
                <a:ea typeface="Times New Roman" panose="02020603050405020304" pitchFamily="18" charset="0"/>
              </a:rPr>
              <a:t>• To implement a robust communication protocol between the computer and the Arduino microcontroller to transmit face coordinates efficiently.</a:t>
            </a:r>
          </a:p>
          <a:p>
            <a:pPr algn="just"/>
            <a:r>
              <a:rPr lang="en-IN" sz="1800" dirty="0">
                <a:effectLst/>
                <a:latin typeface="Times New Roman" panose="02020603050405020304" pitchFamily="18" charset="0"/>
                <a:ea typeface="Times New Roman" panose="02020603050405020304" pitchFamily="18" charset="0"/>
              </a:rPr>
              <a:t> </a:t>
            </a:r>
          </a:p>
          <a:p>
            <a:pPr algn="just"/>
            <a:r>
              <a:rPr lang="en-IN" sz="1800" dirty="0">
                <a:effectLst/>
                <a:latin typeface="Times New Roman" panose="02020603050405020304" pitchFamily="18" charset="0"/>
                <a:ea typeface="Times New Roman" panose="02020603050405020304" pitchFamily="18" charset="0"/>
              </a:rPr>
              <a:t>• Optimize the PID control parameters to ensure smooth and accurate movement of the robotic arm for precise face tracking.</a:t>
            </a:r>
          </a:p>
          <a:p>
            <a:pPr algn="just"/>
            <a:r>
              <a:rPr lang="en-IN" sz="1800" dirty="0">
                <a:effectLst/>
                <a:latin typeface="Times New Roman" panose="02020603050405020304" pitchFamily="18" charset="0"/>
                <a:ea typeface="Times New Roman" panose="02020603050405020304" pitchFamily="18" charset="0"/>
              </a:rPr>
              <a:t> </a:t>
            </a:r>
          </a:p>
          <a:p>
            <a:pPr algn="just"/>
            <a:r>
              <a:rPr lang="en-IN" sz="1800" dirty="0">
                <a:effectLst/>
                <a:latin typeface="Times New Roman" panose="02020603050405020304" pitchFamily="18" charset="0"/>
                <a:ea typeface="Times New Roman" panose="02020603050405020304" pitchFamily="18" charset="0"/>
              </a:rPr>
              <a:t>• Evaluate the performance of the integrated system in terms of tracking accuracy, responsiveness, and overall reliability in various environmental conditions.</a:t>
            </a:r>
          </a:p>
          <a:p>
            <a:pPr algn="just"/>
            <a:r>
              <a:rPr lang="en-IN" sz="1800" dirty="0">
                <a:effectLst/>
                <a:latin typeface="Times New Roman" panose="02020603050405020304" pitchFamily="18" charset="0"/>
                <a:ea typeface="Times New Roman" panose="02020603050405020304" pitchFamily="18" charset="0"/>
              </a:rPr>
              <a:t> </a:t>
            </a:r>
          </a:p>
          <a:p>
            <a:pPr algn="just"/>
            <a:endParaRPr lang="en-IN" dirty="0"/>
          </a:p>
        </p:txBody>
      </p:sp>
      <p:sp>
        <p:nvSpPr>
          <p:cNvPr id="3" name="TextBox 2">
            <a:extLst>
              <a:ext uri="{FF2B5EF4-FFF2-40B4-BE49-F238E27FC236}">
                <a16:creationId xmlns:a16="http://schemas.microsoft.com/office/drawing/2014/main" id="{CF5BC7CB-BAD2-C0BC-B999-A3CA4B29E89B}"/>
              </a:ext>
            </a:extLst>
          </p:cNvPr>
          <p:cNvSpPr txBox="1"/>
          <p:nvPr/>
        </p:nvSpPr>
        <p:spPr>
          <a:xfrm>
            <a:off x="613301" y="232518"/>
            <a:ext cx="2724912" cy="461665"/>
          </a:xfrm>
          <a:prstGeom prst="rect">
            <a:avLst/>
          </a:prstGeom>
          <a:noFill/>
        </p:spPr>
        <p:txBody>
          <a:bodyPr wrap="square" rtlCol="0">
            <a:spAutoFit/>
          </a:bodyPr>
          <a:lstStyle/>
          <a:p>
            <a:r>
              <a:rPr lang="en-IN" sz="2400" b="1" dirty="0">
                <a:latin typeface="Cambria" panose="02040503050406030204" pitchFamily="18" charset="0"/>
                <a:ea typeface="Cambria" panose="02040503050406030204" pitchFamily="18" charset="0"/>
              </a:rPr>
              <a:t>OBJECTIVES</a:t>
            </a:r>
            <a:endParaRPr lang="en-IN" sz="2400" b="1" dirty="0"/>
          </a:p>
        </p:txBody>
      </p:sp>
    </p:spTree>
    <p:extLst>
      <p:ext uri="{BB962C8B-B14F-4D97-AF65-F5344CB8AC3E}">
        <p14:creationId xmlns:p14="http://schemas.microsoft.com/office/powerpoint/2010/main" val="349912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E40459-B040-AA0F-64AC-349260FE9D1D}"/>
              </a:ext>
            </a:extLst>
          </p:cNvPr>
          <p:cNvSpPr txBox="1"/>
          <p:nvPr/>
        </p:nvSpPr>
        <p:spPr>
          <a:xfrm>
            <a:off x="485555" y="184985"/>
            <a:ext cx="2642615" cy="461665"/>
          </a:xfrm>
          <a:prstGeom prst="rect">
            <a:avLst/>
          </a:prstGeom>
          <a:noFill/>
        </p:spPr>
        <p:txBody>
          <a:bodyPr wrap="square" rtlCol="0">
            <a:spAutoFit/>
          </a:bodyPr>
          <a:lstStyle/>
          <a:p>
            <a:pPr algn="ctr"/>
            <a:r>
              <a:rPr lang="en-IN" sz="2400" b="1" dirty="0">
                <a:latin typeface="Cambria" panose="02040503050406030204" pitchFamily="18" charset="0"/>
                <a:ea typeface="Cambria" panose="02040503050406030204" pitchFamily="18" charset="0"/>
              </a:rPr>
              <a:t>METHODOLOGY</a:t>
            </a:r>
          </a:p>
        </p:txBody>
      </p:sp>
      <p:sp>
        <p:nvSpPr>
          <p:cNvPr id="5" name="TextBox 4">
            <a:extLst>
              <a:ext uri="{FF2B5EF4-FFF2-40B4-BE49-F238E27FC236}">
                <a16:creationId xmlns:a16="http://schemas.microsoft.com/office/drawing/2014/main" id="{5B7742F0-CB3C-D2B1-53B1-39835974832F}"/>
              </a:ext>
            </a:extLst>
          </p:cNvPr>
          <p:cNvSpPr txBox="1"/>
          <p:nvPr/>
        </p:nvSpPr>
        <p:spPr>
          <a:xfrm>
            <a:off x="6437376" y="261928"/>
            <a:ext cx="1197864" cy="307777"/>
          </a:xfrm>
          <a:prstGeom prst="rect">
            <a:avLst/>
          </a:prstGeom>
          <a:noFill/>
        </p:spPr>
        <p:txBody>
          <a:bodyPr wrap="square" rtlCol="0">
            <a:spAutoFit/>
          </a:bodyPr>
          <a:lstStyle/>
          <a:p>
            <a:r>
              <a:rPr lang="en-IN" sz="1400" dirty="0">
                <a:highlight>
                  <a:srgbClr val="FFFF00"/>
                </a:highlight>
                <a:latin typeface="Cambria" panose="02040503050406030204" pitchFamily="18" charset="0"/>
                <a:ea typeface="Cambria" panose="02040503050406030204" pitchFamily="18" charset="0"/>
              </a:rPr>
              <a:t>Flowchart</a:t>
            </a:r>
          </a:p>
        </p:txBody>
      </p:sp>
      <p:pic>
        <p:nvPicPr>
          <p:cNvPr id="6" name="Picture 5">
            <a:extLst>
              <a:ext uri="{FF2B5EF4-FFF2-40B4-BE49-F238E27FC236}">
                <a16:creationId xmlns:a16="http://schemas.microsoft.com/office/drawing/2014/main" id="{07D038CD-549A-A047-2251-CC67558AD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29" y="1539120"/>
            <a:ext cx="3517280" cy="4822999"/>
          </a:xfrm>
          <a:prstGeom prst="rect">
            <a:avLst/>
          </a:prstGeom>
        </p:spPr>
      </p:pic>
      <p:sp>
        <p:nvSpPr>
          <p:cNvPr id="7" name="TextBox 6">
            <a:extLst>
              <a:ext uri="{FF2B5EF4-FFF2-40B4-BE49-F238E27FC236}">
                <a16:creationId xmlns:a16="http://schemas.microsoft.com/office/drawing/2014/main" id="{22A775CB-31CD-7A60-BAD8-D4D13ED64359}"/>
              </a:ext>
            </a:extLst>
          </p:cNvPr>
          <p:cNvSpPr txBox="1"/>
          <p:nvPr/>
        </p:nvSpPr>
        <p:spPr>
          <a:xfrm>
            <a:off x="1678848" y="896638"/>
            <a:ext cx="1449322" cy="307777"/>
          </a:xfrm>
          <a:prstGeom prst="rect">
            <a:avLst/>
          </a:prstGeom>
          <a:noFill/>
        </p:spPr>
        <p:txBody>
          <a:bodyPr wrap="square" rtlCol="0">
            <a:spAutoFit/>
          </a:bodyPr>
          <a:lstStyle/>
          <a:p>
            <a:r>
              <a:rPr lang="en-IN" sz="1400" dirty="0">
                <a:highlight>
                  <a:srgbClr val="FFFF00"/>
                </a:highlight>
                <a:latin typeface="Cambria" panose="02040503050406030204" pitchFamily="18" charset="0"/>
                <a:ea typeface="Cambria" panose="02040503050406030204" pitchFamily="18" charset="0"/>
              </a:rPr>
              <a:t>Block Diagram</a:t>
            </a:r>
          </a:p>
        </p:txBody>
      </p:sp>
      <p:pic>
        <p:nvPicPr>
          <p:cNvPr id="3" name="Picture 2">
            <a:extLst>
              <a:ext uri="{FF2B5EF4-FFF2-40B4-BE49-F238E27FC236}">
                <a16:creationId xmlns:a16="http://schemas.microsoft.com/office/drawing/2014/main" id="{CADBA58A-E0B5-2C1F-38B1-80A433D97E52}"/>
              </a:ext>
            </a:extLst>
          </p:cNvPr>
          <p:cNvPicPr>
            <a:picLocks noChangeAspect="1"/>
          </p:cNvPicPr>
          <p:nvPr/>
        </p:nvPicPr>
        <p:blipFill>
          <a:blip r:embed="rId3"/>
          <a:stretch>
            <a:fillRect/>
          </a:stretch>
        </p:blipFill>
        <p:spPr>
          <a:xfrm>
            <a:off x="5906810" y="646650"/>
            <a:ext cx="3044521" cy="6162712"/>
          </a:xfrm>
          <a:prstGeom prst="rect">
            <a:avLst/>
          </a:prstGeom>
        </p:spPr>
      </p:pic>
    </p:spTree>
    <p:extLst>
      <p:ext uri="{BB962C8B-B14F-4D97-AF65-F5344CB8AC3E}">
        <p14:creationId xmlns:p14="http://schemas.microsoft.com/office/powerpoint/2010/main" val="87166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AC5EF73D-8119-2BE2-964D-4F92F43DD574}"/>
              </a:ext>
            </a:extLst>
          </p:cNvPr>
          <p:cNvSpPr>
            <a:spLocks noGrp="1"/>
          </p:cNvSpPr>
          <p:nvPr>
            <p:ph type="title"/>
          </p:nvPr>
        </p:nvSpPr>
        <p:spPr>
          <a:xfrm>
            <a:off x="740229" y="937359"/>
            <a:ext cx="8229600" cy="707571"/>
          </a:xfrm>
        </p:spPr>
        <p:txBody>
          <a:bodyPr>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1F33"/>
                </a:solidFill>
                <a:effectLst/>
                <a:uLnTx/>
                <a:uFillTx/>
                <a:latin typeface="Cambria" panose="02040503050406030204" pitchFamily="18" charset="0"/>
                <a:ea typeface="Cambria" panose="02040503050406030204" pitchFamily="18" charset="0"/>
                <a:cs typeface="+mn-cs"/>
              </a:rPr>
              <a:t>The result of the Facial Tracking Robot Arm project demonstrates its successful,  implementation in accurately tracking facial movements</a:t>
            </a:r>
            <a:r>
              <a:rPr kumimoji="0" lang="en-US" sz="1800" b="0" i="0" u="none" strike="noStrike" kern="1200" cap="none" spc="0" normalizeH="0" baseline="0" noProof="0" dirty="0">
                <a:ln>
                  <a:noFill/>
                </a:ln>
                <a:solidFill>
                  <a:srgbClr val="131F33"/>
                </a:solidFill>
                <a:effectLst/>
                <a:uLnTx/>
                <a:uFillTx/>
                <a:latin typeface="Calibri"/>
                <a:ea typeface="+mn-ea"/>
                <a:cs typeface="+mn-cs"/>
              </a:rPr>
              <a:t>.</a:t>
            </a:r>
            <a:endParaRPr lang="en-IN" dirty="0"/>
          </a:p>
        </p:txBody>
      </p:sp>
      <p:pic>
        <p:nvPicPr>
          <p:cNvPr id="24" name="Content Placeholder 23">
            <a:extLst>
              <a:ext uri="{FF2B5EF4-FFF2-40B4-BE49-F238E27FC236}">
                <a16:creationId xmlns:a16="http://schemas.microsoft.com/office/drawing/2014/main" id="{5FBD542F-7DDA-D50C-B86C-835AE95D055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60013" y="2024743"/>
            <a:ext cx="3045930" cy="3895898"/>
          </a:xfrm>
        </p:spPr>
      </p:pic>
      <p:pic>
        <p:nvPicPr>
          <p:cNvPr id="30" name="Content Placeholder 29">
            <a:extLst>
              <a:ext uri="{FF2B5EF4-FFF2-40B4-BE49-F238E27FC236}">
                <a16:creationId xmlns:a16="http://schemas.microsoft.com/office/drawing/2014/main" id="{9C52D592-A2FB-3968-CC16-89B1BC4D23DD}"/>
              </a:ext>
            </a:extLst>
          </p:cNvPr>
          <p:cNvPicPr>
            <a:picLocks noGrp="1" noChangeAspect="1"/>
          </p:cNvPicPr>
          <p:nvPr>
            <p:ph sz="half" idx="10"/>
          </p:nvPr>
        </p:nvPicPr>
        <p:blipFill>
          <a:blip r:embed="rId3">
            <a:extLst>
              <a:ext uri="{28A0092B-C50C-407E-A947-70E740481C1C}">
                <a14:useLocalDpi xmlns:a14="http://schemas.microsoft.com/office/drawing/2010/main" val="0"/>
              </a:ext>
            </a:extLst>
          </a:blip>
          <a:stretch>
            <a:fillRect/>
          </a:stretch>
        </p:blipFill>
        <p:spPr>
          <a:xfrm>
            <a:off x="4855029" y="2024743"/>
            <a:ext cx="2601686" cy="3788282"/>
          </a:xfrm>
        </p:spPr>
      </p:pic>
      <p:sp>
        <p:nvSpPr>
          <p:cNvPr id="31" name="TextBox 30">
            <a:extLst>
              <a:ext uri="{FF2B5EF4-FFF2-40B4-BE49-F238E27FC236}">
                <a16:creationId xmlns:a16="http://schemas.microsoft.com/office/drawing/2014/main" id="{9D8B49A6-7699-2C99-28B0-DAD34E7C3D92}"/>
              </a:ext>
            </a:extLst>
          </p:cNvPr>
          <p:cNvSpPr txBox="1"/>
          <p:nvPr/>
        </p:nvSpPr>
        <p:spPr>
          <a:xfrm>
            <a:off x="740229" y="207998"/>
            <a:ext cx="2724912" cy="461665"/>
          </a:xfrm>
          <a:prstGeom prst="rect">
            <a:avLst/>
          </a:prstGeom>
          <a:noFill/>
        </p:spPr>
        <p:txBody>
          <a:bodyPr wrap="square" rtlCol="0">
            <a:spAutoFit/>
          </a:bodyPr>
          <a:lstStyle/>
          <a:p>
            <a:r>
              <a:rPr lang="en-IN" sz="2400" b="1" dirty="0">
                <a:latin typeface="Cambria" panose="02040503050406030204" pitchFamily="18" charset="0"/>
                <a:ea typeface="Cambria" panose="02040503050406030204" pitchFamily="18" charset="0"/>
              </a:rPr>
              <a:t>RESULTS</a:t>
            </a:r>
          </a:p>
        </p:txBody>
      </p:sp>
    </p:spTree>
    <p:extLst>
      <p:ext uri="{BB962C8B-B14F-4D97-AF65-F5344CB8AC3E}">
        <p14:creationId xmlns:p14="http://schemas.microsoft.com/office/powerpoint/2010/main" val="29867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C1ECE8-EAF6-6B26-88ED-F770F5AB0184}"/>
              </a:ext>
            </a:extLst>
          </p:cNvPr>
          <p:cNvSpPr txBox="1"/>
          <p:nvPr/>
        </p:nvSpPr>
        <p:spPr>
          <a:xfrm>
            <a:off x="560614" y="964473"/>
            <a:ext cx="8510234" cy="3416320"/>
          </a:xfrm>
          <a:prstGeom prst="rect">
            <a:avLst/>
          </a:prstGeom>
          <a:noFill/>
        </p:spPr>
        <p:txBody>
          <a:bodyPr wrap="square">
            <a:spAutoFit/>
          </a:bodyPr>
          <a:lstStyle/>
          <a:p>
            <a:pPr algn="just"/>
            <a:r>
              <a:rPr lang="en-IN" sz="1800" dirty="0">
                <a:effectLst/>
                <a:latin typeface="Times New Roman" panose="02020603050405020304" pitchFamily="18" charset="0"/>
                <a:ea typeface="Times New Roman" panose="02020603050405020304" pitchFamily="18" charset="0"/>
              </a:rPr>
              <a:t>The "Face Tracking Robotic Arm" project represents a successful integration of Arduino-based robotics, computer vision, and control theory to create an intelligent and interactive robotic system capable of tracking human faces in real-time</a:t>
            </a:r>
            <a:r>
              <a:rPr lang="en-US" sz="1800" dirty="0">
                <a:effectLst/>
                <a:latin typeface="Times New Roman" panose="02020603050405020304" pitchFamily="18" charset="0"/>
                <a:ea typeface="Times New Roman" panose="02020603050405020304" pitchFamily="18" charset="0"/>
              </a:rPr>
              <a:t>.</a:t>
            </a:r>
          </a:p>
          <a:p>
            <a:pPr algn="just"/>
            <a:r>
              <a:rPr lang="en-US" sz="1800" dirty="0">
                <a:effectLst/>
                <a:latin typeface="Times New Roman" panose="02020603050405020304" pitchFamily="18" charset="0"/>
                <a:ea typeface="Times New Roman" panose="02020603050405020304" pitchFamily="18" charset="0"/>
              </a:rPr>
              <a:t>Using OpenCV for face detection and a Python-based PID control algorithm, we created a robust tracking system.</a:t>
            </a:r>
          </a:p>
          <a:p>
            <a:pPr algn="just"/>
            <a:endParaRPr lang="en-US" dirty="0">
              <a:latin typeface="Times New Roman" panose="02020603050405020304" pitchFamily="18" charset="0"/>
            </a:endParaRPr>
          </a:p>
          <a:p>
            <a:pPr algn="just"/>
            <a:endParaRPr lang="en-US" dirty="0">
              <a:latin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Future enhancements could include the integration of additional sensors for environment perception, advanced motion planning algorithms for smoother arm movements, and the incorporation of machine learning techniques for enhanced face recognition capabilities.</a:t>
            </a:r>
          </a:p>
          <a:p>
            <a:pPr algn="just"/>
            <a:endParaRPr lang="en-IN" dirty="0">
              <a:latin typeface="Times New Roman" panose="02020603050405020304" pitchFamily="18" charset="0"/>
            </a:endParaRPr>
          </a:p>
          <a:p>
            <a:pPr algn="just"/>
            <a:endParaRPr lang="en-IN" dirty="0"/>
          </a:p>
        </p:txBody>
      </p:sp>
      <p:sp>
        <p:nvSpPr>
          <p:cNvPr id="7" name="TextBox 6">
            <a:extLst>
              <a:ext uri="{FF2B5EF4-FFF2-40B4-BE49-F238E27FC236}">
                <a16:creationId xmlns:a16="http://schemas.microsoft.com/office/drawing/2014/main" id="{C20DC6B4-2CBD-F2C3-D5B7-D9D367CED552}"/>
              </a:ext>
            </a:extLst>
          </p:cNvPr>
          <p:cNvSpPr txBox="1"/>
          <p:nvPr/>
        </p:nvSpPr>
        <p:spPr>
          <a:xfrm>
            <a:off x="663158" y="161108"/>
            <a:ext cx="2525486" cy="461665"/>
          </a:xfrm>
          <a:prstGeom prst="rect">
            <a:avLst/>
          </a:prstGeom>
          <a:noFill/>
        </p:spPr>
        <p:txBody>
          <a:bodyPr wrap="square" rtlCol="0">
            <a:spAutoFit/>
          </a:bodyPr>
          <a:lstStyle/>
          <a:p>
            <a:r>
              <a:rPr lang="en-IN" sz="2400" b="1" dirty="0">
                <a:latin typeface="Cambria" panose="02040503050406030204" pitchFamily="18" charset="0"/>
                <a:ea typeface="Cambria" panose="02040503050406030204" pitchFamily="18" charset="0"/>
              </a:rPr>
              <a:t>CONCLUSION</a:t>
            </a:r>
          </a:p>
        </p:txBody>
      </p:sp>
    </p:spTree>
    <p:extLst>
      <p:ext uri="{BB962C8B-B14F-4D97-AF65-F5344CB8AC3E}">
        <p14:creationId xmlns:p14="http://schemas.microsoft.com/office/powerpoint/2010/main" val="277482298"/>
      </p:ext>
    </p:extLst>
  </p:cSld>
  <p:clrMapOvr>
    <a:masterClrMapping/>
  </p:clrMapOvr>
</p:sld>
</file>

<file path=ppt/theme/theme1.xml><?xml version="1.0" encoding="utf-8"?>
<a:theme xmlns:a="http://schemas.openxmlformats.org/drawingml/2006/main" name="SIT_ppt_theme">
  <a:themeElements>
    <a:clrScheme name="Custom 27">
      <a:dk1>
        <a:sysClr val="windowText" lastClr="000000"/>
      </a:dk1>
      <a:lt1>
        <a:sysClr val="window" lastClr="FFFFFF"/>
      </a:lt1>
      <a:dk2>
        <a:srgbClr val="212745"/>
      </a:dk2>
      <a:lt2>
        <a:srgbClr val="FF0000"/>
      </a:lt2>
      <a:accent1>
        <a:srgbClr val="BF0000"/>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IT_ppt_theme" id="{5A83D760-209D-4918-9B4D-712F60CD9CC2}" vid="{D6983FEE-DF05-4CE4-BC60-4DD9A498CF55}"/>
    </a:ext>
  </a:extLst>
</a:theme>
</file>

<file path=docProps/app.xml><?xml version="1.0" encoding="utf-8"?>
<Properties xmlns="http://schemas.openxmlformats.org/officeDocument/2006/extended-properties" xmlns:vt="http://schemas.openxmlformats.org/officeDocument/2006/docPropsVTypes">
  <Template>SIT_ppt_theme[1]</Template>
  <TotalTime>260</TotalTime>
  <Words>396</Words>
  <Application>Microsoft Office PowerPoint</Application>
  <PresentationFormat>On-screen Show (4:3)</PresentationFormat>
  <Paragraphs>29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Cambria</vt:lpstr>
      <vt:lpstr>Optima LT Std DemiBold</vt:lpstr>
      <vt:lpstr>Times New Roman</vt:lpstr>
      <vt:lpstr>Wingdings</vt:lpstr>
      <vt:lpstr>SIT_ppt_theme</vt:lpstr>
      <vt:lpstr>Face Tracking Robotic Arm  </vt:lpstr>
      <vt:lpstr>PowerPoint Presentation</vt:lpstr>
      <vt:lpstr>PowerPoint Presentation</vt:lpstr>
      <vt:lpstr>PowerPoint Presentation</vt:lpstr>
      <vt:lpstr>The result of the Facial Tracking Robot Arm project demonstrates its successful,  implementation in accurately tracking facial movements.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Tracking Robotic Arm  </dc:title>
  <dc:creator>Harmanaya Sharma</dc:creator>
  <cp:lastModifiedBy>Harmanaya Sharma</cp:lastModifiedBy>
  <cp:revision>3</cp:revision>
  <dcterms:created xsi:type="dcterms:W3CDTF">2024-04-26T07:01:21Z</dcterms:created>
  <dcterms:modified xsi:type="dcterms:W3CDTF">2024-05-01T21:01:37Z</dcterms:modified>
</cp:coreProperties>
</file>