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D3A"/>
    <a:srgbClr val="FF7C80"/>
    <a:srgbClr val="C41308"/>
    <a:srgbClr val="B1251C"/>
    <a:srgbClr val="052754"/>
    <a:srgbClr val="D74520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74"/>
  </p:normalViewPr>
  <p:slideViewPr>
    <p:cSldViewPr snapToObjects="1">
      <p:cViewPr varScale="1">
        <p:scale>
          <a:sx n="23" d="100"/>
          <a:sy n="23" d="100"/>
        </p:scale>
        <p:origin x="2094" y="12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  <a:prstGeom prst="rect">
            <a:avLst/>
          </a:prstGeo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29-Apr-24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496781" y="4877370"/>
            <a:ext cx="20858017" cy="26658823"/>
          </a:xfrm>
          <a:prstGeom prst="rect">
            <a:avLst/>
          </a:prstGeom>
          <a:solidFill>
            <a:schemeClr val="bg1"/>
          </a:solidFill>
          <a:ln>
            <a:solidFill>
              <a:srgbClr val="DC4D3A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u="sng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METHODOLOGY:</a:t>
            </a:r>
            <a:r>
              <a:rPr lang="en-GB" sz="4000" b="1" u="sng" dirty="0">
                <a:solidFill>
                  <a:srgbClr val="131F33"/>
                </a:solidFill>
              </a:rPr>
              <a:t> </a:t>
            </a:r>
            <a:endParaRPr lang="en-GB" sz="4000" b="1" dirty="0">
              <a:solidFill>
                <a:srgbClr val="131F33"/>
              </a:solidFill>
            </a:endParaRPr>
          </a:p>
          <a:p>
            <a:pPr marL="381000" indent="-381000"/>
            <a:r>
              <a:rPr lang="en-US" sz="4000" b="1" dirty="0"/>
              <a:t>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15362" name="TextBox 91"/>
          <p:cNvSpPr txBox="1">
            <a:spLocks noChangeArrowheads="1"/>
          </p:cNvSpPr>
          <p:nvPr/>
        </p:nvSpPr>
        <p:spPr bwMode="auto">
          <a:xfrm>
            <a:off x="271192" y="2601355"/>
            <a:ext cx="41605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IN" sz="6000" b="1" dirty="0">
                <a:latin typeface="Arial Black" panose="020B0A04020102020204" pitchFamily="34" charset="0"/>
                <a:ea typeface="Cambria" panose="02040503050406030204" pitchFamily="18" charset="0"/>
              </a:rPr>
              <a:t>Title of the project – Face Tracking Robotic Arm</a:t>
            </a:r>
            <a:endParaRPr lang="en-US" sz="6000" b="1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sp>
        <p:nvSpPr>
          <p:cNvPr id="15363" name="Rectangle 35"/>
          <p:cNvSpPr>
            <a:spLocks noChangeArrowheads="1"/>
          </p:cNvSpPr>
          <p:nvPr/>
        </p:nvSpPr>
        <p:spPr bwMode="auto">
          <a:xfrm>
            <a:off x="31922242" y="25808595"/>
            <a:ext cx="11670182" cy="55540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rgbClr val="C41308"/>
                </a:solidFill>
                <a:latin typeface="Cambria" panose="02040503050406030204" pitchFamily="18" charset="0"/>
                <a:ea typeface="Cambria" panose="02040503050406030204" pitchFamily="18" charset="0"/>
                <a:cs typeface="Georgia" charset="0"/>
              </a:rPr>
              <a:t>Name of students:</a:t>
            </a:r>
          </a:p>
          <a:p>
            <a:pPr marL="742950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Ansh Sharma  (PRN: 22070127011)</a:t>
            </a:r>
          </a:p>
          <a:p>
            <a:pPr marL="742950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Priyanshu Lathi (PRN: 22070127048)</a:t>
            </a:r>
          </a:p>
          <a:p>
            <a:pPr marL="742950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Harmanaya Sharma (PRN: 22070127023)</a:t>
            </a:r>
          </a:p>
          <a:p>
            <a:pPr eaLnBrk="1" hangingPunct="1">
              <a:lnSpc>
                <a:spcPct val="120000"/>
              </a:lnSpc>
            </a:pPr>
            <a:r>
              <a:rPr lang="en-US" sz="4000" b="1" dirty="0">
                <a:solidFill>
                  <a:srgbClr val="C41308"/>
                </a:solidFill>
                <a:latin typeface="Cambria" panose="02040503050406030204" pitchFamily="18" charset="0"/>
                <a:ea typeface="Cambria" panose="02040503050406030204" pitchFamily="18" charset="0"/>
                <a:cs typeface="Georgia" charset="0"/>
              </a:rPr>
              <a:t>Name of Guides:</a:t>
            </a:r>
          </a:p>
          <a:p>
            <a:pPr eaLnBrk="1" hangingPunct="1">
              <a:lnSpc>
                <a:spcPct val="120000"/>
              </a:lnSpc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Dr Javed Sayyad</a:t>
            </a:r>
          </a:p>
          <a:p>
            <a:pPr eaLnBrk="1" hangingPunct="1">
              <a:lnSpc>
                <a:spcPct val="120000"/>
              </a:lnSpc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Dr Ramesh B T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364" name="Rectangle 33"/>
          <p:cNvSpPr>
            <a:spLocks noChangeArrowheads="1"/>
          </p:cNvSpPr>
          <p:nvPr/>
        </p:nvSpPr>
        <p:spPr bwMode="auto">
          <a:xfrm>
            <a:off x="298776" y="20189441"/>
            <a:ext cx="9733017" cy="113467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 &amp; AIMS:</a:t>
            </a:r>
            <a:br>
              <a:rPr lang="en-GB" sz="4000" b="1" u="sng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create a real-time face tracking system utilizing computer vision algorithms for detecting and tracking faces within a video stream.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incorporate a robotic arm governed by PID algorithms, autonomously adapting its position in response to detected face position and coordinates.</a:t>
            </a:r>
            <a:b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IN" sz="4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i</a:t>
            </a:r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mplement a robust communication protocol between the computer and the Arduino microcontroller to transmit face coordinates efficiently.</a:t>
            </a:r>
            <a:endParaRPr lang="en-IN" sz="4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5365" name="Rectangle 49"/>
          <p:cNvSpPr>
            <a:spLocks noChangeArrowheads="1"/>
          </p:cNvSpPr>
          <p:nvPr/>
        </p:nvSpPr>
        <p:spPr bwMode="auto">
          <a:xfrm>
            <a:off x="298776" y="4835119"/>
            <a:ext cx="9733017" cy="150052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INTRODUCTION:</a:t>
            </a:r>
          </a:p>
          <a:p>
            <a:pPr algn="just">
              <a:spcBef>
                <a:spcPct val="50000"/>
              </a:spcBef>
            </a:pP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In the ever-evolving landscape of robotics, the interaction between humans and machines stands as a cornerstone, driving innovation and progress forward.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Our project, centered on a Facial Tracking Robot Arm, epitomizes this crucial interface, where intricate control systems seamlessly bridge the gap between human actions and robotic responses, for better control.</a:t>
            </a:r>
            <a:endParaRPr lang="en-US" sz="4200" dirty="0">
              <a:latin typeface="Georgia" charset="0"/>
              <a:cs typeface="Georgia" charset="0"/>
            </a:endParaRPr>
          </a:p>
        </p:txBody>
      </p:sp>
      <p:sp>
        <p:nvSpPr>
          <p:cNvPr id="15368" name="Rectangle 52"/>
          <p:cNvSpPr>
            <a:spLocks noChangeArrowheads="1"/>
          </p:cNvSpPr>
          <p:nvPr/>
        </p:nvSpPr>
        <p:spPr bwMode="auto">
          <a:xfrm>
            <a:off x="31922242" y="4863288"/>
            <a:ext cx="11686778" cy="134681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rgbClr val="0527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:</a:t>
            </a:r>
          </a:p>
          <a:p>
            <a:pPr algn="just">
              <a:spcBef>
                <a:spcPct val="50000"/>
              </a:spcBef>
            </a:pPr>
            <a:r>
              <a:rPr lang="en-GB" sz="4000" b="1" dirty="0">
                <a:solidFill>
                  <a:srgbClr val="131F33"/>
                </a:solidFill>
              </a:rPr>
              <a:t> </a:t>
            </a:r>
            <a:br>
              <a:rPr lang="en-GB" sz="4000" b="1" dirty="0">
                <a:solidFill>
                  <a:srgbClr val="131F33"/>
                </a:solidFill>
              </a:rPr>
            </a:br>
            <a:r>
              <a:rPr lang="en-US" sz="4000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Facial Tracking Robot Arm project demonstrates successful implementation in accurately tracking facial movements.</a:t>
            </a:r>
            <a:endParaRPr lang="en-GB" sz="4200" dirty="0">
              <a:solidFill>
                <a:srgbClr val="052754"/>
              </a:solidFill>
              <a:latin typeface="+mn-lt"/>
            </a:endParaRPr>
          </a:p>
        </p:txBody>
      </p:sp>
      <p:sp>
        <p:nvSpPr>
          <p:cNvPr id="15370" name="Rectangle 34"/>
          <p:cNvSpPr>
            <a:spLocks noChangeArrowheads="1"/>
          </p:cNvSpPr>
          <p:nvPr/>
        </p:nvSpPr>
        <p:spPr bwMode="auto">
          <a:xfrm>
            <a:off x="31871014" y="18613916"/>
            <a:ext cx="11774620" cy="68462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GB" sz="4000" b="1" u="sng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CONCLUSIONS:</a:t>
            </a:r>
          </a:p>
          <a:p>
            <a:pPr algn="just">
              <a:spcBef>
                <a:spcPct val="50000"/>
              </a:spcBef>
            </a:pPr>
            <a:br>
              <a:rPr lang="en-GB" sz="4000" b="1" u="sng" dirty="0">
                <a:solidFill>
                  <a:srgbClr val="131F33"/>
                </a:solidFill>
              </a:rPr>
            </a:br>
            <a:r>
              <a:rPr lang="en-US" sz="4000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Facial Tracking Robot Arm exemplifies progress in human and robot interaction.</a:t>
            </a:r>
            <a:br>
              <a:rPr lang="en-US" sz="4000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000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131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efforts aim to refine tracking and broaden applications, from healthcare to personalized robotics, through ongoing collaboration and technological advancements.</a:t>
            </a:r>
            <a:endParaRPr lang="en-US" sz="4000" dirty="0"/>
          </a:p>
        </p:txBody>
      </p:sp>
      <p:sp>
        <p:nvSpPr>
          <p:cNvPr id="16" name="TextBox 91"/>
          <p:cNvSpPr txBox="1">
            <a:spLocks noChangeArrowheads="1"/>
          </p:cNvSpPr>
          <p:nvPr/>
        </p:nvSpPr>
        <p:spPr bwMode="auto">
          <a:xfrm>
            <a:off x="15010896" y="1628263"/>
            <a:ext cx="12750011" cy="78483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IN" sz="4500" dirty="0">
                <a:latin typeface="Arial Black" charset="0"/>
              </a:rPr>
              <a:t>RCS KDR Mini Project– Batch 2022-26</a:t>
            </a:r>
            <a:endParaRPr lang="en-US" sz="4500" dirty="0">
              <a:latin typeface="Arial Black" charset="0"/>
            </a:endParaRPr>
          </a:p>
        </p:txBody>
      </p:sp>
      <p:sp>
        <p:nvSpPr>
          <p:cNvPr id="17" name="TextBox 91"/>
          <p:cNvSpPr txBox="1">
            <a:spLocks noChangeArrowheads="1"/>
          </p:cNvSpPr>
          <p:nvPr/>
        </p:nvSpPr>
        <p:spPr bwMode="auto">
          <a:xfrm>
            <a:off x="9265382" y="31362604"/>
            <a:ext cx="24241038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1"/>
                </a:solidFill>
              </a:rPr>
              <a:t>Department of Robotics and Automation</a:t>
            </a:r>
            <a:endParaRPr lang="en-US" sz="4500" b="1" dirty="0">
              <a:solidFill>
                <a:schemeClr val="bg1"/>
              </a:solidFill>
              <a:latin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14" y="6150"/>
            <a:ext cx="30776976" cy="1740634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0E410EA5-1011-E3A1-97A7-14823127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6081" y="5314852"/>
            <a:ext cx="8748353" cy="93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Initialization and face detection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5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5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5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Calculation &amp; PID Control</a:t>
            </a:r>
            <a:br>
              <a:rPr kumimoji="0" lang="en-US" altLang="en-US" sz="5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5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5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5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5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Servo and loop termination</a:t>
            </a:r>
            <a:br>
              <a:rPr kumimoji="0" lang="en-US" altLang="en-US" sz="5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5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68D3978-EC33-6055-3E43-DD937BC8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554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9CFD7A81-6845-2D00-7C13-594C2677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56163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04961400-0524-09DC-9F12-C6CC90D7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577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B98405D-E8C1-4DEF-0C42-FE7A1945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7556163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E8E5BE0-8B8C-56C7-6A6B-FD3F7D8592A3}"/>
              </a:ext>
            </a:extLst>
          </p:cNvPr>
          <p:cNvSpPr/>
          <p:nvPr/>
        </p:nvSpPr>
        <p:spPr>
          <a:xfrm>
            <a:off x="26022205" y="7478633"/>
            <a:ext cx="936104" cy="1176578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E393BE3-17FC-A85D-9671-71F962CDCEEA}"/>
              </a:ext>
            </a:extLst>
          </p:cNvPr>
          <p:cNvSpPr/>
          <p:nvPr/>
        </p:nvSpPr>
        <p:spPr>
          <a:xfrm>
            <a:off x="26020460" y="11316033"/>
            <a:ext cx="936104" cy="1176577"/>
          </a:xfrm>
          <a:prstGeom prst="downArrow">
            <a:avLst/>
          </a:prstGeom>
          <a:solidFill>
            <a:srgbClr val="92D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4D1CB-80AC-2489-B0F5-28679D7C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89" y="13632523"/>
            <a:ext cx="4244425" cy="596272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1BA4DF-3410-4C33-1324-5EF7A388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6564" y="10084141"/>
            <a:ext cx="5581261" cy="714765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FA7DB8-0971-27FA-C0DD-1BCD34AAB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356" y="10082537"/>
            <a:ext cx="5364094" cy="714765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4D2113-36D2-EC7F-9150-D68171E8EEA9}"/>
              </a:ext>
            </a:extLst>
          </p:cNvPr>
          <p:cNvSpPr txBox="1"/>
          <p:nvPr/>
        </p:nvSpPr>
        <p:spPr>
          <a:xfrm>
            <a:off x="10921297" y="6211007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highlight>
                  <a:srgbClr val="FFFF00"/>
                </a:highlight>
              </a:rPr>
              <a:t>FLOWCHART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6B174F-1052-4A3A-023C-6A2C13F88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7494" y="21560008"/>
            <a:ext cx="10268202" cy="670855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4F064F-50B1-5DDF-B810-E4D1BEC3853B}"/>
              </a:ext>
            </a:extLst>
          </p:cNvPr>
          <p:cNvSpPr txBox="1"/>
          <p:nvPr/>
        </p:nvSpPr>
        <p:spPr>
          <a:xfrm>
            <a:off x="22614804" y="2839285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highlight>
                  <a:srgbClr val="FFFF00"/>
                </a:highlight>
              </a:rPr>
              <a:t>PID Working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D057-F3DB-780B-C4A6-93C1230A3FB1}"/>
              </a:ext>
            </a:extLst>
          </p:cNvPr>
          <p:cNvSpPr/>
          <p:nvPr/>
        </p:nvSpPr>
        <p:spPr>
          <a:xfrm>
            <a:off x="21925543" y="5314852"/>
            <a:ext cx="9125937" cy="870826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DBA58A-E0B5-2C1F-38B1-80A433D97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9539" y="5955322"/>
            <a:ext cx="10471947" cy="255808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131F33"/>
      </a:dk1>
      <a:lt1>
        <a:srgbClr val="FFFFFF"/>
      </a:lt1>
      <a:dk2>
        <a:srgbClr val="A40000"/>
      </a:dk2>
      <a:lt2>
        <a:srgbClr val="FAFAFA"/>
      </a:lt2>
      <a:accent1>
        <a:srgbClr val="131F33"/>
      </a:accent1>
      <a:accent2>
        <a:srgbClr val="A40000"/>
      </a:accent2>
      <a:accent3>
        <a:srgbClr val="555555"/>
      </a:accent3>
      <a:accent4>
        <a:srgbClr val="888888"/>
      </a:accent4>
      <a:accent5>
        <a:srgbClr val="3D64A7"/>
      </a:accent5>
      <a:accent6>
        <a:srgbClr val="A40000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410CA1B-542D-3244-B814-5E899E0E5892}" vid="{0D1DA440-3E1F-1243-A175-747014F56C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278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Cambria</vt:lpstr>
      <vt:lpstr>Georgia</vt:lpstr>
      <vt:lpstr>Inter</vt:lpstr>
      <vt:lpstr>Symbol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Bhargav Yagnik</dc:creator>
  <cp:keywords/>
  <dc:description/>
  <cp:lastModifiedBy>Priyanshu Lathi</cp:lastModifiedBy>
  <cp:revision>30</cp:revision>
  <cp:lastPrinted>2009-06-18T18:06:01Z</cp:lastPrinted>
  <dcterms:created xsi:type="dcterms:W3CDTF">2020-11-11T13:08:49Z</dcterms:created>
  <dcterms:modified xsi:type="dcterms:W3CDTF">2024-04-29T17:12:37Z</dcterms:modified>
  <cp:category/>
</cp:coreProperties>
</file>