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1pPr>
    <a:lvl2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2pPr>
    <a:lvl3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3pPr>
    <a:lvl4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4pPr>
    <a:lvl5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5pPr>
    <a:lvl6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6pPr>
    <a:lvl7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7pPr>
    <a:lvl8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8pPr>
    <a:lvl9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Avenir Next"/>
          <a:ea typeface="Avenir Next"/>
          <a:cs typeface="Avenir Next"/>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EE7"/>
          </a:solidFill>
        </a:fill>
      </a:tcStyle>
    </a:wholeTbl>
    <a:band2H>
      <a:tcTxStyle b="def" i="def"/>
      <a:tcStyle>
        <a:tcBdr/>
        <a:fill>
          <a:solidFill>
            <a:srgbClr val="EDEFF4"/>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Row>
  </a:tblStyle>
  <a:tblStyle styleId="{C7B018BB-80A7-4F77-B60F-C8B233D01FF8}" styleName="">
    <a:tblBg/>
    <a:wholeTbl>
      <a:tcTxStyle b="on" i="off">
        <a:font>
          <a:latin typeface="Avenir Next"/>
          <a:ea typeface="Avenir Next"/>
          <a:cs typeface="Avenir Next"/>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DD0"/>
          </a:solidFill>
        </a:fill>
      </a:tcStyle>
    </a:wholeTbl>
    <a:band2H>
      <a:tcTxStyle b="def" i="def"/>
      <a:tcStyle>
        <a:tcBdr/>
        <a:fill>
          <a:solidFill>
            <a:srgbClr val="EDEFE9"/>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Row>
  </a:tblStyle>
  <a:tblStyle styleId="{EEE7283C-3CF3-47DC-8721-378D4A62B228}" styleName="">
    <a:tblBg/>
    <a:wholeTbl>
      <a:tcTxStyle b="on" i="off">
        <a:font>
          <a:latin typeface="Avenir Next"/>
          <a:ea typeface="Avenir Next"/>
          <a:cs typeface="Avenir Next"/>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E6D3D0"/>
          </a:solidFill>
        </a:fill>
      </a:tcStyle>
    </a:wholeTbl>
    <a:band2H>
      <a:tcTxStyle b="def" i="def"/>
      <a:tcStyle>
        <a:tcBdr/>
        <a:fill>
          <a:solidFill>
            <a:srgbClr val="F3EAE9"/>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Row>
  </a:tblStyle>
  <a:tblStyle styleId="{CF821DB8-F4EB-4A41-A1BA-3FCAFE7338EE}" styleName="">
    <a:tblBg/>
    <a:wholeTbl>
      <a:tcTxStyle b="on" i="off">
        <a:font>
          <a:latin typeface="Avenir Next"/>
          <a:ea typeface="Avenir Next"/>
          <a:cs typeface="Avenir Next"/>
        </a:font>
        <a:srgbClr val="5E52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8"/>
          </a:solidFill>
        </a:fill>
      </a:tcStyle>
    </a:wholeTbl>
    <a:band2H>
      <a:tcTxStyle b="def" i="def"/>
      <a:tcStyle>
        <a:tcBdr/>
        <a:fill>
          <a:solidFill>
            <a:srgbClr val="12455E"/>
          </a:solidFill>
        </a:fill>
      </a:tcStyle>
    </a:band2H>
    <a:firstCol>
      <a:tcTxStyle b="on" i="off">
        <a:font>
          <a:latin typeface="Avenir Next"/>
          <a:ea typeface="Avenir Next"/>
          <a:cs typeface="Avenir Next"/>
        </a:font>
        <a:srgbClr val="1245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a:ea typeface="Avenir Next"/>
          <a:cs typeface="Avenir Next"/>
        </a:font>
        <a:srgbClr val="5E524C"/>
      </a:tcTxStyle>
      <a:tcStyle>
        <a:tcBdr>
          <a:left>
            <a:ln w="12700" cap="flat">
              <a:noFill/>
              <a:miter lim="400000"/>
            </a:ln>
          </a:left>
          <a:right>
            <a:ln w="12700" cap="flat">
              <a:noFill/>
              <a:miter lim="400000"/>
            </a:ln>
          </a:right>
          <a:top>
            <a:ln w="508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rgbClr val="12455E"/>
          </a:solidFill>
        </a:fill>
      </a:tcStyle>
    </a:lastRow>
    <a:firstRow>
      <a:tcTxStyle b="on" i="off">
        <a:font>
          <a:latin typeface="Avenir Next"/>
          <a:ea typeface="Avenir Next"/>
          <a:cs typeface="Avenir Next"/>
        </a:font>
        <a:srgbClr val="12455E"/>
      </a:tcTxStyle>
      <a:tcStyle>
        <a:tcBdr>
          <a:left>
            <a:ln w="12700" cap="flat">
              <a:noFill/>
              <a:miter lim="400000"/>
            </a:ln>
          </a:left>
          <a:right>
            <a:ln w="12700" cap="flat">
              <a:noFill/>
              <a:miter lim="400000"/>
            </a:ln>
          </a:right>
          <a:top>
            <a:ln w="254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Avenir Next"/>
          <a:ea typeface="Avenir Next"/>
          <a:cs typeface="Avenir Next"/>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1CFCE"/>
          </a:solidFill>
        </a:fill>
      </a:tcStyle>
    </a:wholeTbl>
    <a:band2H>
      <a:tcTxStyle b="def" i="def"/>
      <a:tcStyle>
        <a:tcBdr/>
        <a:fill>
          <a:solidFill>
            <a:srgbClr val="E9E9E8"/>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Row>
  </a:tblStyle>
  <a:tblStyle styleId="{2708684C-4D16-4618-839F-0558EEFCDFE6}" styleName="">
    <a:tblBg/>
    <a:wholeTbl>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wholeTbl>
    <a:band2H>
      <a:tcTxStyle b="def" i="def"/>
      <a:tcStyle>
        <a:tcBdr/>
        <a:fill>
          <a:solidFill>
            <a:srgbClr val="FFFFFF"/>
          </a:solidFill>
        </a:fill>
      </a:tcStyle>
    </a:band2H>
    <a:firstCol>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firstCol>
    <a:lastRow>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508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lastRow>
    <a:firstRow>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254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pic>
        <p:nvPicPr>
          <p:cNvPr id="12" name="chalk_line_10x7.png" descr="chalk_line_10x7.png"/>
          <p:cNvPicPr>
            <a:picLocks noChangeAspect="1"/>
          </p:cNvPicPr>
          <p:nvPr/>
        </p:nvPicPr>
        <p:blipFill>
          <a:blip r:embed="rId2">
            <a:alphaModFix amt="45000"/>
            <a:extLst/>
          </a:blip>
          <a:stretch>
            <a:fillRect/>
          </a:stretch>
        </p:blipFill>
        <p:spPr>
          <a:xfrm>
            <a:off x="393700" y="355600"/>
            <a:ext cx="12217400" cy="8775700"/>
          </a:xfrm>
          <a:prstGeom prst="rect">
            <a:avLst/>
          </a:prstGeom>
          <a:ln w="12700">
            <a:miter lim="400000"/>
          </a:ln>
        </p:spPr>
      </p:pic>
      <p:sp>
        <p:nvSpPr>
          <p:cNvPr id="13" name="Title Text"/>
          <p:cNvSpPr txBox="1"/>
          <p:nvPr>
            <p:ph type="title"/>
          </p:nvPr>
        </p:nvSpPr>
        <p:spPr>
          <a:xfrm>
            <a:off x="901700" y="3060700"/>
            <a:ext cx="11201400" cy="1714500"/>
          </a:xfrm>
          <a:prstGeom prst="rect">
            <a:avLst/>
          </a:prstGeom>
        </p:spPr>
        <p:txBody>
          <a:bodyPr anchor="b"/>
          <a:lstStyle/>
          <a:p>
            <a:pPr/>
            <a:r>
              <a:t>Title Text</a:t>
            </a:r>
          </a:p>
        </p:txBody>
      </p:sp>
      <p:sp>
        <p:nvSpPr>
          <p:cNvPr id="14" name="Body Level One…"/>
          <p:cNvSpPr txBox="1"/>
          <p:nvPr>
            <p:ph type="body" sz="quarter" idx="1"/>
          </p:nvPr>
        </p:nvSpPr>
        <p:spPr>
          <a:xfrm>
            <a:off x="901700" y="4775200"/>
            <a:ext cx="11201400" cy="15367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6303924" y="9258299"/>
            <a:ext cx="409652" cy="419101"/>
          </a:xfrm>
          <a:prstGeom prst="rect">
            <a:avLst/>
          </a:prstGeom>
        </p:spPr>
        <p:txBody>
          <a:bodyPr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6" name="Body Level One…"/>
          <p:cNvSpPr txBox="1"/>
          <p:nvPr>
            <p:ph type="body" sz="quarter" idx="1"/>
          </p:nvPr>
        </p:nvSpPr>
        <p:spPr>
          <a:xfrm>
            <a:off x="1270000" y="6362700"/>
            <a:ext cx="10464800" cy="660400"/>
          </a:xfrm>
          <a:prstGeom prst="rect">
            <a:avLst/>
          </a:prstGeom>
        </p:spPr>
        <p:txBody>
          <a:bodyPr/>
          <a:lstStyle>
            <a:lvl1pPr marL="0" indent="0" algn="ctr">
              <a:lnSpc>
                <a:spcPct val="90000"/>
              </a:lnSpc>
              <a:spcBef>
                <a:spcPts val="1200"/>
              </a:spcBef>
              <a:buSzTx/>
              <a:buNone/>
              <a:defRPr i="1" sz="3200">
                <a:latin typeface="Avenir Next"/>
                <a:ea typeface="Avenir Next"/>
                <a:cs typeface="Avenir Next"/>
                <a:sym typeface="Avenir Next"/>
              </a:defRPr>
            </a:lvl1pPr>
            <a:lvl2pPr marL="839611" indent="-395111" algn="ctr">
              <a:lnSpc>
                <a:spcPct val="90000"/>
              </a:lnSpc>
              <a:spcBef>
                <a:spcPts val="1200"/>
              </a:spcBef>
              <a:defRPr i="1" sz="3200">
                <a:latin typeface="Avenir Next"/>
                <a:ea typeface="Avenir Next"/>
                <a:cs typeface="Avenir Next"/>
                <a:sym typeface="Avenir Next"/>
              </a:defRPr>
            </a:lvl2pPr>
            <a:lvl3pPr marL="1284111" indent="-395111" algn="ctr">
              <a:lnSpc>
                <a:spcPct val="90000"/>
              </a:lnSpc>
              <a:spcBef>
                <a:spcPts val="1200"/>
              </a:spcBef>
              <a:defRPr i="1" sz="3200">
                <a:latin typeface="Avenir Next"/>
                <a:ea typeface="Avenir Next"/>
                <a:cs typeface="Avenir Next"/>
                <a:sym typeface="Avenir Next"/>
              </a:defRPr>
            </a:lvl3pPr>
            <a:lvl4pPr marL="1728611" indent="-395111" algn="ctr">
              <a:lnSpc>
                <a:spcPct val="90000"/>
              </a:lnSpc>
              <a:spcBef>
                <a:spcPts val="1200"/>
              </a:spcBef>
              <a:defRPr i="1" sz="3200">
                <a:latin typeface="Avenir Next"/>
                <a:ea typeface="Avenir Next"/>
                <a:cs typeface="Avenir Next"/>
                <a:sym typeface="Avenir Next"/>
              </a:defRPr>
            </a:lvl4pPr>
            <a:lvl5pPr marL="2173111" indent="-395111" algn="ctr">
              <a:lnSpc>
                <a:spcPct val="90000"/>
              </a:lnSpc>
              <a:spcBef>
                <a:spcPts val="1200"/>
              </a:spcBef>
              <a:defRPr i="1" sz="3200">
                <a:latin typeface="Avenir Next"/>
                <a:ea typeface="Avenir Next"/>
                <a:cs typeface="Avenir Next"/>
                <a:sym typeface="Avenir Next"/>
              </a:defRPr>
            </a:lvl5pPr>
          </a:lstStyle>
          <a:p>
            <a:pPr/>
            <a:r>
              <a:t>Body Level One</a:t>
            </a:r>
          </a:p>
          <a:p>
            <a:pPr lvl="1"/>
            <a:r>
              <a:t>Body Level Two</a:t>
            </a:r>
          </a:p>
          <a:p>
            <a:pPr lvl="2"/>
            <a:r>
              <a:t>Body Level Three</a:t>
            </a:r>
          </a:p>
          <a:p>
            <a:pPr lvl="3"/>
            <a:r>
              <a:t>Body Level Four</a:t>
            </a:r>
          </a:p>
          <a:p>
            <a:pPr lvl="4"/>
            <a:r>
              <a:t>Body Level Five</a:t>
            </a:r>
          </a:p>
        </p:txBody>
      </p:sp>
      <p:sp>
        <p:nvSpPr>
          <p:cNvPr id="97" name="“Type a quote here.”"/>
          <p:cNvSpPr txBox="1"/>
          <p:nvPr>
            <p:ph type="body" sz="quarter" idx="13"/>
          </p:nvPr>
        </p:nvSpPr>
        <p:spPr>
          <a:xfrm>
            <a:off x="1270000" y="4248150"/>
            <a:ext cx="10464800" cy="723900"/>
          </a:xfrm>
          <a:prstGeom prst="rect">
            <a:avLst/>
          </a:prstGeom>
        </p:spPr>
        <p:txBody>
          <a:bodyPr/>
          <a:lstStyle/>
          <a:p>
            <a:pPr marL="0" indent="0" algn="ctr">
              <a:lnSpc>
                <a:spcPct val="90000"/>
              </a:lnSpc>
              <a:buSzTx/>
              <a:buNone/>
              <a:defRPr>
                <a:latin typeface="Avenir Next Demi Bold"/>
                <a:ea typeface="Avenir Next Demi Bold"/>
                <a:cs typeface="Avenir Next Demi Bold"/>
                <a:sym typeface="Avenir Next Demi Bold"/>
              </a:defRPr>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05"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pic>
        <p:nvPicPr>
          <p:cNvPr id="22" name="chalk_line_box_10x7.png" descr="chalk_line_box_10x7.png"/>
          <p:cNvPicPr>
            <a:picLocks noChangeAspect="1"/>
          </p:cNvPicPr>
          <p:nvPr/>
        </p:nvPicPr>
        <p:blipFill>
          <a:blip r:embed="rId2">
            <a:alphaModFix amt="45000"/>
            <a:extLst/>
          </a:blip>
          <a:stretch>
            <a:fillRect/>
          </a:stretch>
        </p:blipFill>
        <p:spPr>
          <a:xfrm>
            <a:off x="317500" y="6794500"/>
            <a:ext cx="12344400" cy="2336800"/>
          </a:xfrm>
          <a:prstGeom prst="rect">
            <a:avLst/>
          </a:prstGeom>
          <a:ln w="12700">
            <a:miter lim="400000"/>
          </a:ln>
        </p:spPr>
      </p:pic>
      <p:sp>
        <p:nvSpPr>
          <p:cNvPr id="23" name="Image"/>
          <p:cNvSpPr/>
          <p:nvPr>
            <p:ph type="pic" idx="13"/>
          </p:nvPr>
        </p:nvSpPr>
        <p:spPr>
          <a:xfrm>
            <a:off x="393700" y="381000"/>
            <a:ext cx="12217400" cy="6146800"/>
          </a:xfrm>
          <a:prstGeom prst="rect">
            <a:avLst/>
          </a:prstGeom>
        </p:spPr>
        <p:txBody>
          <a:bodyPr lIns="91439" tIns="45719" rIns="91439" bIns="45719" anchor="t">
            <a:noAutofit/>
          </a:bodyPr>
          <a:lstStyle/>
          <a:p>
            <a:pPr/>
          </a:p>
        </p:txBody>
      </p:sp>
      <p:sp>
        <p:nvSpPr>
          <p:cNvPr id="24" name="Title Text"/>
          <p:cNvSpPr txBox="1"/>
          <p:nvPr>
            <p:ph type="title"/>
          </p:nvPr>
        </p:nvSpPr>
        <p:spPr>
          <a:xfrm>
            <a:off x="901700" y="6934200"/>
            <a:ext cx="11201400" cy="952500"/>
          </a:xfrm>
          <a:prstGeom prst="rect">
            <a:avLst/>
          </a:prstGeom>
        </p:spPr>
        <p:txBody>
          <a:bodyPr anchor="b"/>
          <a:lstStyle/>
          <a:p>
            <a:pPr/>
            <a:r>
              <a:t>Title Text</a:t>
            </a:r>
          </a:p>
        </p:txBody>
      </p:sp>
      <p:sp>
        <p:nvSpPr>
          <p:cNvPr id="25" name="Body Level One…"/>
          <p:cNvSpPr txBox="1"/>
          <p:nvPr>
            <p:ph type="body" sz="quarter" idx="1"/>
          </p:nvPr>
        </p:nvSpPr>
        <p:spPr>
          <a:xfrm>
            <a:off x="901700" y="7823200"/>
            <a:ext cx="11201400" cy="12065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901700" y="3898900"/>
            <a:ext cx="11201400" cy="1943100"/>
          </a:xfrm>
          <a:prstGeom prst="rect">
            <a:avLst/>
          </a:prstGeom>
        </p:spPr>
        <p:txBody>
          <a:bodyPr anchor="ct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Image"/>
          <p:cNvSpPr/>
          <p:nvPr>
            <p:ph type="pic" sz="half" idx="13"/>
          </p:nvPr>
        </p:nvSpPr>
        <p:spPr>
          <a:xfrm>
            <a:off x="6451600" y="1066800"/>
            <a:ext cx="5626100" cy="7632700"/>
          </a:xfrm>
          <a:prstGeom prst="rect">
            <a:avLst/>
          </a:prstGeom>
        </p:spPr>
        <p:txBody>
          <a:bodyPr lIns="91439" tIns="45719" rIns="91439" bIns="45719" anchor="t">
            <a:noAutofit/>
          </a:bodyPr>
          <a:lstStyle/>
          <a:p>
            <a:pPr/>
          </a:p>
        </p:txBody>
      </p:sp>
      <p:sp>
        <p:nvSpPr>
          <p:cNvPr id="42" name="Title Text"/>
          <p:cNvSpPr txBox="1"/>
          <p:nvPr>
            <p:ph type="title"/>
          </p:nvPr>
        </p:nvSpPr>
        <p:spPr>
          <a:xfrm>
            <a:off x="901700" y="927100"/>
            <a:ext cx="5080000" cy="4102100"/>
          </a:xfrm>
          <a:prstGeom prst="rect">
            <a:avLst/>
          </a:prstGeom>
        </p:spPr>
        <p:txBody>
          <a:bodyPr anchor="b"/>
          <a:lstStyle/>
          <a:p>
            <a:pPr/>
            <a:r>
              <a:t>Title Text</a:t>
            </a:r>
          </a:p>
        </p:txBody>
      </p:sp>
      <p:sp>
        <p:nvSpPr>
          <p:cNvPr id="43" name="Body Level One…"/>
          <p:cNvSpPr txBox="1"/>
          <p:nvPr>
            <p:ph type="body" sz="quarter" idx="1"/>
          </p:nvPr>
        </p:nvSpPr>
        <p:spPr>
          <a:xfrm>
            <a:off x="901700" y="5029200"/>
            <a:ext cx="5080000" cy="36830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1" name="Title Text"/>
          <p:cNvSpPr txBox="1"/>
          <p:nvPr>
            <p:ph type="title"/>
          </p:nvPr>
        </p:nvSpPr>
        <p:spPr>
          <a:prstGeom prst="rect">
            <a:avLst/>
          </a:prstGeom>
        </p:spPr>
        <p:txBody>
          <a:bodyPr/>
          <a:lstStyle/>
          <a:p>
            <a:pPr/>
            <a:r>
              <a:t>Title Text</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8" name="Image"/>
          <p:cNvSpPr/>
          <p:nvPr>
            <p:ph type="pic" sz="half" idx="13"/>
          </p:nvPr>
        </p:nvSpPr>
        <p:spPr>
          <a:xfrm>
            <a:off x="6769100" y="2603500"/>
            <a:ext cx="5308600" cy="5969000"/>
          </a:xfrm>
          <a:prstGeom prst="rect">
            <a:avLst/>
          </a:prstGeom>
        </p:spPr>
        <p:txBody>
          <a:bodyPr lIns="91439" tIns="45719" rIns="91439" bIns="45719" anchor="t">
            <a:noAutofit/>
          </a:bodyPr>
          <a:lstStyle/>
          <a:p>
            <a:pPr/>
          </a:p>
        </p:txBody>
      </p:sp>
      <p:sp>
        <p:nvSpPr>
          <p:cNvPr id="69" name="Title Text"/>
          <p:cNvSpPr txBox="1"/>
          <p:nvPr>
            <p:ph type="title"/>
          </p:nvPr>
        </p:nvSpPr>
        <p:spPr>
          <a:prstGeom prst="rect">
            <a:avLst/>
          </a:prstGeom>
        </p:spPr>
        <p:txBody>
          <a:bodyPr/>
          <a:lstStyle/>
          <a:p>
            <a:pPr/>
            <a:r>
              <a:t>Title Text</a:t>
            </a:r>
          </a:p>
        </p:txBody>
      </p:sp>
      <p:sp>
        <p:nvSpPr>
          <p:cNvPr id="70" name="Body Level One…"/>
          <p:cNvSpPr txBox="1"/>
          <p:nvPr>
            <p:ph type="body" sz="half" idx="1"/>
          </p:nvPr>
        </p:nvSpPr>
        <p:spPr>
          <a:xfrm>
            <a:off x="901700" y="2603500"/>
            <a:ext cx="5334000" cy="5969000"/>
          </a:xfrm>
          <a:prstGeom prst="rect">
            <a:avLst/>
          </a:prstGeom>
        </p:spPr>
        <p:txBody>
          <a:bodyPr/>
          <a:lstStyle>
            <a:lvl1pPr marL="393700" indent="-393700">
              <a:lnSpc>
                <a:spcPct val="90000"/>
              </a:lnSpc>
              <a:spcBef>
                <a:spcPts val="2800"/>
              </a:spcBef>
              <a:defRPr sz="3200"/>
            </a:lvl1pPr>
            <a:lvl2pPr marL="787400" indent="-393700">
              <a:lnSpc>
                <a:spcPct val="90000"/>
              </a:lnSpc>
              <a:spcBef>
                <a:spcPts val="2800"/>
              </a:spcBef>
              <a:defRPr sz="3200"/>
            </a:lvl2pPr>
            <a:lvl3pPr marL="1181100" indent="-393700">
              <a:lnSpc>
                <a:spcPct val="90000"/>
              </a:lnSpc>
              <a:spcBef>
                <a:spcPts val="2800"/>
              </a:spcBef>
              <a:defRPr sz="3200"/>
            </a:lvl3pPr>
            <a:lvl4pPr marL="1574800" indent="-393700">
              <a:lnSpc>
                <a:spcPct val="90000"/>
              </a:lnSpc>
              <a:spcBef>
                <a:spcPts val="2800"/>
              </a:spcBef>
              <a:defRPr sz="3200"/>
            </a:lvl4pPr>
            <a:lvl5pPr marL="1968500" indent="-393700">
              <a:lnSpc>
                <a:spcPct val="90000"/>
              </a:lnSpc>
              <a:spcBef>
                <a:spcPts val="2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8" name="Body Level One…"/>
          <p:cNvSpPr txBox="1"/>
          <p:nvPr>
            <p:ph type="body" idx="1"/>
          </p:nvPr>
        </p:nvSpPr>
        <p:spPr>
          <a:xfrm>
            <a:off x="901700" y="1727200"/>
            <a:ext cx="11201400" cy="62865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86" name="Image"/>
          <p:cNvSpPr/>
          <p:nvPr>
            <p:ph type="pic" sz="quarter" idx="13"/>
          </p:nvPr>
        </p:nvSpPr>
        <p:spPr>
          <a:xfrm>
            <a:off x="6654800" y="482600"/>
            <a:ext cx="5981700" cy="3911600"/>
          </a:xfrm>
          <a:prstGeom prst="rect">
            <a:avLst/>
          </a:prstGeom>
        </p:spPr>
        <p:txBody>
          <a:bodyPr lIns="91439" tIns="45719" rIns="91439" bIns="45719" anchor="t">
            <a:noAutofit/>
          </a:bodyPr>
          <a:lstStyle/>
          <a:p>
            <a:pPr/>
          </a:p>
        </p:txBody>
      </p:sp>
      <p:sp>
        <p:nvSpPr>
          <p:cNvPr id="87" name="Image"/>
          <p:cNvSpPr/>
          <p:nvPr>
            <p:ph type="pic" sz="half" idx="14"/>
          </p:nvPr>
        </p:nvSpPr>
        <p:spPr>
          <a:xfrm>
            <a:off x="6654800" y="4673600"/>
            <a:ext cx="5981700" cy="4597400"/>
          </a:xfrm>
          <a:prstGeom prst="rect">
            <a:avLst/>
          </a:prstGeom>
        </p:spPr>
        <p:txBody>
          <a:bodyPr lIns="91439" tIns="45719" rIns="91439" bIns="45719" anchor="t">
            <a:noAutofit/>
          </a:bodyPr>
          <a:lstStyle/>
          <a:p>
            <a:pPr/>
          </a:p>
        </p:txBody>
      </p:sp>
      <p:sp>
        <p:nvSpPr>
          <p:cNvPr id="88" name="Image"/>
          <p:cNvSpPr/>
          <p:nvPr>
            <p:ph type="pic" idx="15"/>
          </p:nvPr>
        </p:nvSpPr>
        <p:spPr>
          <a:xfrm>
            <a:off x="406400" y="482600"/>
            <a:ext cx="5981700" cy="8788400"/>
          </a:xfrm>
          <a:prstGeom prst="rect">
            <a:avLst/>
          </a:prstGeom>
        </p:spPr>
        <p:txBody>
          <a:bodyPr lIns="91439" tIns="45719" rIns="91439" bIns="45719" anchor="t">
            <a:noAutofit/>
          </a:bodyPr>
          <a:lstStyle/>
          <a:p>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chalk_line_10x7.png" descr="chalk_line_10x7.png"/>
          <p:cNvPicPr>
            <a:picLocks noChangeAspect="1"/>
          </p:cNvPicPr>
          <p:nvPr/>
        </p:nvPicPr>
        <p:blipFill>
          <a:blip r:embed="rId3">
            <a:extLst/>
          </a:blip>
          <a:stretch>
            <a:fillRect/>
          </a:stretch>
        </p:blipFill>
        <p:spPr>
          <a:xfrm>
            <a:off x="393700" y="355600"/>
            <a:ext cx="12217400" cy="8775700"/>
          </a:xfrm>
          <a:prstGeom prst="rect">
            <a:avLst/>
          </a:prstGeom>
          <a:ln w="12700">
            <a:miter lim="400000"/>
          </a:ln>
        </p:spPr>
      </p:pic>
      <p:sp>
        <p:nvSpPr>
          <p:cNvPr id="3" name="Title Text"/>
          <p:cNvSpPr txBox="1"/>
          <p:nvPr>
            <p:ph type="title"/>
          </p:nvPr>
        </p:nvSpPr>
        <p:spPr>
          <a:xfrm>
            <a:off x="901700" y="635000"/>
            <a:ext cx="11201400" cy="171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901700" y="2603500"/>
            <a:ext cx="11201400" cy="596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6299199" y="9258300"/>
            <a:ext cx="409652" cy="419100"/>
          </a:xfrm>
          <a:prstGeom prst="rect">
            <a:avLst/>
          </a:prstGeom>
          <a:ln w="12700">
            <a:miter lim="400000"/>
          </a:ln>
        </p:spPr>
        <p:txBody>
          <a:bodyPr wrap="none" lIns="50800" tIns="50800" rIns="50800" bIns="50800">
            <a:spAutoFit/>
          </a:bodyPr>
          <a:lstStyle>
            <a:lvl1pPr>
              <a:defRPr b="1" cap="all" i="0"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1pPr>
      <a:lvl2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2pPr>
      <a:lvl3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3pPr>
      <a:lvl4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4pPr>
      <a:lvl5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5pPr>
      <a:lvl6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6pPr>
      <a:lvl7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7pPr>
      <a:lvl8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8pPr>
      <a:lvl9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9pPr>
    </p:titleStyle>
    <p:bodyStyle>
      <a:lvl1pPr marL="444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9pPr>
    </p:bodyStyle>
    <p:otherStyle>
      <a:lvl1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1pPr>
      <a:lvl2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2pPr>
      <a:lvl3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3pPr>
      <a:lvl4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4pPr>
      <a:lvl5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5pPr>
      <a:lvl6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6pPr>
      <a:lvl7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7pPr>
      <a:lvl8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8pPr>
      <a:lvl9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rading Strategies reliability Backtester"/>
          <p:cNvSpPr txBox="1"/>
          <p:nvPr>
            <p:ph type="ctrTitle"/>
          </p:nvPr>
        </p:nvSpPr>
        <p:spPr>
          <a:prstGeom prst="rect">
            <a:avLst/>
          </a:prstGeom>
        </p:spPr>
        <p:txBody>
          <a:bodyPr anchor="ctr"/>
          <a:lstStyle>
            <a:lvl1pPr algn="ctr">
              <a:defRPr spc="200" sz="3200"/>
            </a:lvl1pPr>
          </a:lstStyle>
          <a:p>
            <a:pPr/>
            <a:r>
              <a:t>Trading Strategies reliability Backtester</a:t>
            </a:r>
          </a:p>
        </p:txBody>
      </p:sp>
      <p:sp>
        <p:nvSpPr>
          <p:cNvPr id="123" name="PROJect GUIDE…"/>
          <p:cNvSpPr txBox="1"/>
          <p:nvPr>
            <p:ph type="subTitle" sz="half" idx="1"/>
          </p:nvPr>
        </p:nvSpPr>
        <p:spPr>
          <a:xfrm>
            <a:off x="901700" y="4775200"/>
            <a:ext cx="11201400" cy="3862042"/>
          </a:xfrm>
          <a:prstGeom prst="rect">
            <a:avLst/>
          </a:prstGeom>
        </p:spPr>
        <p:txBody>
          <a:bodyPr/>
          <a:lstStyle/>
          <a:p>
            <a:pPr algn="ctr" defTabSz="280415">
              <a:defRPr spc="100" sz="2300" u="sng">
                <a:effectLst>
                  <a:outerShdw sx="100000" sy="100000" kx="0" ky="0" algn="b" rotWithShape="0" blurRad="12700" dist="12192" dir="5520000">
                    <a:srgbClr val="FFFFFF">
                      <a:alpha val="72000"/>
                    </a:srgbClr>
                  </a:outerShdw>
                </a:effectLst>
              </a:defRPr>
            </a:pPr>
            <a:r>
              <a:t>PROJect GUIDE</a:t>
            </a:r>
            <a:endParaRPr spc="183"/>
          </a:p>
          <a:p>
            <a:pPr algn="ctr" defTabSz="280415">
              <a:defRPr spc="183" sz="2300" u="sng">
                <a:effectLst>
                  <a:outerShdw sx="100000" sy="100000" kx="0" ky="0" algn="b" rotWithShape="0" blurRad="12700" dist="12192" dir="5520000">
                    <a:srgbClr val="FFFFFF">
                      <a:alpha val="72000"/>
                    </a:srgbClr>
                  </a:outerShdw>
                </a:effectLst>
              </a:defRPr>
            </a:pPr>
          </a:p>
          <a:p>
            <a:pPr algn="ctr" defTabSz="280415">
              <a:defRPr b="1" spc="100" sz="2300">
                <a:effectLst>
                  <a:outerShdw sx="100000" sy="100000" kx="0" ky="0" algn="b" rotWithShape="0" blurRad="12700" dist="12192" dir="5520000">
                    <a:srgbClr val="FFFFFF">
                      <a:alpha val="72000"/>
                    </a:srgbClr>
                  </a:outerShdw>
                </a:effectLst>
              </a:defRPr>
            </a:pPr>
            <a:r>
              <a:t>Dr. Pandi Murugan</a:t>
            </a:r>
            <a:endParaRPr spc="183"/>
          </a:p>
          <a:p>
            <a:pPr algn="ctr" defTabSz="280415">
              <a:defRPr b="1" spc="183" sz="2300">
                <a:effectLst>
                  <a:outerShdw sx="100000" sy="100000" kx="0" ky="0" algn="b" rotWithShape="0" blurRad="12700" dist="12192" dir="5520000">
                    <a:srgbClr val="FFFFFF">
                      <a:alpha val="72000"/>
                    </a:srgbClr>
                  </a:outerShdw>
                </a:effectLst>
              </a:defRPr>
            </a:pPr>
          </a:p>
          <a:p>
            <a:pPr algn="ctr" defTabSz="280415">
              <a:defRPr spc="100" sz="2300" u="sng">
                <a:effectLst>
                  <a:outerShdw sx="100000" sy="100000" kx="0" ky="0" algn="b" rotWithShape="0" blurRad="12700" dist="12192" dir="5520000">
                    <a:srgbClr val="FFFFFF">
                      <a:alpha val="72000"/>
                    </a:srgbClr>
                  </a:outerShdw>
                </a:effectLst>
              </a:defRPr>
            </a:pPr>
            <a:r>
              <a:t>PROject team Members</a:t>
            </a:r>
            <a:endParaRPr spc="183"/>
          </a:p>
          <a:p>
            <a:pPr algn="ctr" defTabSz="280415">
              <a:defRPr spc="183" sz="2300" u="sng">
                <a:effectLst>
                  <a:outerShdw sx="100000" sy="100000" kx="0" ky="0" algn="b" rotWithShape="0" blurRad="12700" dist="12192" dir="5520000">
                    <a:srgbClr val="FFFFFF">
                      <a:alpha val="72000"/>
                    </a:srgbClr>
                  </a:outerShdw>
                </a:effectLst>
              </a:defRPr>
            </a:pPr>
          </a:p>
          <a:p>
            <a:pPr algn="ctr" defTabSz="280415">
              <a:defRPr b="1" spc="100" sz="2300">
                <a:effectLst>
                  <a:outerShdw sx="100000" sy="100000" kx="0" ky="0" algn="b" rotWithShape="0" blurRad="12700" dist="12192" dir="5520000">
                    <a:srgbClr val="FFFFFF">
                      <a:alpha val="72000"/>
                    </a:srgbClr>
                  </a:outerShdw>
                </a:effectLst>
              </a:defRPr>
            </a:pPr>
            <a:r>
              <a:t>Anshul shrivastava</a:t>
            </a:r>
            <a:endParaRPr spc="183"/>
          </a:p>
          <a:p>
            <a:pPr algn="ctr" defTabSz="280415">
              <a:defRPr b="1" spc="100" sz="2300">
                <a:effectLst>
                  <a:outerShdw sx="100000" sy="100000" kx="0" ky="0" algn="b" rotWithShape="0" blurRad="12700" dist="12192" dir="5520000">
                    <a:srgbClr val="FFFFFF">
                      <a:alpha val="72000"/>
                    </a:srgbClr>
                  </a:outerShdw>
                </a:effectLst>
              </a:defRPr>
            </a:pPr>
            <a:r>
              <a:t>(17bce10116)</a:t>
            </a:r>
            <a:endParaRPr spc="183"/>
          </a:p>
          <a:p>
            <a:pPr algn="ctr" defTabSz="280415">
              <a:defRPr b="1" spc="100" sz="2300">
                <a:effectLst>
                  <a:outerShdw sx="100000" sy="100000" kx="0" ky="0" algn="b" rotWithShape="0" blurRad="12700" dist="12192" dir="5520000">
                    <a:srgbClr val="FFFFFF">
                      <a:alpha val="72000"/>
                    </a:srgbClr>
                  </a:outerShdw>
                </a:effectLst>
              </a:defRPr>
            </a:pPr>
            <a:r>
              <a:t> &amp;</a:t>
            </a:r>
            <a:endParaRPr spc="183"/>
          </a:p>
          <a:p>
            <a:pPr algn="ctr" defTabSz="280415">
              <a:defRPr b="1" spc="100" sz="2300">
                <a:effectLst>
                  <a:outerShdw sx="100000" sy="100000" kx="0" ky="0" algn="b" rotWithShape="0" blurRad="12700" dist="12192" dir="5520000">
                    <a:srgbClr val="FFFFFF">
                      <a:alpha val="72000"/>
                    </a:srgbClr>
                  </a:outerShdw>
                </a:effectLst>
              </a:defRPr>
            </a:pPr>
            <a:r>
              <a:t>Tarun Maithil</a:t>
            </a:r>
            <a:endParaRPr spc="183"/>
          </a:p>
          <a:p>
            <a:pPr algn="ctr" defTabSz="280415">
              <a:defRPr b="1" spc="100" sz="2300">
                <a:effectLst>
                  <a:outerShdw sx="100000" sy="100000" kx="0" ky="0" algn="b" rotWithShape="0" blurRad="12700" dist="12192" dir="5520000">
                    <a:srgbClr val="FFFFFF">
                      <a:alpha val="72000"/>
                    </a:srgbClr>
                  </a:outerShdw>
                </a:effectLst>
              </a:defRPr>
            </a:pPr>
            <a:r>
              <a:t>(17bce10157)</a:t>
            </a:r>
            <a:r>
              <a:rPr i="1"/>
              <a:t> </a:t>
            </a:r>
          </a:p>
        </p:txBody>
      </p:sp>
      <p:pic>
        <p:nvPicPr>
          <p:cNvPr id="124" name="25_07_17_052419_vit-bhopal.jpg" descr="25_07_17_052419_vit-bhopal.jpg"/>
          <p:cNvPicPr>
            <a:picLocks noChangeAspect="1"/>
          </p:cNvPicPr>
          <p:nvPr/>
        </p:nvPicPr>
        <p:blipFill>
          <a:blip r:embed="rId2">
            <a:extLst/>
          </a:blip>
          <a:stretch>
            <a:fillRect/>
          </a:stretch>
        </p:blipFill>
        <p:spPr>
          <a:xfrm>
            <a:off x="5180408" y="403490"/>
            <a:ext cx="2644065" cy="26440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YSTEM ARCHITECTURE DIAGRAM"/>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Module : Price Action Strategies</a:t>
            </a:r>
          </a:p>
        </p:txBody>
      </p:sp>
      <p:sp>
        <p:nvSpPr>
          <p:cNvPr id="151" name="Candlestick Patterns :…"/>
          <p:cNvSpPr txBox="1"/>
          <p:nvPr>
            <p:ph type="body" idx="1"/>
          </p:nvPr>
        </p:nvSpPr>
        <p:spPr>
          <a:prstGeom prst="rect">
            <a:avLst/>
          </a:prstGeom>
        </p:spPr>
        <p:txBody>
          <a:bodyPr/>
          <a:lstStyle/>
          <a:p>
            <a:pPr marL="284479" indent="-284479" defTabSz="373887">
              <a:spcBef>
                <a:spcPts val="2000"/>
              </a:spcBef>
              <a:buSzPct val="35000"/>
              <a:buBlip>
                <a:blip r:embed="rId3"/>
              </a:buBlip>
              <a:defRPr sz="2304">
                <a:effectLst>
                  <a:outerShdw sx="100000" sy="100000" kx="0" ky="0" algn="b" rotWithShape="0" blurRad="16256" dist="16256" dir="5520000">
                    <a:srgbClr val="FFFFFF">
                      <a:alpha val="71999"/>
                    </a:srgbClr>
                  </a:outerShdw>
                </a:effectLst>
              </a:defRPr>
            </a:pPr>
            <a:r>
              <a:t>Candlestick Patterns :</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Doji Candlestick Pattern</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Hammer Candlestick Pattern</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Shooting Star Candlestick Pattern</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Marubozu Candlestick Pattern</a:t>
            </a:r>
          </a:p>
          <a:p>
            <a:pPr marL="231006" indent="-231006" defTabSz="373887">
              <a:spcBef>
                <a:spcPts val="2000"/>
              </a:spcBef>
              <a:buSzPct val="35000"/>
              <a:buBlip>
                <a:blip r:embed="rId4"/>
              </a:buBlip>
              <a:defRPr sz="2304">
                <a:effectLst>
                  <a:outerShdw sx="100000" sy="100000" kx="0" ky="0" algn="b" rotWithShape="0" blurRad="16256" dist="16256" dir="5520000">
                    <a:srgbClr val="FFFFFF">
                      <a:alpha val="71999"/>
                    </a:srgbClr>
                  </a:outerShdw>
                </a:effectLst>
              </a:defRPr>
            </a:pPr>
            <a:r>
              <a:t>Technical Indicators :</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Moving Average Convergence Divergence</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Bollinger Band </a:t>
            </a:r>
          </a:p>
          <a:p>
            <a:pPr marL="308008" indent="-308008" defTabSz="373887">
              <a:spcBef>
                <a:spcPts val="2000"/>
              </a:spcBef>
              <a:buSzPct val="100000"/>
              <a:buAutoNum type="arabicPeriod" startAt="1"/>
              <a:defRPr sz="2304">
                <a:effectLst>
                  <a:outerShdw sx="100000" sy="100000" kx="0" ky="0" algn="b" rotWithShape="0" blurRad="16256" dist="16256" dir="5520000">
                    <a:srgbClr val="FFFFFF">
                      <a:alpha val="71999"/>
                    </a:srgbClr>
                  </a:outerShdw>
                </a:effectLst>
              </a:defRPr>
            </a:pPr>
            <a:r>
              <a:t>Average True Range</a:t>
            </a:r>
          </a:p>
        </p:txBody>
      </p:sp>
      <p:sp>
        <p:nvSpPr>
          <p:cNvPr id="152" name="This module can be used as an API/Library for candlestick patterns and technical indicators as a open source resource."/>
          <p:cNvSpPr txBox="1"/>
          <p:nvPr/>
        </p:nvSpPr>
        <p:spPr>
          <a:xfrm>
            <a:off x="7016958" y="2679943"/>
            <a:ext cx="5024275" cy="2921001"/>
          </a:xfrm>
          <a:prstGeom prst="rect">
            <a:avLst/>
          </a:prstGeom>
          <a:ln w="25400">
            <a:solidFill>
              <a:srgbClr val="747777"/>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module can be used as an API/Library for candlestick patterns and technical indicators as a open source resource.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YSTEM ARCHITECTURE DIAGRAM"/>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Implementation and Coding</a:t>
            </a:r>
          </a:p>
        </p:txBody>
      </p:sp>
      <p:sp>
        <p:nvSpPr>
          <p:cNvPr id="155" name="Body"/>
          <p:cNvSpPr txBox="1"/>
          <p:nvPr>
            <p:ph type="body" idx="1"/>
          </p:nvPr>
        </p:nvSpPr>
        <p:spPr>
          <a:prstGeom prst="rect">
            <a:avLst/>
          </a:prstGeom>
        </p:spPr>
        <p:txBody>
          <a:bodyPr/>
          <a:lstStyle/>
          <a:p>
            <a:pPr marL="481263" indent="-481263">
              <a:buSzPct val="100000"/>
              <a:buAutoNum type="arabicPeriod" startAt="1"/>
            </a:pPr>
          </a:p>
        </p:txBody>
      </p:sp>
      <p:pic>
        <p:nvPicPr>
          <p:cNvPr id="156" name="snapshot4.png" descr="snapshot4.png"/>
          <p:cNvPicPr>
            <a:picLocks noChangeAspect="0"/>
          </p:cNvPicPr>
          <p:nvPr/>
        </p:nvPicPr>
        <p:blipFill>
          <a:blip r:embed="rId3">
            <a:extLst/>
          </a:blip>
          <a:stretch>
            <a:fillRect/>
          </a:stretch>
        </p:blipFill>
        <p:spPr>
          <a:xfrm>
            <a:off x="2057400" y="2371097"/>
            <a:ext cx="8890000" cy="4239216"/>
          </a:xfrm>
          <a:prstGeom prst="rect">
            <a:avLst/>
          </a:prstGeom>
          <a:ln w="12700">
            <a:miter lim="400000"/>
          </a:ln>
        </p:spPr>
      </p:pic>
      <p:pic>
        <p:nvPicPr>
          <p:cNvPr id="157" name="snapshot5.png" descr="snapshot5.png"/>
          <p:cNvPicPr>
            <a:picLocks noChangeAspect="0"/>
          </p:cNvPicPr>
          <p:nvPr/>
        </p:nvPicPr>
        <p:blipFill>
          <a:blip r:embed="rId4">
            <a:extLst/>
          </a:blip>
          <a:stretch>
            <a:fillRect/>
          </a:stretch>
        </p:blipFill>
        <p:spPr>
          <a:xfrm>
            <a:off x="6561746" y="6631910"/>
            <a:ext cx="5549476" cy="2031619"/>
          </a:xfrm>
          <a:prstGeom prst="rect">
            <a:avLst/>
          </a:prstGeom>
          <a:ln w="12700">
            <a:miter lim="400000"/>
          </a:ln>
        </p:spPr>
      </p:pic>
      <p:pic>
        <p:nvPicPr>
          <p:cNvPr id="158" name="snapshot6.png" descr="snapshot6.png"/>
          <p:cNvPicPr>
            <a:picLocks noChangeAspect="0"/>
          </p:cNvPicPr>
          <p:nvPr/>
        </p:nvPicPr>
        <p:blipFill>
          <a:blip r:embed="rId5">
            <a:extLst/>
          </a:blip>
          <a:stretch>
            <a:fillRect/>
          </a:stretch>
        </p:blipFill>
        <p:spPr>
          <a:xfrm>
            <a:off x="895647" y="6631910"/>
            <a:ext cx="5902574" cy="203161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YSTEM ARCHITECTURE DIAGRAM"/>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Result and Discussion</a:t>
            </a:r>
          </a:p>
        </p:txBody>
      </p:sp>
      <p:sp>
        <p:nvSpPr>
          <p:cNvPr id="161" name="Portfolio Rebalancing Strategy on DJI  vs DJI index…"/>
          <p:cNvSpPr txBox="1"/>
          <p:nvPr>
            <p:ph type="body" sz="quarter" idx="1"/>
          </p:nvPr>
        </p:nvSpPr>
        <p:spPr>
          <a:xfrm>
            <a:off x="953318" y="2387600"/>
            <a:ext cx="11098164" cy="1824038"/>
          </a:xfrm>
          <a:prstGeom prst="rect">
            <a:avLst/>
          </a:prstGeom>
          <a:solidFill>
            <a:schemeClr val="accent4">
              <a:lumOff val="20098"/>
            </a:schemeClr>
          </a:solidFill>
          <a:ln w="9525">
            <a:solidFill>
              <a:srgbClr val="C9A161"/>
            </a:solidFill>
            <a:round/>
          </a:ln>
          <a:effectLst>
            <a:outerShdw sx="100000" sy="100000" kx="0" ky="0" algn="b" rotWithShape="0" blurRad="38100" dist="25400" dir="5760000">
              <a:srgbClr val="FFFFFF">
                <a:alpha val="30000"/>
              </a:srgbClr>
            </a:outerShdw>
          </a:effectLst>
        </p:spPr>
        <p:txBody>
          <a:bodyPr/>
          <a:lstStyle/>
          <a:p>
            <a:pPr marL="0" indent="0" algn="ctr" defTabSz="455675">
              <a:spcBef>
                <a:spcPts val="0"/>
              </a:spcBef>
              <a:buSzTx/>
              <a:buNone/>
              <a:defRPr sz="2496">
                <a:effectLst>
                  <a:outerShdw sx="100000" sy="100000" kx="0" ky="0" algn="b" rotWithShape="0" blurRad="19812" dist="19812" dir="5520000">
                    <a:srgbClr val="FFFFFF">
                      <a:alpha val="71999"/>
                    </a:srgbClr>
                  </a:outerShdw>
                </a:effectLst>
                <a:latin typeface="Impact"/>
                <a:ea typeface="Impact"/>
                <a:cs typeface="Impact"/>
                <a:sym typeface="Impact"/>
              </a:defRPr>
            </a:pPr>
            <a:r>
              <a:t>Portfolio Rebalancing Strategy on DJI  vs DJI index</a:t>
            </a:r>
          </a:p>
          <a:p>
            <a:pPr marL="0" indent="0" algn="ctr" defTabSz="455675">
              <a:spcBef>
                <a:spcPts val="0"/>
              </a:spcBef>
              <a:buSzTx/>
              <a:buNone/>
              <a:defRPr sz="2496">
                <a:effectLst>
                  <a:outerShdw sx="100000" sy="100000" kx="0" ky="0" algn="b" rotWithShape="0" blurRad="19812" dist="19812" dir="5520000">
                    <a:srgbClr val="FFFFFF">
                      <a:alpha val="71999"/>
                    </a:srgbClr>
                  </a:outerShdw>
                </a:effectLst>
                <a:latin typeface="Impact"/>
                <a:ea typeface="Impact"/>
                <a:cs typeface="Impact"/>
                <a:sym typeface="Impact"/>
              </a:defRPr>
            </a:pPr>
            <a:endParaRPr sz="935"/>
          </a:p>
          <a:p>
            <a:pPr marL="0" indent="0" algn="ctr" defTabSz="455675">
              <a:spcBef>
                <a:spcPts val="0"/>
              </a:spcBef>
              <a:buSzTx/>
              <a:buNone/>
              <a:defRPr sz="2496">
                <a:effectLst>
                  <a:outerShdw sx="100000" sy="100000" kx="0" ky="0" algn="b" rotWithShape="0" blurRad="19812" dist="19812" dir="5520000">
                    <a:srgbClr val="FFFFFF">
                      <a:alpha val="71999"/>
                    </a:srgbClr>
                  </a:outerShdw>
                </a:effectLst>
                <a:latin typeface="Impact"/>
                <a:ea typeface="Impact"/>
                <a:cs typeface="Impact"/>
                <a:sym typeface="Impact"/>
              </a:defRPr>
            </a:pPr>
            <a:r>
              <a:t>    m = number of stock in the portfolio i.e 6</a:t>
            </a:r>
            <a:endParaRPr sz="935"/>
          </a:p>
          <a:p>
            <a:pPr marL="0" indent="0" algn="ctr" defTabSz="455675">
              <a:spcBef>
                <a:spcPts val="0"/>
              </a:spcBef>
              <a:buSzTx/>
              <a:buNone/>
              <a:defRPr sz="2496">
                <a:effectLst>
                  <a:outerShdw sx="100000" sy="100000" kx="0" ky="0" algn="b" rotWithShape="0" blurRad="19812" dist="19812" dir="5520000">
                    <a:srgbClr val="FFFFFF">
                      <a:alpha val="71999"/>
                    </a:srgbClr>
                  </a:outerShdw>
                </a:effectLst>
                <a:latin typeface="Impact"/>
                <a:ea typeface="Impact"/>
                <a:cs typeface="Impact"/>
                <a:sym typeface="Impact"/>
              </a:defRPr>
            </a:pPr>
            <a:r>
              <a:t>    x = number of underperforming stocks to be removed from portfolio monthly i.e 3</a:t>
            </a:r>
          </a:p>
        </p:txBody>
      </p:sp>
      <p:pic>
        <p:nvPicPr>
          <p:cNvPr id="162" name="snapshot2.png" descr="snapshot2.png"/>
          <p:cNvPicPr>
            <a:picLocks noChangeAspect="1"/>
          </p:cNvPicPr>
          <p:nvPr/>
        </p:nvPicPr>
        <p:blipFill>
          <a:blip r:embed="rId3">
            <a:extLst/>
          </a:blip>
          <a:stretch>
            <a:fillRect/>
          </a:stretch>
        </p:blipFill>
        <p:spPr>
          <a:xfrm>
            <a:off x="1022677" y="4276698"/>
            <a:ext cx="5263873" cy="1156227"/>
          </a:xfrm>
          <a:prstGeom prst="rect">
            <a:avLst/>
          </a:prstGeom>
          <a:ln w="12700">
            <a:miter lim="400000"/>
          </a:ln>
        </p:spPr>
      </p:pic>
      <p:pic>
        <p:nvPicPr>
          <p:cNvPr id="163" name="snapshot3.png" descr="snapshot3.png"/>
          <p:cNvPicPr>
            <a:picLocks noChangeAspect="1"/>
          </p:cNvPicPr>
          <p:nvPr/>
        </p:nvPicPr>
        <p:blipFill>
          <a:blip r:embed="rId4">
            <a:extLst/>
          </a:blip>
          <a:stretch>
            <a:fillRect/>
          </a:stretch>
        </p:blipFill>
        <p:spPr>
          <a:xfrm>
            <a:off x="6257592" y="4303861"/>
            <a:ext cx="5263873" cy="1145878"/>
          </a:xfrm>
          <a:prstGeom prst="rect">
            <a:avLst/>
          </a:prstGeom>
          <a:ln w="12700">
            <a:miter lim="400000"/>
          </a:ln>
        </p:spPr>
      </p:pic>
      <p:pic>
        <p:nvPicPr>
          <p:cNvPr id="164" name="snapshot1.png" descr="snapshot1.png"/>
          <p:cNvPicPr>
            <a:picLocks noChangeAspect="0"/>
          </p:cNvPicPr>
          <p:nvPr/>
        </p:nvPicPr>
        <p:blipFill>
          <a:blip r:embed="rId5">
            <a:extLst/>
          </a:blip>
          <a:stretch>
            <a:fillRect/>
          </a:stretch>
        </p:blipFill>
        <p:spPr>
          <a:xfrm>
            <a:off x="1993900" y="5537200"/>
            <a:ext cx="9525000" cy="353233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YSTEM ARCHITECTURE DIAGRAM"/>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Conclusion</a:t>
            </a:r>
          </a:p>
        </p:txBody>
      </p:sp>
      <p:sp>
        <p:nvSpPr>
          <p:cNvPr id="167" name="Testing the strategy by applying the rules and trading signal criteria on historical data mimicking actual trading conditions.…"/>
          <p:cNvSpPr txBox="1"/>
          <p:nvPr>
            <p:ph type="body" idx="1"/>
          </p:nvPr>
        </p:nvSpPr>
        <p:spPr>
          <a:prstGeom prst="rect">
            <a:avLst/>
          </a:prstGeom>
        </p:spPr>
        <p:txBody>
          <a:bodyPr/>
          <a:lstStyle/>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Testing the strategy by applying the rules and trading signal criteria on historical data mimicking actual trading conditions.</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Being conservative - err on the side of caution.</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Backtesting is of critical importance in assessing the merit of a trading strategy/system.</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Don’t deploy strategy in live market until backtested.</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Criticism - Since it is based on historical data it has little predictive power.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INTRODUCTION"/>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INTRODUCTION</a:t>
            </a:r>
          </a:p>
        </p:txBody>
      </p:sp>
      <p:sp>
        <p:nvSpPr>
          <p:cNvPr id="127" name="The Backtesting System is designed to provide insights into backtested results generated by applying a trading strategy on the clean historical OHLC data of a specific time frame for a specified security.…"/>
          <p:cNvSpPr txBox="1"/>
          <p:nvPr>
            <p:ph type="body" idx="1"/>
          </p:nvPr>
        </p:nvSpPr>
        <p:spPr>
          <a:prstGeom prst="rect">
            <a:avLst/>
          </a:prstGeom>
        </p:spPr>
        <p:txBody>
          <a:bodyPr/>
          <a:lstStyle/>
          <a:p>
            <a:pPr marL="377825" indent="-377825" defTabSz="496569">
              <a:spcBef>
                <a:spcPts val="2700"/>
              </a:spcBef>
              <a:buSzPct val="35000"/>
              <a:buBlip>
                <a:blip r:embed="rId3"/>
              </a:buBlip>
              <a:defRPr sz="3000">
                <a:effectLst>
                  <a:outerShdw sx="100000" sy="100000" kx="0" ky="0" algn="b" rotWithShape="0" blurRad="25400" dist="21590" dir="5520000">
                    <a:srgbClr val="FFFFFF">
                      <a:alpha val="71999"/>
                    </a:srgbClr>
                  </a:outerShdw>
                </a:effectLst>
              </a:defRPr>
            </a:pPr>
            <a:r>
              <a:t>The Backtesting System is designed to provide insights into backtested results generated by applying a trading strategy on the clean historical OHLC data of a specific time frame for a specified security.  </a:t>
            </a:r>
          </a:p>
          <a:p>
            <a:pPr marL="377825" indent="-377825" defTabSz="496569">
              <a:spcBef>
                <a:spcPts val="2700"/>
              </a:spcBef>
              <a:buSzPct val="35000"/>
              <a:buBlip>
                <a:blip r:embed="rId3"/>
              </a:buBlip>
              <a:defRPr sz="3000">
                <a:effectLst>
                  <a:outerShdw sx="100000" sy="100000" kx="0" ky="0" algn="b" rotWithShape="0" blurRad="25400" dist="21590" dir="5520000">
                    <a:srgbClr val="FFFFFF">
                      <a:alpha val="71999"/>
                    </a:srgbClr>
                  </a:outerShdw>
                </a:effectLst>
              </a:defRPr>
            </a:pPr>
            <a:r>
              <a:t>It will be providing some predefined strategies and technical indicators ensuring users can customise a strategy based on given parameters.</a:t>
            </a:r>
          </a:p>
          <a:p>
            <a:pPr marL="377825" indent="-377825" defTabSz="496569">
              <a:spcBef>
                <a:spcPts val="2700"/>
              </a:spcBef>
              <a:buSzPct val="35000"/>
              <a:buBlip>
                <a:blip r:embed="rId3"/>
              </a:buBlip>
              <a:defRPr sz="3000">
                <a:effectLst>
                  <a:outerShdw sx="100000" sy="100000" kx="0" ky="0" algn="b" rotWithShape="0" blurRad="25400" dist="21590" dir="5520000">
                    <a:srgbClr val="FFFFFF">
                      <a:alpha val="71999"/>
                    </a:srgbClr>
                  </a:outerShdw>
                </a:effectLst>
              </a:defRPr>
            </a:pPr>
            <a:r>
              <a:t>It is a scalable product that may improve in features and performance using ML and Cloud Computing technologies.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EXISTING WORK"/>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EXISTING WORK </a:t>
            </a:r>
          </a:p>
        </p:txBody>
      </p:sp>
      <p:sp>
        <p:nvSpPr>
          <p:cNvPr id="130" name="This project belongs to a very niche market segment though very effective and important.Thus have many players around the world with their own complex solutions.…"/>
          <p:cNvSpPr txBox="1"/>
          <p:nvPr>
            <p:ph type="body" idx="1"/>
          </p:nvPr>
        </p:nvSpPr>
        <p:spPr>
          <a:prstGeom prst="rect">
            <a:avLst/>
          </a:prstGeom>
        </p:spPr>
        <p:txBody>
          <a:bodyPr/>
          <a:lstStyle/>
          <a:p>
            <a:pPr marL="333375" indent="-333375" defTabSz="438150">
              <a:spcBef>
                <a:spcPts val="2400"/>
              </a:spcBef>
              <a:buSzPct val="35000"/>
              <a:buBlip>
                <a:blip r:embed="rId3"/>
              </a:buBlip>
              <a:defRPr sz="2700">
                <a:effectLst>
                  <a:outerShdw sx="100000" sy="100000" kx="0" ky="0" algn="b" rotWithShape="0" blurRad="25400" dist="19050" dir="5520000">
                    <a:srgbClr val="FFFFFF">
                      <a:alpha val="71999"/>
                    </a:srgbClr>
                  </a:outerShdw>
                </a:effectLst>
              </a:defRPr>
            </a:pPr>
            <a:r>
              <a:t>This project belongs to a very niche market segment though very effective and important.Thus have many players around the world with their own complex solutions.</a:t>
            </a:r>
          </a:p>
          <a:p>
            <a:pPr marL="333375" indent="-333375" defTabSz="438150">
              <a:spcBef>
                <a:spcPts val="2400"/>
              </a:spcBef>
              <a:buSzPct val="35000"/>
              <a:buBlip>
                <a:blip r:embed="rId3"/>
              </a:buBlip>
              <a:defRPr sz="2700">
                <a:effectLst>
                  <a:outerShdw sx="100000" sy="100000" kx="0" ky="0" algn="b" rotWithShape="0" blurRad="25400" dist="19050" dir="5520000">
                    <a:srgbClr val="FFFFFF">
                      <a:alpha val="71999"/>
                    </a:srgbClr>
                  </a:outerShdw>
                </a:effectLst>
              </a:defRPr>
            </a:pPr>
            <a:r>
              <a:t>Users have to learn different complex concepts specific to a software provided , hence this market is very under penetrated.Moreover cost of such solutions are very high which fails to attract novices.</a:t>
            </a:r>
          </a:p>
          <a:p>
            <a:pPr marL="333375" indent="-333375" defTabSz="438150">
              <a:spcBef>
                <a:spcPts val="2400"/>
              </a:spcBef>
              <a:buSzPct val="35000"/>
              <a:buBlip>
                <a:blip r:embed="rId3"/>
              </a:buBlip>
              <a:defRPr sz="2700">
                <a:effectLst>
                  <a:outerShdw sx="100000" sy="100000" kx="0" ky="0" algn="b" rotWithShape="0" blurRad="25400" dist="19050" dir="5520000">
                    <a:srgbClr val="FFFFFF">
                      <a:alpha val="71999"/>
                    </a:srgbClr>
                  </a:outerShdw>
                </a:effectLst>
              </a:defRPr>
            </a:pPr>
            <a:r>
              <a:t>Traders generally use spreadsheets to backtest as they do not have a cost-effective, understandable and reliable software solution.</a:t>
            </a:r>
          </a:p>
          <a:p>
            <a:pPr marL="333375" indent="-333375" defTabSz="438150">
              <a:spcBef>
                <a:spcPts val="2400"/>
              </a:spcBef>
              <a:buSzPct val="35000"/>
              <a:buBlip>
                <a:blip r:embed="rId3"/>
              </a:buBlip>
              <a:defRPr sz="2700">
                <a:effectLst>
                  <a:outerShdw sx="100000" sy="100000" kx="0" ky="0" algn="b" rotWithShape="0" blurRad="25400" dist="19050" dir="5520000">
                    <a:srgbClr val="FFFFFF">
                      <a:alpha val="71999"/>
                    </a:srgbClr>
                  </a:outerShdw>
                </a:effectLst>
              </a:defRPr>
            </a:pPr>
            <a:r>
              <a:t>There are many traders who wants to work in a less code-oriented yet effective manner to attain their goal.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PROPOSED WORK"/>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PROPOSED WORK </a:t>
            </a:r>
          </a:p>
        </p:txBody>
      </p:sp>
      <p:sp>
        <p:nvSpPr>
          <p:cNvPr id="133" name="(Minimum Viable Product Functionalities)…"/>
          <p:cNvSpPr txBox="1"/>
          <p:nvPr>
            <p:ph type="body" idx="1"/>
          </p:nvPr>
        </p:nvSpPr>
        <p:spPr>
          <a:prstGeom prst="rect">
            <a:avLst/>
          </a:prstGeom>
        </p:spPr>
        <p:txBody>
          <a:bodyPr/>
          <a:lstStyle/>
          <a:p>
            <a:pPr marL="0" indent="0" defTabSz="303783">
              <a:spcBef>
                <a:spcPts val="1600"/>
              </a:spcBef>
              <a:buSzTx/>
              <a:buNone/>
              <a:defRPr b="1" sz="1900">
                <a:effectLst>
                  <a:outerShdw sx="100000" sy="100000" kx="0" ky="0" algn="b" rotWithShape="0" blurRad="12700" dist="13208" dir="5520000">
                    <a:srgbClr val="FFFFFF">
                      <a:alpha val="71999"/>
                    </a:srgbClr>
                  </a:outerShdw>
                </a:effectLst>
                <a:latin typeface="Avenir Next"/>
                <a:ea typeface="Avenir Next"/>
                <a:cs typeface="Avenir Next"/>
                <a:sym typeface="Avenir Next"/>
              </a:defRPr>
            </a:pPr>
            <a:r>
              <a:t>(Minimum Viable Product Functionalities)</a:t>
            </a:r>
          </a:p>
          <a:p>
            <a:pPr marL="231138" indent="-231138" defTabSz="303783">
              <a:spcBef>
                <a:spcPts val="1600"/>
              </a:spcBef>
              <a:buSzPct val="35000"/>
              <a:buBlip>
                <a:blip r:embed="rId3"/>
              </a:buBlip>
              <a:defRPr sz="1800">
                <a:effectLst>
                  <a:outerShdw sx="100000" sy="100000" kx="0" ky="0" algn="b" rotWithShape="0" blurRad="12700" dist="13208" dir="5520000">
                    <a:srgbClr val="FFFFFF">
                      <a:alpha val="71999"/>
                    </a:srgbClr>
                  </a:outerShdw>
                </a:effectLst>
              </a:defRPr>
            </a:pPr>
            <a:r>
              <a:t> </a:t>
            </a:r>
            <a:r>
              <a:rPr sz="2000"/>
              <a:t>To backtest a trading strategy on provided OHLC data(third-party) of a specific timeframe.</a:t>
            </a:r>
            <a:endParaRPr sz="2000"/>
          </a:p>
          <a:p>
            <a:pPr marL="231138" indent="-231138" defTabSz="303783">
              <a:spcBef>
                <a:spcPts val="1600"/>
              </a:spcBef>
              <a:buSzPct val="35000"/>
              <a:buBlip>
                <a:blip r:embed="rId3"/>
              </a:buBlip>
              <a:defRPr sz="2000">
                <a:effectLst>
                  <a:outerShdw sx="100000" sy="100000" kx="0" ky="0" algn="b" rotWithShape="0" blurRad="12700" dist="13208" dir="5520000">
                    <a:srgbClr val="FFFFFF">
                      <a:alpha val="71999"/>
                    </a:srgbClr>
                  </a:outerShdw>
                </a:effectLst>
              </a:defRPr>
            </a:pPr>
            <a:r>
              <a:t>Will have some predefined default strategies.</a:t>
            </a:r>
          </a:p>
          <a:p>
            <a:pPr marL="231138" indent="-231138" defTabSz="303783">
              <a:spcBef>
                <a:spcPts val="1600"/>
              </a:spcBef>
              <a:buSzPct val="35000"/>
              <a:buBlip>
                <a:blip r:embed="rId3"/>
              </a:buBlip>
              <a:defRPr sz="2000">
                <a:effectLst>
                  <a:outerShdw sx="100000" sy="100000" kx="0" ky="0" algn="b" rotWithShape="0" blurRad="12700" dist="13208" dir="5520000">
                    <a:srgbClr val="FFFFFF">
                      <a:alpha val="71999"/>
                    </a:srgbClr>
                  </a:outerShdw>
                </a:effectLst>
              </a:defRPr>
            </a:pPr>
            <a:r>
              <a:t> Client can customise parameter values of predefined strategies. </a:t>
            </a:r>
          </a:p>
          <a:p>
            <a:pPr marL="231138" indent="-231138" defTabSz="303783">
              <a:spcBef>
                <a:spcPts val="1600"/>
              </a:spcBef>
              <a:buSzPct val="35000"/>
              <a:buBlip>
                <a:blip r:embed="rId3"/>
              </a:buBlip>
              <a:defRPr sz="2000">
                <a:effectLst>
                  <a:outerShdw sx="100000" sy="100000" kx="0" ky="0" algn="b" rotWithShape="0" blurRad="12700" dist="13208" dir="5520000">
                    <a:srgbClr val="FFFFFF">
                      <a:alpha val="71999"/>
                    </a:srgbClr>
                  </a:outerShdw>
                </a:effectLst>
              </a:defRPr>
            </a:pPr>
            <a:r>
              <a:t> Will virtually place orders on the given data and square them off according to the strategy's signal generation.</a:t>
            </a:r>
          </a:p>
          <a:p>
            <a:pPr marL="231138" indent="-231138" defTabSz="303783">
              <a:spcBef>
                <a:spcPts val="1600"/>
              </a:spcBef>
              <a:buSzPct val="35000"/>
              <a:buBlip>
                <a:blip r:embed="rId3"/>
              </a:buBlip>
              <a:defRPr sz="2000">
                <a:effectLst>
                  <a:outerShdw sx="100000" sy="100000" kx="0" ky="0" algn="b" rotWithShape="0" blurRad="12700" dist="13208" dir="5520000">
                    <a:srgbClr val="FFFFFF">
                      <a:alpha val="71999"/>
                    </a:srgbClr>
                  </a:outerShdw>
                </a:effectLst>
              </a:defRPr>
            </a:pPr>
            <a:r>
              <a:t> Showcasing of results on some given parameters after running on the provided data.</a:t>
            </a:r>
          </a:p>
          <a:p>
            <a:pPr marL="231138" indent="-231138" defTabSz="303783">
              <a:spcBef>
                <a:spcPts val="1600"/>
              </a:spcBef>
              <a:buSzPct val="35000"/>
              <a:buBlip>
                <a:blip r:embed="rId3"/>
              </a:buBlip>
              <a:defRPr sz="2000">
                <a:effectLst>
                  <a:outerShdw sx="100000" sy="100000" kx="0" ky="0" algn="b" rotWithShape="0" blurRad="12700" dist="13208" dir="5520000">
                    <a:srgbClr val="FFFFFF">
                      <a:alpha val="71999"/>
                    </a:srgbClr>
                  </a:outerShdw>
                </a:effectLst>
              </a:defRPr>
            </a:pPr>
            <a:r>
              <a:t>Parameters/KPIs provided i.e. CAGR, Volatility, Sharpe Ratio, and Max-Drawdown.</a:t>
            </a:r>
          </a:p>
          <a:p>
            <a:pPr marL="0" indent="0" defTabSz="303783">
              <a:spcBef>
                <a:spcPts val="1600"/>
              </a:spcBef>
              <a:buSzTx/>
              <a:buNone/>
              <a:defRPr b="1" sz="1900">
                <a:effectLst>
                  <a:outerShdw sx="100000" sy="100000" kx="0" ky="0" algn="b" rotWithShape="0" blurRad="12700" dist="13208" dir="5520000">
                    <a:srgbClr val="FFFFFF">
                      <a:alpha val="71999"/>
                    </a:srgbClr>
                  </a:outerShdw>
                </a:effectLst>
                <a:latin typeface="Avenir Next"/>
                <a:ea typeface="Avenir Next"/>
                <a:cs typeface="Avenir Next"/>
                <a:sym typeface="Avenir Next"/>
              </a:defRPr>
            </a:pPr>
            <a:r>
              <a:t>(Nice-to-have features)</a:t>
            </a:r>
          </a:p>
          <a:p>
            <a:pPr marL="231138" indent="-231138" defTabSz="303783">
              <a:spcBef>
                <a:spcPts val="1600"/>
              </a:spcBef>
              <a:buSzPct val="35000"/>
              <a:buBlip>
                <a:blip r:embed="rId3"/>
              </a:buBlip>
              <a:defRPr sz="1800">
                <a:effectLst>
                  <a:outerShdw sx="100000" sy="100000" kx="0" ky="0" algn="b" rotWithShape="0" blurRad="12700" dist="13208" dir="5520000">
                    <a:srgbClr val="FFFFFF">
                      <a:alpha val="71999"/>
                    </a:srgbClr>
                  </a:outerShdw>
                </a:effectLst>
              </a:defRPr>
            </a:pPr>
            <a:r>
              <a:t> </a:t>
            </a:r>
            <a:r>
              <a:rPr sz="2000"/>
              <a:t>Client can make their own strategies and use this project as an framework for their analysis.</a:t>
            </a:r>
            <a:endParaRPr sz="2000"/>
          </a:p>
          <a:p>
            <a:pPr marL="231138" indent="-231138" defTabSz="303783">
              <a:spcBef>
                <a:spcPts val="1600"/>
              </a:spcBef>
              <a:buSzPct val="35000"/>
              <a:buBlip>
                <a:blip r:embed="rId3"/>
              </a:buBlip>
              <a:defRPr sz="2000">
                <a:effectLst>
                  <a:outerShdw sx="100000" sy="100000" kx="0" ky="0" algn="b" rotWithShape="0" blurRad="12700" dist="13208" dir="5520000">
                    <a:srgbClr val="FFFFFF">
                      <a:alpha val="71999"/>
                    </a:srgbClr>
                  </a:outerShdw>
                </a:effectLst>
              </a:defRPr>
            </a:pPr>
            <a:r>
              <a:t> Data Modelling enabling graphical representation of the time series analysis..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NOVELTY OF THE PROJECT"/>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NOVELTY OF THE PROJECT</a:t>
            </a:r>
          </a:p>
        </p:txBody>
      </p:sp>
      <p:sp>
        <p:nvSpPr>
          <p:cNvPr id="136" name="This system will be a non-complex &amp; easy to use backtester that will work as a hand-on tool for both novices and professionals.…"/>
          <p:cNvSpPr txBox="1"/>
          <p:nvPr>
            <p:ph type="body" idx="1"/>
          </p:nvPr>
        </p:nvSpPr>
        <p:spPr>
          <a:prstGeom prst="rect">
            <a:avLst/>
          </a:prstGeom>
        </p:spPr>
        <p:txBody>
          <a:bodyPr/>
          <a:lstStyle/>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This system will be a non-complex &amp; easy to use backtester that will work as a hand-on tool for both novices and professionals.</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This project has been growing from scratch so as to eliminate many complex technical glitches.</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Virtual experience will make traders confident over their strategies and push them towards proper risk management.</a:t>
            </a:r>
          </a:p>
          <a:p>
            <a:pPr marL="355600" indent="-355600" defTabSz="467359">
              <a:spcBef>
                <a:spcPts val="2500"/>
              </a:spcBef>
              <a:buSzPct val="35000"/>
              <a:buBlip>
                <a:blip r:embed="rId3"/>
              </a:buBlip>
              <a:defRPr sz="2800">
                <a:effectLst>
                  <a:outerShdw sx="100000" sy="100000" kx="0" ky="0" algn="b" rotWithShape="0" blurRad="25400" dist="20320" dir="5520000">
                    <a:srgbClr val="FFFFFF">
                      <a:alpha val="71999"/>
                    </a:srgbClr>
                  </a:outerShdw>
                </a:effectLst>
              </a:defRPr>
            </a:pPr>
            <a:r>
              <a:t>Developing markets like India which has very under penetrated zone due to high costs and lack of awareness will be benefitted the most.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REAL TIME USAGE"/>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REAL TIME USAGE</a:t>
            </a:r>
          </a:p>
        </p:txBody>
      </p:sp>
      <p:sp>
        <p:nvSpPr>
          <p:cNvPr id="139" name="This project is very unique in a sense that it will act as a hand-on tool for traders and market analysts to apply and test their ideas and strategies before applying them in the real market scenario.…"/>
          <p:cNvSpPr txBox="1"/>
          <p:nvPr>
            <p:ph type="body" idx="1"/>
          </p:nvPr>
        </p:nvSpPr>
        <p:spPr>
          <a:prstGeom prst="rect">
            <a:avLst/>
          </a:prstGeom>
        </p:spPr>
        <p:txBody>
          <a:bodyPr/>
          <a:lstStyle/>
          <a:p>
            <a:pPr>
              <a:buSzPct val="35000"/>
              <a:buBlip>
                <a:blip r:embed="rId3"/>
              </a:buBlip>
            </a:pPr>
            <a:r>
              <a:t>This project is very unique in a sense that it will act as a hand-on tool for traders and market analysts to apply and test their ideas and strategies before applying them in the real market scenario.</a:t>
            </a:r>
          </a:p>
          <a:p>
            <a:pPr>
              <a:buSzPct val="35000"/>
              <a:buBlip>
                <a:blip r:embed="rId3"/>
              </a:buBlip>
            </a:pPr>
            <a:r>
              <a:t>Users can filter out bad strategies and choose good ones to increase their accuracy furthermore.</a:t>
            </a:r>
          </a:p>
          <a:p>
            <a:pPr>
              <a:buSzPct val="35000"/>
              <a:buBlip>
                <a:blip r:embed="rId3"/>
              </a:buBlip>
            </a:pPr>
            <a:r>
              <a:t>Will provide users a easy to use framework which will help in increasing their efficiency.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HARDWARE &amp; SOFTWARE REQUIREMENTS"/>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HARDWARE &amp; SOFTWARE REQUIREMENTS</a:t>
            </a:r>
          </a:p>
        </p:txBody>
      </p:sp>
      <p:sp>
        <p:nvSpPr>
          <p:cNvPr id="142" name="(Most probably this project will be implemented as a web-app rather than a local standalone application thus may require working with cloud systems)…"/>
          <p:cNvSpPr txBox="1"/>
          <p:nvPr>
            <p:ph type="body" idx="1"/>
          </p:nvPr>
        </p:nvSpPr>
        <p:spPr>
          <a:prstGeom prst="rect">
            <a:avLst/>
          </a:prstGeom>
        </p:spPr>
        <p:txBody>
          <a:bodyPr/>
          <a:lstStyle/>
          <a:p>
            <a:pPr marL="0" indent="0" defTabSz="344676">
              <a:spcBef>
                <a:spcPts val="1800"/>
              </a:spcBef>
              <a:buSzTx/>
              <a:buNone/>
              <a:defRPr b="1" sz="2500">
                <a:effectLst>
                  <a:outerShdw sx="100000" sy="100000" kx="0" ky="0" algn="b" rotWithShape="0" blurRad="12700" dist="14985" dir="5520000">
                    <a:srgbClr val="FFFFFF">
                      <a:alpha val="71999"/>
                    </a:srgbClr>
                  </a:outerShdw>
                </a:effectLst>
                <a:latin typeface="Avenir Next"/>
                <a:ea typeface="Avenir Next"/>
                <a:cs typeface="Avenir Next"/>
                <a:sym typeface="Avenir Next"/>
              </a:defRPr>
            </a:pPr>
            <a:r>
              <a:t>(Most probably this project will be implemented as a web-app or notebook style analysis work rather than a local standalone application thus may require working with cloud systems)</a:t>
            </a:r>
          </a:p>
          <a:p>
            <a:pPr marL="262254" indent="-262254" defTabSz="344676">
              <a:spcBef>
                <a:spcPts val="1800"/>
              </a:spcBef>
              <a:buSzPct val="35000"/>
              <a:buBlip>
                <a:blip r:embed="rId3"/>
              </a:buBlip>
              <a:defRPr sz="2500">
                <a:effectLst>
                  <a:outerShdw sx="100000" sy="100000" kx="0" ky="0" algn="b" rotWithShape="0" blurRad="12700" dist="14985" dir="5520000">
                    <a:srgbClr val="FFFFFF">
                      <a:alpha val="71999"/>
                    </a:srgbClr>
                  </a:outerShdw>
                </a:effectLst>
              </a:defRPr>
            </a:pPr>
            <a:r>
              <a:t>RAM : 6 GB or higher.</a:t>
            </a:r>
          </a:p>
          <a:p>
            <a:pPr marL="262254" indent="-262254" defTabSz="344676">
              <a:spcBef>
                <a:spcPts val="1800"/>
              </a:spcBef>
              <a:buSzPct val="35000"/>
              <a:buBlip>
                <a:blip r:embed="rId3"/>
              </a:buBlip>
              <a:defRPr sz="2500">
                <a:effectLst>
                  <a:outerShdw sx="100000" sy="100000" kx="0" ky="0" algn="b" rotWithShape="0" blurRad="12700" dist="14985" dir="5520000">
                    <a:srgbClr val="FFFFFF">
                      <a:alpha val="71999"/>
                    </a:srgbClr>
                  </a:outerShdw>
                </a:effectLst>
              </a:defRPr>
            </a:pPr>
            <a:r>
              <a:t>Python Packages like numpy, pandas, matplotlib, yfinance, etc.</a:t>
            </a:r>
          </a:p>
          <a:p>
            <a:pPr marL="262254" indent="-262254" defTabSz="344676">
              <a:spcBef>
                <a:spcPts val="1800"/>
              </a:spcBef>
              <a:buSzPct val="35000"/>
              <a:buBlip>
                <a:blip r:embed="rId3"/>
              </a:buBlip>
              <a:defRPr sz="2500">
                <a:effectLst>
                  <a:outerShdw sx="100000" sy="100000" kx="0" ky="0" algn="b" rotWithShape="0" blurRad="12700" dist="14985" dir="5520000">
                    <a:srgbClr val="FFFFFF">
                      <a:alpha val="71999"/>
                    </a:srgbClr>
                  </a:outerShdw>
                </a:effectLst>
              </a:defRPr>
            </a:pPr>
            <a:r>
              <a:t>Data APIs provided by free vendors.</a:t>
            </a:r>
          </a:p>
          <a:p>
            <a:pPr marL="262254" indent="-262254" defTabSz="344676">
              <a:spcBef>
                <a:spcPts val="1800"/>
              </a:spcBef>
              <a:buSzPct val="35000"/>
              <a:buBlip>
                <a:blip r:embed="rId3"/>
              </a:buBlip>
              <a:defRPr sz="2500">
                <a:effectLst>
                  <a:outerShdw sx="100000" sy="100000" kx="0" ky="0" algn="b" rotWithShape="0" blurRad="12700" dist="14985" dir="5520000">
                    <a:srgbClr val="FFFFFF">
                      <a:alpha val="71999"/>
                    </a:srgbClr>
                  </a:outerShdw>
                </a:effectLst>
              </a:defRPr>
            </a:pPr>
            <a:r>
              <a:t>Packages like Selenium for web automation.</a:t>
            </a:r>
          </a:p>
          <a:p>
            <a:pPr marL="262254" indent="-262254" defTabSz="344676">
              <a:spcBef>
                <a:spcPts val="1800"/>
              </a:spcBef>
              <a:buSzPct val="35000"/>
              <a:buBlip>
                <a:blip r:embed="rId3"/>
              </a:buBlip>
              <a:defRPr sz="2500">
                <a:effectLst>
                  <a:outerShdw sx="100000" sy="100000" kx="0" ky="0" algn="b" rotWithShape="0" blurRad="12700" dist="14985" dir="5520000">
                    <a:srgbClr val="FFFFFF">
                      <a:alpha val="71999"/>
                    </a:srgbClr>
                  </a:outerShdw>
                </a:effectLst>
              </a:defRPr>
            </a:pPr>
            <a:r>
              <a:t>Jupyter notebooks </a:t>
            </a:r>
          </a:p>
          <a:p>
            <a:pPr marL="262254" indent="-262254" defTabSz="344676">
              <a:spcBef>
                <a:spcPts val="1800"/>
              </a:spcBef>
              <a:buSzPct val="35000"/>
              <a:buBlip>
                <a:blip r:embed="rId3"/>
              </a:buBlip>
              <a:defRPr sz="2500">
                <a:effectLst>
                  <a:outerShdw sx="100000" sy="100000" kx="0" ky="0" algn="b" rotWithShape="0" blurRad="12700" dist="14985" dir="5520000">
                    <a:srgbClr val="FFFFFF">
                      <a:alpha val="71999"/>
                    </a:srgbClr>
                  </a:outerShdw>
                </a:effectLst>
              </a:defRPr>
            </a:pPr>
            <a:r>
              <a:t>Browser : Google Chrome(recommended Version 85.0.4183.83 or higher) or any other updated browser.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YSTEM ARCHITECTURE DIAGRAM"/>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SYSTEM ARCHITECTURE DIAGRAM</a:t>
            </a:r>
          </a:p>
        </p:txBody>
      </p:sp>
      <p:pic>
        <p:nvPicPr>
          <p:cNvPr id="145" name="SYSTEM ARCHITECTURE DIAGRAM 1.png" descr="SYSTEM ARCHITECTURE DIAGRAM 1.png"/>
          <p:cNvPicPr>
            <a:picLocks noChangeAspect="1"/>
          </p:cNvPicPr>
          <p:nvPr/>
        </p:nvPicPr>
        <p:blipFill>
          <a:blip r:embed="rId3">
            <a:extLst/>
          </a:blip>
          <a:srcRect l="14745" t="8692" r="5091" b="8692"/>
          <a:stretch>
            <a:fillRect/>
          </a:stretch>
        </p:blipFill>
        <p:spPr>
          <a:xfrm>
            <a:off x="755308" y="3134915"/>
            <a:ext cx="11494184" cy="5087774"/>
          </a:xfrm>
          <a:prstGeom prst="rect">
            <a:avLst/>
          </a:prstGeom>
          <a:ln w="25400">
            <a:solidFill>
              <a:srgbClr val="F3F7F5"/>
            </a:solidFill>
            <a:miter lim="400000"/>
          </a:ln>
          <a:effectLst>
            <a:outerShdw sx="100000" sy="100000" kx="0" ky="0" algn="b" rotWithShape="0" blurRad="190500" dist="8455" dir="5400000">
              <a:srgbClr val="000000"/>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YSTEM ARCHITECTURE DIAGRAM"/>
          <p:cNvSpPr txBox="1"/>
          <p:nvPr>
            <p:ph type="title"/>
          </p:nvPr>
        </p:nvSpPr>
        <p:spPr>
          <a:prstGeom prst="rect">
            <a:avLst/>
          </a:prstGeom>
          <a:blipFill>
            <a:blip r:embed="rId2"/>
          </a:blipFill>
          <a:effectLst>
            <a:outerShdw sx="100000" sy="100000" kx="0" ky="0" algn="b" rotWithShape="0" blurRad="25400" dist="25400" dir="15060000">
              <a:srgbClr val="3C3C3C">
                <a:alpha val="20000"/>
              </a:srgbClr>
            </a:outerShdw>
          </a:effectLst>
        </p:spPr>
        <p:txBody>
          <a:bodyPr anchor="ctr"/>
          <a:lstStyle>
            <a:lvl1pPr algn="ctr">
              <a:lnSpc>
                <a:spcPct val="100000"/>
              </a:lnSpc>
              <a:defRPr b="0" cap="none" spc="0" sz="4100">
                <a:effectLst>
                  <a:outerShdw sx="100000" sy="100000" kx="0" ky="0" algn="b" rotWithShape="0" blurRad="25400" dist="12700" dir="4920000">
                    <a:srgbClr val="FFFFFF">
                      <a:alpha val="50000"/>
                    </a:srgbClr>
                  </a:outerShdw>
                </a:effectLst>
                <a:latin typeface="Avenir Next Medium"/>
                <a:ea typeface="Avenir Next Medium"/>
                <a:cs typeface="Avenir Next Medium"/>
                <a:sym typeface="Avenir Next Medium"/>
              </a:defRPr>
            </a:lvl1pPr>
          </a:lstStyle>
          <a:p>
            <a:pPr/>
            <a:r>
              <a:t>Module : Portfolio Rebalancing Strategy </a:t>
            </a:r>
          </a:p>
        </p:txBody>
      </p:sp>
      <p:sp>
        <p:nvSpPr>
          <p:cNvPr id="148" name="Choosing any universe of stocks (Large cap, mid cap, small cap, Industry specific, factor specific, etc) and stick to this group of stocks as the source for our portfolio for the entire duration of backtesting.…"/>
          <p:cNvSpPr txBox="1"/>
          <p:nvPr>
            <p:ph type="body" idx="1"/>
          </p:nvPr>
        </p:nvSpPr>
        <p:spPr>
          <a:prstGeom prst="rect">
            <a:avLst/>
          </a:prstGeom>
        </p:spPr>
        <p:txBody>
          <a:bodyPr/>
          <a:lstStyle/>
          <a:p>
            <a:pPr marL="333375" indent="-333375" defTabSz="438150">
              <a:spcBef>
                <a:spcPts val="2400"/>
              </a:spcBef>
              <a:buSzPct val="35000"/>
              <a:buBlip>
                <a:blip r:embed="rId3"/>
              </a:buBlip>
              <a:defRPr sz="2700">
                <a:effectLst>
                  <a:outerShdw sx="100000" sy="100000" kx="0" ky="0" algn="b" rotWithShape="0" blurRad="19050" dist="19050" dir="5520000">
                    <a:srgbClr val="FFFFFF">
                      <a:alpha val="71999"/>
                    </a:srgbClr>
                  </a:outerShdw>
                </a:effectLst>
              </a:defRPr>
            </a:pPr>
            <a:r>
              <a:t>Choosing any universe of stocks (Large cap, mid cap, small cap, Industry specific, factor specific, etc) and stick to this group of stocks as the source for our portfolio for the entire duration of backtesting.</a:t>
            </a:r>
          </a:p>
          <a:p>
            <a:pPr marL="333375" indent="-333375" defTabSz="438150">
              <a:spcBef>
                <a:spcPts val="2400"/>
              </a:spcBef>
              <a:buSzPct val="35000"/>
              <a:buBlip>
                <a:blip r:embed="rId3"/>
              </a:buBlip>
              <a:defRPr sz="2700">
                <a:effectLst>
                  <a:outerShdw sx="100000" sy="100000" kx="0" ky="0" algn="b" rotWithShape="0" blurRad="19050" dist="19050" dir="5520000">
                    <a:srgbClr val="FFFFFF">
                      <a:alpha val="71999"/>
                    </a:srgbClr>
                  </a:outerShdw>
                </a:effectLst>
              </a:defRPr>
            </a:pPr>
            <a:r>
              <a:t>Building fixed individual position sized long only portfolio by picking </a:t>
            </a:r>
            <a:r>
              <a:rPr b="1">
                <a:latin typeface="Avenir Next"/>
                <a:ea typeface="Avenir Next"/>
                <a:cs typeface="Avenir Next"/>
                <a:sym typeface="Avenir Next"/>
              </a:rPr>
              <a:t>m </a:t>
            </a:r>
            <a:r>
              <a:t>number of stocks based on monthly returns (or any other suitable criterion).</a:t>
            </a:r>
          </a:p>
          <a:p>
            <a:pPr marL="333375" indent="-333375" defTabSz="438150">
              <a:spcBef>
                <a:spcPts val="2400"/>
              </a:spcBef>
              <a:buSzPct val="35000"/>
              <a:buBlip>
                <a:blip r:embed="rId3"/>
              </a:buBlip>
              <a:defRPr sz="2700">
                <a:effectLst>
                  <a:outerShdw sx="100000" sy="100000" kx="0" ky="0" algn="b" rotWithShape="0" blurRad="19050" dist="19050" dir="5520000">
                    <a:srgbClr val="FFFFFF">
                      <a:alpha val="71999"/>
                    </a:srgbClr>
                  </a:outerShdw>
                </a:effectLst>
              </a:defRPr>
            </a:pPr>
            <a:r>
              <a:t>Rebalancing the portfolio every month by removing worse </a:t>
            </a:r>
            <a:r>
              <a:rPr b="1">
                <a:latin typeface="Avenir Next"/>
                <a:ea typeface="Avenir Next"/>
                <a:cs typeface="Avenir Next"/>
                <a:sym typeface="Avenir Next"/>
              </a:rPr>
              <a:t>x </a:t>
            </a:r>
            <a:r>
              <a:t>stocks and replacing them with top </a:t>
            </a:r>
            <a:r>
              <a:rPr b="1">
                <a:latin typeface="Avenir Next"/>
                <a:ea typeface="Avenir Next"/>
                <a:cs typeface="Avenir Next"/>
                <a:sym typeface="Avenir Next"/>
              </a:rPr>
              <a:t>x </a:t>
            </a:r>
            <a:r>
              <a:t>stocks from the universe of stocks.</a:t>
            </a:r>
          </a:p>
          <a:p>
            <a:pPr marL="333375" indent="-333375" defTabSz="438150">
              <a:spcBef>
                <a:spcPts val="2400"/>
              </a:spcBef>
              <a:buSzPct val="35000"/>
              <a:buBlip>
                <a:blip r:embed="rId3"/>
              </a:buBlip>
              <a:defRPr sz="2700">
                <a:effectLst>
                  <a:outerShdw sx="100000" sy="100000" kx="0" ky="0" algn="b" rotWithShape="0" blurRad="19050" dist="19050" dir="5520000">
                    <a:srgbClr val="FFFFFF">
                      <a:alpha val="71999"/>
                    </a:srgbClr>
                  </a:outerShdw>
                </a:effectLst>
              </a:defRPr>
            </a:pPr>
            <a:r>
              <a:t>Backtesting the strategy and comparing KPIs with that of simple buy and hold strategy of corresponding index.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5">
  <a:themeElements>
    <a:clrScheme name="New_Template5">
      <a:dk1>
        <a:srgbClr val="5E524C"/>
      </a:dk1>
      <a:lt1>
        <a:srgbClr val="12455E"/>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Neue"/>
        <a:ea typeface="Helvetica Neue"/>
        <a:cs typeface="Helvetica Neue"/>
      </a:majorFont>
      <a:minorFont>
        <a:latin typeface="Helvetica"/>
        <a:ea typeface="Helvetica"/>
        <a:cs typeface="Helvetica"/>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5">
  <a:themeElements>
    <a:clrScheme name="New_Template5">
      <a:dk1>
        <a:srgbClr val="000000"/>
      </a:dk1>
      <a:lt1>
        <a:srgbClr val="FFFFFF"/>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Neue"/>
        <a:ea typeface="Helvetica Neue"/>
        <a:cs typeface="Helvetica Neue"/>
      </a:majorFont>
      <a:minorFont>
        <a:latin typeface="Helvetica"/>
        <a:ea typeface="Helvetica"/>
        <a:cs typeface="Helvetica"/>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