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omorrow Bold" charset="1" panose="00000000000000000000"/>
      <p:regular r:id="rId14"/>
    </p:embeddedFont>
    <p:embeddedFont>
      <p:font typeface="Tomorrow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525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3789461"/>
            <a:ext cx="9445526" cy="180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EDEDE8"/>
                </a:solidFill>
                <a:latin typeface="Tomorrow Bold"/>
                <a:ea typeface="Tomorrow Bold"/>
                <a:cs typeface="Tomorrow Bold"/>
                <a:sym typeface="Tomorrow Bold"/>
              </a:rPr>
              <a:t>Agentic RAG Chatbot with LangChain and Groq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5919936"/>
            <a:ext cx="944552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Using Model Context Protocol (MCP)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2864644"/>
            <a:chOff x="0" y="0"/>
            <a:chExt cx="24384000" cy="3819525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24384000" cy="3819525"/>
            </a:xfrm>
            <a:custGeom>
              <a:avLst/>
              <a:gdLst/>
              <a:ahLst/>
              <a:cxnLst/>
              <a:rect r="r" b="b" t="t" l="l"/>
              <a:pathLst>
                <a:path h="381952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819525"/>
                  </a:lnTo>
                  <a:lnTo>
                    <a:pt x="0" y="3819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41" r="0" b="-4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802035" y="2996144"/>
            <a:ext cx="5955952" cy="73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4499" b="true">
                <a:solidFill>
                  <a:srgbClr val="EDEDE8"/>
                </a:solidFill>
                <a:latin typeface="Tomorrow Bold"/>
                <a:ea typeface="Tomorrow Bold"/>
                <a:cs typeface="Tomorrow Bold"/>
                <a:sym typeface="Tomorrow Bold"/>
              </a:rPr>
              <a:t>System Architecture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2035" y="4583832"/>
            <a:ext cx="16683930" cy="442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75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Our Agentic RAG Chatbot leverages a modular architecture with distinct agents communicating via the Model Context Protocol (MCP).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02035" y="5181005"/>
            <a:ext cx="8341965" cy="916632"/>
            <a:chOff x="0" y="0"/>
            <a:chExt cx="11122620" cy="1222177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11122660" cy="1222121"/>
            </a:xfrm>
            <a:custGeom>
              <a:avLst/>
              <a:gdLst/>
              <a:ahLst/>
              <a:cxnLst/>
              <a:rect r="r" b="b" t="t" l="l"/>
              <a:pathLst>
                <a:path h="1222121" w="11122660">
                  <a:moveTo>
                    <a:pt x="0" y="0"/>
                  </a:moveTo>
                  <a:lnTo>
                    <a:pt x="11122660" y="0"/>
                  </a:lnTo>
                  <a:lnTo>
                    <a:pt x="11122660" y="1222121"/>
                  </a:lnTo>
                  <a:lnTo>
                    <a:pt x="0" y="1222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3" t="0" r="-133" b="-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31081" y="6307634"/>
            <a:ext cx="2864644" cy="37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CoordinatorAgent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1081" y="6745932"/>
            <a:ext cx="7883872" cy="44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75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Orchestrates system flow.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144000" y="5181005"/>
            <a:ext cx="8341965" cy="916632"/>
            <a:chOff x="0" y="0"/>
            <a:chExt cx="11122620" cy="1222177"/>
          </a:xfrm>
        </p:grpSpPr>
        <p:sp>
          <p:nvSpPr>
            <p:cNvPr name="Freeform 15" id="15" descr="preencoded.png"/>
            <p:cNvSpPr/>
            <p:nvPr/>
          </p:nvSpPr>
          <p:spPr>
            <a:xfrm flipH="false" flipV="false" rot="0">
              <a:off x="0" y="0"/>
              <a:ext cx="11122660" cy="1222121"/>
            </a:xfrm>
            <a:custGeom>
              <a:avLst/>
              <a:gdLst/>
              <a:ahLst/>
              <a:cxnLst/>
              <a:rect r="r" b="b" t="t" l="l"/>
              <a:pathLst>
                <a:path h="1222121" w="11122660">
                  <a:moveTo>
                    <a:pt x="0" y="0"/>
                  </a:moveTo>
                  <a:lnTo>
                    <a:pt x="11122660" y="0"/>
                  </a:lnTo>
                  <a:lnTo>
                    <a:pt x="11122660" y="1222121"/>
                  </a:lnTo>
                  <a:lnTo>
                    <a:pt x="0" y="1222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33" t="0" r="-133" b="-4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373046" y="6307634"/>
            <a:ext cx="2864644" cy="37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IngestionAgent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73046" y="6745932"/>
            <a:ext cx="7883873" cy="44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75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Processes document uploads.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02035" y="7417891"/>
            <a:ext cx="8341965" cy="916632"/>
            <a:chOff x="0" y="0"/>
            <a:chExt cx="11122620" cy="1222177"/>
          </a:xfrm>
        </p:grpSpPr>
        <p:sp>
          <p:nvSpPr>
            <p:cNvPr name="Freeform 19" id="19" descr="preencoded.png"/>
            <p:cNvSpPr/>
            <p:nvPr/>
          </p:nvSpPr>
          <p:spPr>
            <a:xfrm flipH="false" flipV="false" rot="0">
              <a:off x="0" y="0"/>
              <a:ext cx="11122660" cy="1222121"/>
            </a:xfrm>
            <a:custGeom>
              <a:avLst/>
              <a:gdLst/>
              <a:ahLst/>
              <a:cxnLst/>
              <a:rect r="r" b="b" t="t" l="l"/>
              <a:pathLst>
                <a:path h="1222121" w="11122660">
                  <a:moveTo>
                    <a:pt x="0" y="0"/>
                  </a:moveTo>
                  <a:lnTo>
                    <a:pt x="11122660" y="0"/>
                  </a:lnTo>
                  <a:lnTo>
                    <a:pt x="11122660" y="1222121"/>
                  </a:lnTo>
                  <a:lnTo>
                    <a:pt x="0" y="1222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33" t="0" r="-133" b="-4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31081" y="8544520"/>
            <a:ext cx="2864644" cy="37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RetrievalAgent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1081" y="8982819"/>
            <a:ext cx="7883872" cy="44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75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Manages context retrieval.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144000" y="7417891"/>
            <a:ext cx="8341965" cy="916632"/>
            <a:chOff x="0" y="0"/>
            <a:chExt cx="11122620" cy="1222177"/>
          </a:xfrm>
        </p:grpSpPr>
        <p:sp>
          <p:nvSpPr>
            <p:cNvPr name="Freeform 23" id="23" descr="preencoded.png"/>
            <p:cNvSpPr/>
            <p:nvPr/>
          </p:nvSpPr>
          <p:spPr>
            <a:xfrm flipH="false" flipV="false" rot="0">
              <a:off x="0" y="0"/>
              <a:ext cx="11122660" cy="1222121"/>
            </a:xfrm>
            <a:custGeom>
              <a:avLst/>
              <a:gdLst/>
              <a:ahLst/>
              <a:cxnLst/>
              <a:rect r="r" b="b" t="t" l="l"/>
              <a:pathLst>
                <a:path h="1222121" w="11122660">
                  <a:moveTo>
                    <a:pt x="0" y="0"/>
                  </a:moveTo>
                  <a:lnTo>
                    <a:pt x="11122660" y="0"/>
                  </a:lnTo>
                  <a:lnTo>
                    <a:pt x="11122660" y="1222121"/>
                  </a:lnTo>
                  <a:lnTo>
                    <a:pt x="0" y="1222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33" t="0" r="-133" b="-4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9373046" y="8544520"/>
            <a:ext cx="2896195" cy="37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LLMResponseAgent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73046" y="8982819"/>
            <a:ext cx="7883873" cy="442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75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Generates responses.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09042" y="687140"/>
            <a:ext cx="6493074" cy="84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4"/>
              </a:lnSpc>
            </a:pPr>
            <a:r>
              <a:rPr lang="en-US" sz="5062" b="true">
                <a:solidFill>
                  <a:srgbClr val="EDEDE8"/>
                </a:solidFill>
                <a:latin typeface="Tomorrow Bold"/>
                <a:ea typeface="Tomorrow Bold"/>
                <a:cs typeface="Tomorrow Bold"/>
                <a:sym typeface="Tomorrow Bold"/>
              </a:rPr>
              <a:t>MCP Message Flow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9042" y="1951435"/>
            <a:ext cx="16469916" cy="51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 Model Context Protocol (MCP) ensures seamless communication between agents.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09042" y="2754362"/>
            <a:ext cx="1038820" cy="1558230"/>
            <a:chOff x="0" y="0"/>
            <a:chExt cx="1385093" cy="2077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5062" cy="2077593"/>
            </a:xfrm>
            <a:custGeom>
              <a:avLst/>
              <a:gdLst/>
              <a:ahLst/>
              <a:cxnLst/>
              <a:rect r="r" b="b" t="t" l="l"/>
              <a:pathLst>
                <a:path h="2077593" w="1385062">
                  <a:moveTo>
                    <a:pt x="0" y="692531"/>
                  </a:moveTo>
                  <a:cubicBezTo>
                    <a:pt x="0" y="310007"/>
                    <a:pt x="310007" y="0"/>
                    <a:pt x="692531" y="0"/>
                  </a:cubicBezTo>
                  <a:cubicBezTo>
                    <a:pt x="1075055" y="0"/>
                    <a:pt x="1385062" y="310007"/>
                    <a:pt x="1385062" y="692531"/>
                  </a:cubicBezTo>
                  <a:lnTo>
                    <a:pt x="1385062" y="1385062"/>
                  </a:lnTo>
                  <a:cubicBezTo>
                    <a:pt x="1385062" y="1767586"/>
                    <a:pt x="1075055" y="2077593"/>
                    <a:pt x="692531" y="2077593"/>
                  </a:cubicBezTo>
                  <a:cubicBezTo>
                    <a:pt x="310007" y="2077593"/>
                    <a:pt x="0" y="1767586"/>
                    <a:pt x="0" y="1385062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33636" y="3347145"/>
            <a:ext cx="389484" cy="42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3062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07568" y="3004543"/>
            <a:ext cx="3589514" cy="38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499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DOCUMENT_UPLOAD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07567" y="3592339"/>
            <a:ext cx="15171390" cy="51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User uploads a document.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09042" y="4507260"/>
            <a:ext cx="1038820" cy="1558230"/>
            <a:chOff x="0" y="0"/>
            <a:chExt cx="1385093" cy="20776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85062" cy="2077593"/>
            </a:xfrm>
            <a:custGeom>
              <a:avLst/>
              <a:gdLst/>
              <a:ahLst/>
              <a:cxnLst/>
              <a:rect r="r" b="b" t="t" l="l"/>
              <a:pathLst>
                <a:path h="2077593" w="1385062">
                  <a:moveTo>
                    <a:pt x="0" y="692531"/>
                  </a:moveTo>
                  <a:cubicBezTo>
                    <a:pt x="0" y="310007"/>
                    <a:pt x="310007" y="0"/>
                    <a:pt x="692531" y="0"/>
                  </a:cubicBezTo>
                  <a:cubicBezTo>
                    <a:pt x="1075055" y="0"/>
                    <a:pt x="1385062" y="310007"/>
                    <a:pt x="1385062" y="692531"/>
                  </a:cubicBezTo>
                  <a:lnTo>
                    <a:pt x="1385062" y="1385062"/>
                  </a:lnTo>
                  <a:cubicBezTo>
                    <a:pt x="1385062" y="1767586"/>
                    <a:pt x="1075055" y="2077593"/>
                    <a:pt x="692531" y="2077593"/>
                  </a:cubicBezTo>
                  <a:cubicBezTo>
                    <a:pt x="310007" y="2077593"/>
                    <a:pt x="0" y="1767586"/>
                    <a:pt x="0" y="1385062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33636" y="5100042"/>
            <a:ext cx="389484" cy="42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3062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07567" y="4757440"/>
            <a:ext cx="3246536" cy="41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499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INDEX_DOCUMENT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07567" y="5233244"/>
            <a:ext cx="15171390" cy="51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Document is parsed and indexed.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09042" y="6260158"/>
            <a:ext cx="1038820" cy="1558230"/>
            <a:chOff x="0" y="0"/>
            <a:chExt cx="1385093" cy="20776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85062" cy="2077593"/>
            </a:xfrm>
            <a:custGeom>
              <a:avLst/>
              <a:gdLst/>
              <a:ahLst/>
              <a:cxnLst/>
              <a:rect r="r" b="b" t="t" l="l"/>
              <a:pathLst>
                <a:path h="2077593" w="1385062">
                  <a:moveTo>
                    <a:pt x="0" y="692531"/>
                  </a:moveTo>
                  <a:cubicBezTo>
                    <a:pt x="0" y="310007"/>
                    <a:pt x="310007" y="0"/>
                    <a:pt x="692531" y="0"/>
                  </a:cubicBezTo>
                  <a:cubicBezTo>
                    <a:pt x="1075055" y="0"/>
                    <a:pt x="1385062" y="310007"/>
                    <a:pt x="1385062" y="692531"/>
                  </a:cubicBezTo>
                  <a:lnTo>
                    <a:pt x="1385062" y="1385062"/>
                  </a:lnTo>
                  <a:cubicBezTo>
                    <a:pt x="1385062" y="1767586"/>
                    <a:pt x="1075055" y="2077593"/>
                    <a:pt x="692531" y="2077593"/>
                  </a:cubicBezTo>
                  <a:cubicBezTo>
                    <a:pt x="310007" y="2077593"/>
                    <a:pt x="0" y="1767586"/>
                    <a:pt x="0" y="1385062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33636" y="6852940"/>
            <a:ext cx="389484" cy="42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3062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07567" y="6510337"/>
            <a:ext cx="3246536" cy="41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499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RETRIEVAL_QUERY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07567" y="6986141"/>
            <a:ext cx="15171390" cy="51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User query initiates retrieval.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09042" y="8013055"/>
            <a:ext cx="1038820" cy="1558230"/>
            <a:chOff x="0" y="0"/>
            <a:chExt cx="1385093" cy="20776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85062" cy="2077593"/>
            </a:xfrm>
            <a:custGeom>
              <a:avLst/>
              <a:gdLst/>
              <a:ahLst/>
              <a:cxnLst/>
              <a:rect r="r" b="b" t="t" l="l"/>
              <a:pathLst>
                <a:path h="2077593" w="1385062">
                  <a:moveTo>
                    <a:pt x="0" y="692531"/>
                  </a:moveTo>
                  <a:cubicBezTo>
                    <a:pt x="0" y="310007"/>
                    <a:pt x="310007" y="0"/>
                    <a:pt x="692531" y="0"/>
                  </a:cubicBezTo>
                  <a:cubicBezTo>
                    <a:pt x="1075055" y="0"/>
                    <a:pt x="1385062" y="310007"/>
                    <a:pt x="1385062" y="692531"/>
                  </a:cubicBezTo>
                  <a:lnTo>
                    <a:pt x="1385062" y="1385062"/>
                  </a:lnTo>
                  <a:cubicBezTo>
                    <a:pt x="1385062" y="1767586"/>
                    <a:pt x="1075055" y="2077593"/>
                    <a:pt x="692531" y="2077593"/>
                  </a:cubicBezTo>
                  <a:cubicBezTo>
                    <a:pt x="310007" y="2077593"/>
                    <a:pt x="0" y="1767586"/>
                    <a:pt x="0" y="1385062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233636" y="8605837"/>
            <a:ext cx="389484" cy="42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2"/>
              </a:lnSpc>
            </a:pPr>
            <a:r>
              <a:rPr lang="en-US" sz="3062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07567" y="8263235"/>
            <a:ext cx="3589514" cy="38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499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RETRIEVAL_RESULT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07567" y="8739039"/>
            <a:ext cx="15171390" cy="51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Relevant context is returned.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368749"/>
            <a:ext cx="10844956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EDEDE8"/>
                </a:solidFill>
                <a:latin typeface="Tomorrow Bold"/>
                <a:ea typeface="Tomorrow Bold"/>
                <a:cs typeface="Tomorrow Bold"/>
                <a:sym typeface="Tomorrow Bold"/>
              </a:rPr>
              <a:t>System Flow: User Interaction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028182"/>
            <a:ext cx="780588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The system processes user requests from document upload to answer generation.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030689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1.</a:t>
            </a: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User uploads document to CoordinatorAgent.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583436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2.</a:t>
            </a: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IngestionAgent parses and splits documents.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6136184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3.</a:t>
            </a: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RetrievalAgent indexes and stores in FAISS.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6688931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4.</a:t>
            </a: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User query triggers context retrieval.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7241679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5.</a:t>
            </a: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LLMResponseAgent generates answers via Groq.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412801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EDEDE8"/>
                </a:solidFill>
                <a:latin typeface="Tomorrow Bold"/>
                <a:ea typeface="Tomorrow Bold"/>
                <a:cs typeface="Tomorrow Bold"/>
                <a:sym typeface="Tomorrow Bold"/>
              </a:rPr>
              <a:t>Core Technologies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799135"/>
            <a:ext cx="1630352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Our chatbot is built on a robust tech stack for optimal performance.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4666952"/>
            <a:ext cx="708720" cy="708720"/>
            <a:chOff x="0" y="0"/>
            <a:chExt cx="944960" cy="944960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945007" cy="945007"/>
            </a:xfrm>
            <a:custGeom>
              <a:avLst/>
              <a:gdLst/>
              <a:ahLst/>
              <a:cxnLst/>
              <a:rect r="r" b="b" t="t" l="l"/>
              <a:pathLst>
                <a:path h="945007" w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4" b="4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055316" y="4816228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Frontend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5316" y="5353050"/>
            <a:ext cx="6911429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Streamlit for interactive UI.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321105" y="4666952"/>
            <a:ext cx="708720" cy="708720"/>
            <a:chOff x="0" y="0"/>
            <a:chExt cx="944960" cy="944960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945007" cy="945007"/>
            </a:xfrm>
            <a:custGeom>
              <a:avLst/>
              <a:gdLst/>
              <a:ahLst/>
              <a:cxnLst/>
              <a:rect r="r" b="b" t="t" l="l"/>
              <a:pathLst>
                <a:path h="945007" w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4" b="4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384185" y="4816228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Backend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84185" y="5353050"/>
            <a:ext cx="6911579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LangChain, FAISS, HuggingFace embeddings.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92238" y="6610647"/>
            <a:ext cx="708720" cy="708720"/>
            <a:chOff x="0" y="0"/>
            <a:chExt cx="944960" cy="944960"/>
          </a:xfrm>
        </p:grpSpPr>
        <p:sp>
          <p:nvSpPr>
            <p:cNvPr name="Freeform 17" id="17" descr="preencoded.png"/>
            <p:cNvSpPr/>
            <p:nvPr/>
          </p:nvSpPr>
          <p:spPr>
            <a:xfrm flipH="false" flipV="false" rot="0">
              <a:off x="0" y="0"/>
              <a:ext cx="945007" cy="945007"/>
            </a:xfrm>
            <a:custGeom>
              <a:avLst/>
              <a:gdLst/>
              <a:ahLst/>
              <a:cxnLst/>
              <a:rect r="r" b="b" t="t" l="l"/>
              <a:pathLst>
                <a:path h="945007" w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4" b="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055316" y="6759922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LLM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55316" y="7296745"/>
            <a:ext cx="6911429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Groq (Mixtral-8x7b) for powerful responses.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321105" y="6610647"/>
            <a:ext cx="708720" cy="708720"/>
            <a:chOff x="0" y="0"/>
            <a:chExt cx="944960" cy="944960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945007" cy="945007"/>
            </a:xfrm>
            <a:custGeom>
              <a:avLst/>
              <a:gdLst/>
              <a:ahLst/>
              <a:cxnLst/>
              <a:rect r="r" b="b" t="t" l="l"/>
              <a:pathLst>
                <a:path h="945007" w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4" b="4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384185" y="6759922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Document Parsing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84185" y="7296745"/>
            <a:ext cx="6911579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LangChain loaders for diverse formats.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44000" y="2423248"/>
            <a:ext cx="7758955" cy="5719285"/>
            <a:chOff x="0" y="0"/>
            <a:chExt cx="10345273" cy="76257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45293" cy="7625715"/>
            </a:xfrm>
            <a:custGeom>
              <a:avLst/>
              <a:gdLst/>
              <a:ahLst/>
              <a:cxnLst/>
              <a:rect r="r" b="b" t="t" l="l"/>
              <a:pathLst>
                <a:path h="7625715" w="10345293">
                  <a:moveTo>
                    <a:pt x="0" y="0"/>
                  </a:moveTo>
                  <a:lnTo>
                    <a:pt x="10345293" y="0"/>
                  </a:lnTo>
                  <a:lnTo>
                    <a:pt x="10345293" y="7625715"/>
                  </a:lnTo>
                  <a:lnTo>
                    <a:pt x="0" y="7625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414" t="0" r="-12414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69065" y="2576663"/>
            <a:ext cx="8324575" cy="5565870"/>
          </a:xfrm>
          <a:custGeom>
            <a:avLst/>
            <a:gdLst/>
            <a:ahLst/>
            <a:cxnLst/>
            <a:rect r="r" b="b" t="t" l="l"/>
            <a:pathLst>
              <a:path h="5565870" w="8324575">
                <a:moveTo>
                  <a:pt x="0" y="0"/>
                </a:moveTo>
                <a:lnTo>
                  <a:pt x="8324575" y="0"/>
                </a:lnTo>
                <a:lnTo>
                  <a:pt x="8324575" y="5565870"/>
                </a:lnTo>
                <a:lnTo>
                  <a:pt x="0" y="55658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757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92238" y="1181100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EDEDE8"/>
                </a:solidFill>
                <a:latin typeface="Tomorrow Bold"/>
                <a:ea typeface="Tomorrow Bold"/>
                <a:cs typeface="Tomorrow Bold"/>
                <a:sym typeface="Tomorrow Bold"/>
              </a:rPr>
              <a:t>User Interface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8528298"/>
            <a:ext cx="1630352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Intuitive design for seamless document interaction and chat experience.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920305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EDEDE8"/>
                </a:solidFill>
                <a:latin typeface="Tomorrow Bold"/>
                <a:ea typeface="Tomorrow Bold"/>
                <a:cs typeface="Tomorrow Bold"/>
                <a:sym typeface="Tomorrow Bold"/>
              </a:rPr>
              <a:t>Challenges Faced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306640"/>
            <a:ext cx="1630352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Developing the chatbot presented several key challenges.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73188" y="5155406"/>
            <a:ext cx="5283547" cy="2201615"/>
            <a:chOff x="0" y="0"/>
            <a:chExt cx="7044730" cy="29354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44817" cy="2935478"/>
            </a:xfrm>
            <a:custGeom>
              <a:avLst/>
              <a:gdLst/>
              <a:ahLst/>
              <a:cxnLst/>
              <a:rect r="r" b="b" t="t" l="l"/>
              <a:pathLst>
                <a:path h="2935478" w="7044817">
                  <a:moveTo>
                    <a:pt x="0" y="269240"/>
                  </a:moveTo>
                  <a:cubicBezTo>
                    <a:pt x="0" y="120269"/>
                    <a:pt x="121920" y="0"/>
                    <a:pt x="271780" y="0"/>
                  </a:cubicBezTo>
                  <a:lnTo>
                    <a:pt x="6773037" y="0"/>
                  </a:lnTo>
                  <a:lnTo>
                    <a:pt x="6773037" y="25400"/>
                  </a:lnTo>
                  <a:lnTo>
                    <a:pt x="6773037" y="0"/>
                  </a:lnTo>
                  <a:cubicBezTo>
                    <a:pt x="6922897" y="0"/>
                    <a:pt x="7044817" y="120269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2666238"/>
                  </a:lnTo>
                  <a:lnTo>
                    <a:pt x="7019417" y="2666238"/>
                  </a:lnTo>
                  <a:lnTo>
                    <a:pt x="7044817" y="2666238"/>
                  </a:lnTo>
                  <a:cubicBezTo>
                    <a:pt x="7044817" y="2815209"/>
                    <a:pt x="6922897" y="2935478"/>
                    <a:pt x="6773037" y="2935478"/>
                  </a:cubicBezTo>
                  <a:lnTo>
                    <a:pt x="6773037" y="2910078"/>
                  </a:lnTo>
                  <a:lnTo>
                    <a:pt x="6773037" y="2935478"/>
                  </a:lnTo>
                  <a:lnTo>
                    <a:pt x="271780" y="2935478"/>
                  </a:lnTo>
                  <a:lnTo>
                    <a:pt x="271780" y="2910078"/>
                  </a:lnTo>
                  <a:lnTo>
                    <a:pt x="271780" y="2935478"/>
                  </a:lnTo>
                  <a:cubicBezTo>
                    <a:pt x="121920" y="2935478"/>
                    <a:pt x="0" y="2815209"/>
                    <a:pt x="0" y="2666238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666238"/>
                  </a:lnTo>
                  <a:lnTo>
                    <a:pt x="25400" y="2666238"/>
                  </a:lnTo>
                  <a:lnTo>
                    <a:pt x="50800" y="2666238"/>
                  </a:lnTo>
                  <a:cubicBezTo>
                    <a:pt x="50800" y="2786634"/>
                    <a:pt x="149479" y="2884678"/>
                    <a:pt x="271780" y="2884678"/>
                  </a:cubicBezTo>
                  <a:lnTo>
                    <a:pt x="6773037" y="2884678"/>
                  </a:lnTo>
                  <a:cubicBezTo>
                    <a:pt x="6895338" y="2884678"/>
                    <a:pt x="6994017" y="2786634"/>
                    <a:pt x="6994017" y="2666238"/>
                  </a:cubicBezTo>
                  <a:lnTo>
                    <a:pt x="6994017" y="269240"/>
                  </a:lnTo>
                  <a:cubicBezTo>
                    <a:pt x="6994017" y="148844"/>
                    <a:pt x="6895338" y="50800"/>
                    <a:pt x="6773037" y="50800"/>
                  </a:cubicBezTo>
                  <a:lnTo>
                    <a:pt x="271780" y="50800"/>
                  </a:lnTo>
                  <a:lnTo>
                    <a:pt x="271780" y="25400"/>
                  </a:lnTo>
                  <a:lnTo>
                    <a:pt x="271780" y="50800"/>
                  </a:lnTo>
                  <a:cubicBezTo>
                    <a:pt x="149479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55555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54138" y="5174456"/>
            <a:ext cx="152400" cy="2163515"/>
            <a:chOff x="0" y="0"/>
            <a:chExt cx="203200" cy="28846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200" cy="2884805"/>
            </a:xfrm>
            <a:custGeom>
              <a:avLst/>
              <a:gdLst/>
              <a:ahLst/>
              <a:cxnLst/>
              <a:rect r="r" b="b" t="t" l="l"/>
              <a:pathLst>
                <a:path h="2884805" w="2032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46558" y="0"/>
                  </a:lnTo>
                  <a:cubicBezTo>
                    <a:pt x="177800" y="0"/>
                    <a:pt x="203200" y="25400"/>
                    <a:pt x="203200" y="56769"/>
                  </a:cubicBezTo>
                  <a:lnTo>
                    <a:pt x="203200" y="2828036"/>
                  </a:lnTo>
                  <a:cubicBezTo>
                    <a:pt x="203200" y="2859405"/>
                    <a:pt x="177800" y="2884805"/>
                    <a:pt x="146431" y="2884805"/>
                  </a:cubicBezTo>
                  <a:lnTo>
                    <a:pt x="56769" y="2884805"/>
                  </a:lnTo>
                  <a:cubicBezTo>
                    <a:pt x="25400" y="2884805"/>
                    <a:pt x="0" y="2859405"/>
                    <a:pt x="0" y="2828036"/>
                  </a:cubicBezTo>
                  <a:close/>
                </a:path>
              </a:pathLst>
            </a:custGeom>
            <a:solidFill>
              <a:srgbClr val="E1E1D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28155" y="5477024"/>
            <a:ext cx="4113404" cy="43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Document Diversity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8155" y="6013848"/>
            <a:ext cx="448791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Handling various document formats with LangChain loaders.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502152" y="5155406"/>
            <a:ext cx="5283547" cy="2201615"/>
            <a:chOff x="0" y="0"/>
            <a:chExt cx="7044730" cy="29354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44817" cy="2935478"/>
            </a:xfrm>
            <a:custGeom>
              <a:avLst/>
              <a:gdLst/>
              <a:ahLst/>
              <a:cxnLst/>
              <a:rect r="r" b="b" t="t" l="l"/>
              <a:pathLst>
                <a:path h="2935478" w="7044817">
                  <a:moveTo>
                    <a:pt x="0" y="269240"/>
                  </a:moveTo>
                  <a:cubicBezTo>
                    <a:pt x="0" y="120269"/>
                    <a:pt x="121920" y="0"/>
                    <a:pt x="271780" y="0"/>
                  </a:cubicBezTo>
                  <a:lnTo>
                    <a:pt x="6773037" y="0"/>
                  </a:lnTo>
                  <a:lnTo>
                    <a:pt x="6773037" y="25400"/>
                  </a:lnTo>
                  <a:lnTo>
                    <a:pt x="6773037" y="0"/>
                  </a:lnTo>
                  <a:cubicBezTo>
                    <a:pt x="6922897" y="0"/>
                    <a:pt x="7044817" y="120269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2666238"/>
                  </a:lnTo>
                  <a:lnTo>
                    <a:pt x="7019417" y="2666238"/>
                  </a:lnTo>
                  <a:lnTo>
                    <a:pt x="7044817" y="2666238"/>
                  </a:lnTo>
                  <a:cubicBezTo>
                    <a:pt x="7044817" y="2815209"/>
                    <a:pt x="6922897" y="2935478"/>
                    <a:pt x="6773037" y="2935478"/>
                  </a:cubicBezTo>
                  <a:lnTo>
                    <a:pt x="6773037" y="2910078"/>
                  </a:lnTo>
                  <a:lnTo>
                    <a:pt x="6773037" y="2935478"/>
                  </a:lnTo>
                  <a:lnTo>
                    <a:pt x="271780" y="2935478"/>
                  </a:lnTo>
                  <a:lnTo>
                    <a:pt x="271780" y="2910078"/>
                  </a:lnTo>
                  <a:lnTo>
                    <a:pt x="271780" y="2935478"/>
                  </a:lnTo>
                  <a:cubicBezTo>
                    <a:pt x="121920" y="2935478"/>
                    <a:pt x="0" y="2815209"/>
                    <a:pt x="0" y="2666238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666238"/>
                  </a:lnTo>
                  <a:lnTo>
                    <a:pt x="25400" y="2666238"/>
                  </a:lnTo>
                  <a:lnTo>
                    <a:pt x="50800" y="2666238"/>
                  </a:lnTo>
                  <a:cubicBezTo>
                    <a:pt x="50800" y="2786634"/>
                    <a:pt x="149479" y="2884678"/>
                    <a:pt x="271780" y="2884678"/>
                  </a:cubicBezTo>
                  <a:lnTo>
                    <a:pt x="6773037" y="2884678"/>
                  </a:lnTo>
                  <a:cubicBezTo>
                    <a:pt x="6895338" y="2884678"/>
                    <a:pt x="6994017" y="2786634"/>
                    <a:pt x="6994017" y="2666238"/>
                  </a:cubicBezTo>
                  <a:lnTo>
                    <a:pt x="6994017" y="269240"/>
                  </a:lnTo>
                  <a:cubicBezTo>
                    <a:pt x="6994017" y="148844"/>
                    <a:pt x="6895338" y="50800"/>
                    <a:pt x="6773037" y="50800"/>
                  </a:cubicBezTo>
                  <a:lnTo>
                    <a:pt x="271780" y="50800"/>
                  </a:lnTo>
                  <a:lnTo>
                    <a:pt x="271780" y="25400"/>
                  </a:lnTo>
                  <a:lnTo>
                    <a:pt x="271780" y="50800"/>
                  </a:lnTo>
                  <a:cubicBezTo>
                    <a:pt x="149479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555553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483102" y="5174456"/>
            <a:ext cx="152400" cy="2163515"/>
            <a:chOff x="0" y="0"/>
            <a:chExt cx="203200" cy="28846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3200" cy="2884805"/>
            </a:xfrm>
            <a:custGeom>
              <a:avLst/>
              <a:gdLst/>
              <a:ahLst/>
              <a:cxnLst/>
              <a:rect r="r" b="b" t="t" l="l"/>
              <a:pathLst>
                <a:path h="2884805" w="2032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46558" y="0"/>
                  </a:lnTo>
                  <a:cubicBezTo>
                    <a:pt x="177800" y="0"/>
                    <a:pt x="203200" y="25400"/>
                    <a:pt x="203200" y="56769"/>
                  </a:cubicBezTo>
                  <a:lnTo>
                    <a:pt x="203200" y="2828036"/>
                  </a:lnTo>
                  <a:cubicBezTo>
                    <a:pt x="203200" y="2859405"/>
                    <a:pt x="177800" y="2884805"/>
                    <a:pt x="146431" y="2884805"/>
                  </a:cubicBezTo>
                  <a:lnTo>
                    <a:pt x="56769" y="2884805"/>
                  </a:lnTo>
                  <a:cubicBezTo>
                    <a:pt x="25400" y="2884805"/>
                    <a:pt x="0" y="2859405"/>
                    <a:pt x="0" y="2828036"/>
                  </a:cubicBezTo>
                  <a:close/>
                </a:path>
              </a:pathLst>
            </a:custGeom>
            <a:solidFill>
              <a:srgbClr val="E1E1D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6957120" y="5477024"/>
            <a:ext cx="3916129" cy="43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FAISS Optimization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57120" y="6013848"/>
            <a:ext cx="448791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Ensuring efficient retrieval with LangChain integration.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031116" y="5155406"/>
            <a:ext cx="5283547" cy="2201615"/>
            <a:chOff x="0" y="0"/>
            <a:chExt cx="7044730" cy="293548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044817" cy="2935478"/>
            </a:xfrm>
            <a:custGeom>
              <a:avLst/>
              <a:gdLst/>
              <a:ahLst/>
              <a:cxnLst/>
              <a:rect r="r" b="b" t="t" l="l"/>
              <a:pathLst>
                <a:path h="2935478" w="7044817">
                  <a:moveTo>
                    <a:pt x="0" y="269240"/>
                  </a:moveTo>
                  <a:cubicBezTo>
                    <a:pt x="0" y="120269"/>
                    <a:pt x="121920" y="0"/>
                    <a:pt x="271780" y="0"/>
                  </a:cubicBezTo>
                  <a:lnTo>
                    <a:pt x="6773037" y="0"/>
                  </a:lnTo>
                  <a:lnTo>
                    <a:pt x="6773037" y="25400"/>
                  </a:lnTo>
                  <a:lnTo>
                    <a:pt x="6773037" y="0"/>
                  </a:lnTo>
                  <a:cubicBezTo>
                    <a:pt x="6922897" y="0"/>
                    <a:pt x="7044817" y="120269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2666238"/>
                  </a:lnTo>
                  <a:lnTo>
                    <a:pt x="7019417" y="2666238"/>
                  </a:lnTo>
                  <a:lnTo>
                    <a:pt x="7044817" y="2666238"/>
                  </a:lnTo>
                  <a:cubicBezTo>
                    <a:pt x="7044817" y="2815209"/>
                    <a:pt x="6922897" y="2935478"/>
                    <a:pt x="6773037" y="2935478"/>
                  </a:cubicBezTo>
                  <a:lnTo>
                    <a:pt x="6773037" y="2910078"/>
                  </a:lnTo>
                  <a:lnTo>
                    <a:pt x="6773037" y="2935478"/>
                  </a:lnTo>
                  <a:lnTo>
                    <a:pt x="271780" y="2935478"/>
                  </a:lnTo>
                  <a:lnTo>
                    <a:pt x="271780" y="2910078"/>
                  </a:lnTo>
                  <a:lnTo>
                    <a:pt x="271780" y="2935478"/>
                  </a:lnTo>
                  <a:cubicBezTo>
                    <a:pt x="121920" y="2935478"/>
                    <a:pt x="0" y="2815209"/>
                    <a:pt x="0" y="2666238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666238"/>
                  </a:lnTo>
                  <a:lnTo>
                    <a:pt x="25400" y="2666238"/>
                  </a:lnTo>
                  <a:lnTo>
                    <a:pt x="50800" y="2666238"/>
                  </a:lnTo>
                  <a:cubicBezTo>
                    <a:pt x="50800" y="2786634"/>
                    <a:pt x="149479" y="2884678"/>
                    <a:pt x="271780" y="2884678"/>
                  </a:cubicBezTo>
                  <a:lnTo>
                    <a:pt x="6773037" y="2884678"/>
                  </a:lnTo>
                  <a:cubicBezTo>
                    <a:pt x="6895338" y="2884678"/>
                    <a:pt x="6994017" y="2786634"/>
                    <a:pt x="6994017" y="2666238"/>
                  </a:cubicBezTo>
                  <a:lnTo>
                    <a:pt x="6994017" y="269240"/>
                  </a:lnTo>
                  <a:cubicBezTo>
                    <a:pt x="6994017" y="148844"/>
                    <a:pt x="6895338" y="50800"/>
                    <a:pt x="6773037" y="50800"/>
                  </a:cubicBezTo>
                  <a:lnTo>
                    <a:pt x="271780" y="50800"/>
                  </a:lnTo>
                  <a:lnTo>
                    <a:pt x="271780" y="25400"/>
                  </a:lnTo>
                  <a:lnTo>
                    <a:pt x="271780" y="50800"/>
                  </a:lnTo>
                  <a:cubicBezTo>
                    <a:pt x="149479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555553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012066" y="5174456"/>
            <a:ext cx="152400" cy="2163515"/>
            <a:chOff x="0" y="0"/>
            <a:chExt cx="203200" cy="288468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03200" cy="2884805"/>
            </a:xfrm>
            <a:custGeom>
              <a:avLst/>
              <a:gdLst/>
              <a:ahLst/>
              <a:cxnLst/>
              <a:rect r="r" b="b" t="t" l="l"/>
              <a:pathLst>
                <a:path h="2884805" w="2032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46558" y="0"/>
                  </a:lnTo>
                  <a:cubicBezTo>
                    <a:pt x="177800" y="0"/>
                    <a:pt x="203200" y="25400"/>
                    <a:pt x="203200" y="56769"/>
                  </a:cubicBezTo>
                  <a:lnTo>
                    <a:pt x="203200" y="2828036"/>
                  </a:lnTo>
                  <a:cubicBezTo>
                    <a:pt x="203200" y="2859405"/>
                    <a:pt x="177800" y="2884805"/>
                    <a:pt x="146431" y="2884805"/>
                  </a:cubicBezTo>
                  <a:lnTo>
                    <a:pt x="56769" y="2884805"/>
                  </a:lnTo>
                  <a:cubicBezTo>
                    <a:pt x="25400" y="2884805"/>
                    <a:pt x="0" y="2859405"/>
                    <a:pt x="0" y="2828036"/>
                  </a:cubicBezTo>
                  <a:close/>
                </a:path>
              </a:pathLst>
            </a:custGeom>
            <a:solidFill>
              <a:srgbClr val="E1E1DF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2486085" y="5477024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MCP Compatibility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86085" y="6013848"/>
            <a:ext cx="4487913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Integrating MCP with diverse LangChain components.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D1D1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391370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EDEDE8"/>
                </a:solidFill>
                <a:latin typeface="Tomorrow Bold"/>
                <a:ea typeface="Tomorrow Bold"/>
                <a:cs typeface="Tomorrow Bold"/>
                <a:sym typeface="Tomorrow Bold"/>
              </a:rPr>
              <a:t>Future 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777704"/>
            <a:ext cx="1630352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Our roadmap includes exciting enhancements for the chatbot.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5496074"/>
            <a:ext cx="5292775" cy="283518"/>
            <a:chOff x="0" y="0"/>
            <a:chExt cx="7057033" cy="3780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57136" cy="378079"/>
            </a:xfrm>
            <a:custGeom>
              <a:avLst/>
              <a:gdLst/>
              <a:ahLst/>
              <a:cxnLst/>
              <a:rect r="r" b="b" t="t" l="l"/>
              <a:pathLst>
                <a:path h="378079" w="7057136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7000367" y="0"/>
                  </a:lnTo>
                  <a:cubicBezTo>
                    <a:pt x="7031736" y="0"/>
                    <a:pt x="7057136" y="25400"/>
                    <a:pt x="7057136" y="56769"/>
                  </a:cubicBezTo>
                  <a:lnTo>
                    <a:pt x="7057136" y="321310"/>
                  </a:lnTo>
                  <a:cubicBezTo>
                    <a:pt x="7057136" y="352679"/>
                    <a:pt x="7031736" y="378079"/>
                    <a:pt x="7000367" y="378079"/>
                  </a:cubicBezTo>
                  <a:lnTo>
                    <a:pt x="56769" y="378079"/>
                  </a:lnTo>
                  <a:cubicBezTo>
                    <a:pt x="25400" y="378079"/>
                    <a:pt x="0" y="352679"/>
                    <a:pt x="0" y="321310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75755" y="6044059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Real-time Updates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5755" y="6580882"/>
            <a:ext cx="4725740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Implement live document updates for dynamic content.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497539" y="5070722"/>
            <a:ext cx="5292775" cy="283518"/>
            <a:chOff x="0" y="0"/>
            <a:chExt cx="7057033" cy="3780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057136" cy="378079"/>
            </a:xfrm>
            <a:custGeom>
              <a:avLst/>
              <a:gdLst/>
              <a:ahLst/>
              <a:cxnLst/>
              <a:rect r="r" b="b" t="t" l="l"/>
              <a:pathLst>
                <a:path h="378079" w="7057136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7000367" y="0"/>
                  </a:lnTo>
                  <a:cubicBezTo>
                    <a:pt x="7031736" y="0"/>
                    <a:pt x="7057136" y="25400"/>
                    <a:pt x="7057136" y="56769"/>
                  </a:cubicBezTo>
                  <a:lnTo>
                    <a:pt x="7057136" y="321310"/>
                  </a:lnTo>
                  <a:cubicBezTo>
                    <a:pt x="7057136" y="352679"/>
                    <a:pt x="7031736" y="378079"/>
                    <a:pt x="7000367" y="378079"/>
                  </a:cubicBezTo>
                  <a:lnTo>
                    <a:pt x="56769" y="378079"/>
                  </a:lnTo>
                  <a:cubicBezTo>
                    <a:pt x="25400" y="378079"/>
                    <a:pt x="0" y="352679"/>
                    <a:pt x="0" y="321310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781056" y="5618709"/>
            <a:ext cx="4225826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Advanced Text Splitting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81056" y="6637585"/>
            <a:ext cx="4725740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Explore sophisticated strategies for better context.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002840" y="4645521"/>
            <a:ext cx="5292775" cy="283518"/>
            <a:chOff x="0" y="0"/>
            <a:chExt cx="7057033" cy="3780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57136" cy="378079"/>
            </a:xfrm>
            <a:custGeom>
              <a:avLst/>
              <a:gdLst/>
              <a:ahLst/>
              <a:cxnLst/>
              <a:rect r="r" b="b" t="t" l="l"/>
              <a:pathLst>
                <a:path h="378079" w="7057136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7000367" y="0"/>
                  </a:lnTo>
                  <a:cubicBezTo>
                    <a:pt x="7031736" y="0"/>
                    <a:pt x="7057136" y="25400"/>
                    <a:pt x="7057136" y="56769"/>
                  </a:cubicBezTo>
                  <a:lnTo>
                    <a:pt x="7057136" y="321310"/>
                  </a:lnTo>
                  <a:cubicBezTo>
                    <a:pt x="7057136" y="352679"/>
                    <a:pt x="7031736" y="378079"/>
                    <a:pt x="7000367" y="378079"/>
                  </a:cubicBezTo>
                  <a:lnTo>
                    <a:pt x="56769" y="378079"/>
                  </a:lnTo>
                  <a:cubicBezTo>
                    <a:pt x="25400" y="378079"/>
                    <a:pt x="0" y="352679"/>
                    <a:pt x="0" y="321310"/>
                  </a:cubicBezTo>
                  <a:close/>
                </a:path>
              </a:pathLst>
            </a:custGeom>
            <a:solidFill>
              <a:srgbClr val="3C3C3A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286357" y="5193506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9C9C0"/>
                </a:solidFill>
                <a:latin typeface="Tomorrow Bold"/>
                <a:ea typeface="Tomorrow Bold"/>
                <a:cs typeface="Tomorrow Bold"/>
                <a:sym typeface="Tomorrow Bold"/>
              </a:rPr>
              <a:t>Cloud Vector Store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86357" y="5730329"/>
            <a:ext cx="4725740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9C9C0"/>
                </a:solidFill>
                <a:latin typeface="Tomorrow"/>
                <a:ea typeface="Tomorrow"/>
                <a:cs typeface="Tomorrow"/>
                <a:sym typeface="Tomorrow"/>
              </a:rPr>
              <a:t>Integrate with cloud-based vector stores for scalability.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DAGt9s2_99w</dc:identifier>
  <dcterms:modified xsi:type="dcterms:W3CDTF">2011-08-01T06:04:30Z</dcterms:modified>
  <cp:revision>1</cp:revision>
  <dc:title>DOCUMENT_UPLOAD</dc:title>
</cp:coreProperties>
</file>