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0" d="100"/>
          <a:sy n="80" d="100"/>
        </p:scale>
        <p:origin x="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27F7-8A3E-57F0-C5CC-EDAFAF14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29" y="178594"/>
            <a:ext cx="11375342" cy="553641"/>
          </a:xfrm>
        </p:spPr>
        <p:txBody>
          <a:bodyPr>
            <a:normAutofit fontScale="90000"/>
          </a:bodyPr>
          <a:lstStyle/>
          <a:p>
            <a:r>
              <a:rPr lang="en-US" sz="3200" b="1" u="sng" dirty="0"/>
              <a:t>Department of </a:t>
            </a:r>
            <a:r>
              <a:rPr lang="en-US" sz="3200" b="1" u="sng" dirty="0" err="1"/>
              <a:t>Kayachikitsa</a:t>
            </a:r>
            <a:r>
              <a:rPr lang="en-US" sz="3200" b="1" u="sng" dirty="0"/>
              <a:t>         </a:t>
            </a:r>
            <a:br>
              <a:rPr lang="en-US" sz="3200" b="1" u="sng" dirty="0"/>
            </a:br>
            <a:r>
              <a:rPr lang="en-US" sz="3200" b="1" u="sng" dirty="0"/>
              <a:t> State </a:t>
            </a:r>
            <a:r>
              <a:rPr lang="en-US" sz="3200" b="1" u="sng" dirty="0" err="1"/>
              <a:t>Ayurvedic</a:t>
            </a:r>
            <a:r>
              <a:rPr lang="en-US" sz="3200" b="1" u="sng" dirty="0"/>
              <a:t> College &amp; Hospital, </a:t>
            </a:r>
            <a:r>
              <a:rPr lang="en-US" sz="3200" b="1" u="sng" dirty="0" err="1"/>
              <a:t>Lucknow</a:t>
            </a:r>
            <a:endParaRPr lang="en-US" sz="32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748C-329F-4A79-8E6F-B4F7CDB300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6265" y="962870"/>
            <a:ext cx="11719470" cy="554508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Assessing the benefits of participation in structured weight reduction program based upon Ayurvedic principle and focusing upon obese knee Osteoarthritis                                                      : An observational study.   </a:t>
            </a:r>
            <a:endParaRPr lang="en-US" sz="24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SANJEEV RASTOGI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HOD, P.G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Dept. SAC,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GIRDHAR AGRAWAL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 DIVYA  ASTHANA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Prof. Emeritus                                                          MD 1st Year                                                                       Dept. Of Statistics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University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Lucknow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4391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492F8-F263-BC34-AB98-57A3B2908E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3140" y="214907"/>
            <a:ext cx="11465719" cy="6329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Translational relevance of the study </a:t>
            </a: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addresses the significant health burden posed by obesity and knee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Findings can directly impact clinical practice by improving diagnosis, management, and treatment.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It has implications for public health policies and interventions to reduce obesity rates and prevent osteoarthritis.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Economic considerations are important, as obese knee osteoarthritis has substantial healthcare costs and economic burdens.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388461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81BBF193-FC95-3FA9-3727-B95C8E7F9EA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3505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53F5-3CA9-A9F9-B987-0C3A9C09C6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8792" y="1000836"/>
            <a:ext cx="11072813" cy="4482702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/>
              <a:t>                      </a:t>
            </a: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  OF The STUDY -</a:t>
            </a:r>
          </a:p>
          <a:p>
            <a:pPr marL="0" indent="0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BENEFITS OF STRUCTURED WEIGHT REDUCTION PROGRAM BASED UPON AYURVEDIC PRINCIPLE IN OBESE KNEE OSTEOARTHRITIS PATIENTS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9334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731D2-F7B0-C5C8-2EFA-CEE4359511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1703" y="220534"/>
            <a:ext cx="11608593" cy="635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32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.To evaluate the benefits in terms of weight reduction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 evaluate the stability of reduced weight during  the follow-up time period. 3. To evaluate the compliance of structured weight reduction program and to observe any limiting factor leading to non compliance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 –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corelate the benefits of weight reduction in terms of functional improvement in KOA.</a:t>
            </a:r>
          </a:p>
        </p:txBody>
      </p:sp>
    </p:spTree>
    <p:extLst>
      <p:ext uri="{BB962C8B-B14F-4D97-AF65-F5344CB8AC3E}">
        <p14:creationId xmlns:p14="http://schemas.microsoft.com/office/powerpoint/2010/main" val="1040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B50F-F8BA-FF41-465F-6914B06DA1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6117" y="142875"/>
            <a:ext cx="11459766" cy="6572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3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study-</a:t>
            </a:r>
          </a:p>
          <a:p>
            <a:pPr marL="0" indent="0">
              <a:buNone/>
            </a:pPr>
            <a:endParaRPr lang="en-US" sz="2000" b="1" i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have been conducted on ayurvedic principles of weight management and its relation with knee osteoarthritis.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loss is advocated as the treatment of choice for obese knee OA patients , as it yields clinically significant reduction in pain and improvements in function.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of these facts there had not been any specific strategies recommended to the Obese KOA  patients which can help them reducing the weight. No specific and personalized recommendations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obese OA patients which can eventually help them reaching to the objectives of reducing pain.</a:t>
            </a:r>
            <a:endParaRPr lang="en-US" sz="2600" cap="none" dirty="0"/>
          </a:p>
        </p:txBody>
      </p:sp>
    </p:spTree>
    <p:extLst>
      <p:ext uri="{BB962C8B-B14F-4D97-AF65-F5344CB8AC3E}">
        <p14:creationId xmlns:p14="http://schemas.microsoft.com/office/powerpoint/2010/main" val="242170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A15B-F974-95BD-F936-627E3D1C4B7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2171" y="142875"/>
            <a:ext cx="11959829" cy="6572249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i="1" dirty="0"/>
              <a:t>                                                                </a:t>
            </a:r>
            <a:r>
              <a:rPr lang="en-US" sz="51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of  Study – </a:t>
            </a:r>
          </a:p>
          <a:p>
            <a:r>
              <a:rPr lang="en-US" dirty="0"/>
              <a:t>                             </a:t>
            </a:r>
            <a:r>
              <a:rPr lang="en-US" b="1" i="1" u="sng" dirty="0"/>
              <a:t> </a:t>
            </a:r>
            <a:r>
              <a:rPr lang="en-US" sz="45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study -  </a:t>
            </a:r>
          </a:p>
          <a:p>
            <a:pPr marL="0" indent="0">
              <a:buNone/>
            </a:pPr>
            <a:endParaRPr lang="en-US" sz="30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type of Cohort study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1 –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cohort which is actively participating in the weight reduction program.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fulfilling all the criteria of inclusion except that they are not participated in the program and they are kept in the wait list .
 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OF STUDY 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Kayachikitsa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A-ATARC OPD
 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
DURATION OF STUDY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3 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from the date of actual conduction of the workshop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sz="3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-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30  + 30 =  60</a:t>
            </a:r>
          </a:p>
        </p:txBody>
      </p:sp>
    </p:spTree>
    <p:extLst>
      <p:ext uri="{BB962C8B-B14F-4D97-AF65-F5344CB8AC3E}">
        <p14:creationId xmlns:p14="http://schemas.microsoft.com/office/powerpoint/2010/main" val="5598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AB5D0AE-98ED-95D8-B4F4-75D4BFDDBE5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6449" y="245806"/>
            <a:ext cx="11445552" cy="7505547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1" dirty="0">
                <a:solidFill>
                  <a:srgbClr val="C00000"/>
                </a:solidFill>
              </a:rPr>
              <a:t>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Inclusion criteria -        </a:t>
            </a:r>
            <a:r>
              <a:rPr lang="en-US" sz="9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9600" b="1" i="1" dirty="0"/>
              <a:t>        </a:t>
            </a:r>
            <a:r>
              <a:rPr lang="en-US" sz="3800" dirty="0"/>
              <a:t>       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Age: 30-70 years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Sex: Both Male &amp; Female. 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economic status: All.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having BMI &gt; 30 with Osteoarthritis.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 having any other systemic illness like Diabetes, HTN may also be included in the study.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Participants who are ready to join the workshop along with their spouse / family member in order to optimize their benefits through mutual support.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having other Co-existing illnesses.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are willing to participate and ready to give their consent.</a:t>
            </a:r>
          </a:p>
          <a:p>
            <a:pPr marL="0" indent="0">
              <a:buNone/>
            </a:pPr>
            <a:r>
              <a:rPr lang="en-US" sz="96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96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 –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endocrine  disorder 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have genetic disorder . 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who are not willing to give consent.</a:t>
            </a:r>
          </a:p>
          <a:p>
            <a:pPr>
              <a:buAutoNum type="arabicPeriod"/>
            </a:pPr>
            <a:r>
              <a:rPr lang="en-US" sz="8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are genetically obese. </a:t>
            </a:r>
          </a:p>
        </p:txBody>
      </p:sp>
    </p:spTree>
    <p:extLst>
      <p:ext uri="{BB962C8B-B14F-4D97-AF65-F5344CB8AC3E}">
        <p14:creationId xmlns:p14="http://schemas.microsoft.com/office/powerpoint/2010/main" val="259225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43507B-3CF9-13EC-41D6-73F5648448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7189" y="232172"/>
            <a:ext cx="11572874" cy="6625828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Selection criteria-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On the basis of  Radiological Investigation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-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Diagnostic criteria for Obesity-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  BMI (WHO criteria)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Diagnostic criteria for knee OA –</a:t>
            </a:r>
          </a:p>
          <a:p>
            <a:pPr marL="0" lvl="0" indent="0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      Clinical Diagnosis as well as Radiological Diagnosis X-Ray </a:t>
            </a:r>
          </a:p>
          <a:p>
            <a:pPr marL="0" indent="0"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</a:t>
            </a:r>
            <a:r>
              <a:rPr lang="en-US" sz="24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 the basis of Clinical Criteria –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Bony swelling around joint margins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Restricted movement due to capsular thickening or blocking by osteophyte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0DD67-5C85-B134-D447-3916FFF55331}"/>
              </a:ext>
            </a:extLst>
          </p:cNvPr>
          <p:cNvSpPr txBox="1"/>
          <p:nvPr/>
        </p:nvSpPr>
        <p:spPr>
          <a:xfrm>
            <a:off x="959842" y="5965448"/>
            <a:ext cx="991512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Every participant should have both of these conditions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71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CB7E3-882F-E338-5AFD-45162464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34" y="84535"/>
            <a:ext cx="10364451" cy="703077"/>
          </a:xfrm>
        </p:spPr>
        <p:txBody>
          <a:bodyPr/>
          <a:lstStyle/>
          <a:p>
            <a:r>
              <a:rPr lang="en-US" sz="3600" b="1" u="sng" dirty="0"/>
              <a:t>Outcome Assessment Parameter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9A1B-13F0-C87F-7AEB-C2AF794BF6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2938" y="787612"/>
            <a:ext cx="11188928" cy="5985853"/>
          </a:xfrm>
        </p:spPr>
        <p:txBody>
          <a:bodyPr>
            <a:normAutofit/>
          </a:bodyPr>
          <a:lstStyle/>
          <a:p>
            <a:r>
              <a:rPr lang="en-US" sz="2400" b="1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9833B-1F44-6C70-DBA8-A9FFD26D7DA0}"/>
              </a:ext>
            </a:extLst>
          </p:cNvPr>
          <p:cNvSpPr txBox="1"/>
          <p:nvPr/>
        </p:nvSpPr>
        <p:spPr>
          <a:xfrm>
            <a:off x="3451340" y="872050"/>
            <a:ext cx="69294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in weight 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Change in Hip waist Ratio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change in  Skin fold measurement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Change in Quality of life improvement associated  with obesity.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04F42-E032-1C8A-1194-5234903D1B98}"/>
              </a:ext>
            </a:extLst>
          </p:cNvPr>
          <p:cNvSpPr txBox="1"/>
          <p:nvPr/>
        </p:nvSpPr>
        <p:spPr>
          <a:xfrm>
            <a:off x="360134" y="2955037"/>
            <a:ext cx="4306529" cy="4462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</a:rPr>
              <a:t>OSTEOARTHRITIS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2EF0B-C22C-6D99-328F-27F83B0412FD}"/>
              </a:ext>
            </a:extLst>
          </p:cNvPr>
          <p:cNvSpPr txBox="1"/>
          <p:nvPr/>
        </p:nvSpPr>
        <p:spPr>
          <a:xfrm>
            <a:off x="642938" y="931607"/>
            <a:ext cx="3330795" cy="446276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300" b="1" dirty="0">
                <a:solidFill>
                  <a:schemeClr val="bg1"/>
                </a:solidFill>
              </a:rPr>
              <a:t>OBESITY ASSESSMENT </a:t>
            </a:r>
            <a:r>
              <a:rPr lang="en-US" sz="1600" b="1" dirty="0">
                <a:solidFill>
                  <a:schemeClr val="bg1"/>
                </a:solidFill>
              </a:rPr>
              <a:t>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F49DB1-45D8-BD54-1185-1D1EE94DF367}"/>
              </a:ext>
            </a:extLst>
          </p:cNvPr>
          <p:cNvSpPr txBox="1"/>
          <p:nvPr/>
        </p:nvSpPr>
        <p:spPr>
          <a:xfrm>
            <a:off x="2513398" y="3478982"/>
            <a:ext cx="1061979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Parameter-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Pain intensity in affected joint - Visual analogue assessment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Increased walking time for a fixed distance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Change in range of movement</a:t>
            </a:r>
          </a:p>
          <a:p>
            <a:pPr lvl="1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Parameter –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crepitus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swelling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Joint pain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Pain during flexion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F557-C0CD-05A4-44EF-2BBDBA631506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642938" y="303213"/>
            <a:ext cx="4786312" cy="50372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CO – EXISTING ILLNESS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16B7E-86A1-25F4-7AF1-1A8F85F8383C}"/>
              </a:ext>
            </a:extLst>
          </p:cNvPr>
          <p:cNvSpPr txBox="1"/>
          <p:nvPr/>
        </p:nvSpPr>
        <p:spPr>
          <a:xfrm>
            <a:off x="3034608" y="1033449"/>
            <a:ext cx="86072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 existing illness is present.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B65F4-FEA1-289A-03E9-FF47F5D8F29C}"/>
              </a:ext>
            </a:extLst>
          </p:cNvPr>
          <p:cNvSpPr txBox="1"/>
          <p:nvPr/>
        </p:nvSpPr>
        <p:spPr>
          <a:xfrm>
            <a:off x="642938" y="2203000"/>
            <a:ext cx="3661171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SAFETY ASSESSMENT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3AA01-3FF5-29AD-7A45-D37EA296ED54}"/>
              </a:ext>
            </a:extLst>
          </p:cNvPr>
          <p:cNvSpPr txBox="1"/>
          <p:nvPr/>
        </p:nvSpPr>
        <p:spPr>
          <a:xfrm>
            <a:off x="3034608" y="3021272"/>
            <a:ext cx="658117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LFT
CBC
KFT
Lipid Profile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315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106</TotalTime>
  <Words>743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Droplet</vt:lpstr>
      <vt:lpstr>Department of Kayachikitsa           State Ayurvedic College &amp; Hospital, Lucknow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Outcome Assessment Parameter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Asthana</dc:creator>
  <cp:lastModifiedBy>Aditya Asthana</cp:lastModifiedBy>
  <cp:revision>71</cp:revision>
  <dcterms:created xsi:type="dcterms:W3CDTF">2023-07-12T14:09:01Z</dcterms:created>
  <dcterms:modified xsi:type="dcterms:W3CDTF">2023-07-18T09:21:21Z</dcterms:modified>
</cp:coreProperties>
</file>