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27F7-8A3E-57F0-C5CC-EDAFAF14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29" y="178594"/>
            <a:ext cx="11375342" cy="553641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Department of </a:t>
            </a:r>
            <a:r>
              <a:rPr lang="en-US" sz="3200" b="1" u="sng" dirty="0" err="1"/>
              <a:t>Kayachikitsa</a:t>
            </a:r>
            <a:r>
              <a:rPr lang="en-US" sz="3200" b="1" u="sng" dirty="0"/>
              <a:t>         </a:t>
            </a:r>
            <a:br>
              <a:rPr lang="en-US" sz="3200" b="1" u="sng" dirty="0"/>
            </a:br>
            <a:r>
              <a:rPr lang="en-US" sz="3200" b="1" u="sng" dirty="0"/>
              <a:t> State </a:t>
            </a:r>
            <a:r>
              <a:rPr lang="en-US" sz="3200" b="1" u="sng" dirty="0" err="1"/>
              <a:t>Ayurvedic</a:t>
            </a:r>
            <a:r>
              <a:rPr lang="en-US" sz="3200" b="1" u="sng" dirty="0"/>
              <a:t> College &amp; Hospital, </a:t>
            </a:r>
            <a:r>
              <a:rPr lang="en-US" sz="3200" b="1" u="sng" dirty="0" err="1"/>
              <a:t>Lucknow</a:t>
            </a:r>
            <a:endParaRPr lang="en-US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748C-329F-4A79-8E6F-B4F7CDB300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6309" y="1170040"/>
            <a:ext cx="11693661" cy="55450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Assessing the benefits of participation in structured weight reduction program based upon Ayurvedic principle and focusing upon obese knee Osteoarthritis                                                      : An observational study.   </a:t>
            </a:r>
            <a:endParaRPr lang="en-US" sz="24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SANJEEV RASTOGI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HOD, P.G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Kayachikitsa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Dept. SAC,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Lko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Co-supervisor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GIRDHAR AGRAWAL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 DIVYA ASTHANA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Prof. Emeritus                                                          MD 1st Year                                                                       Dept. Of Statistics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University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Lucknow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391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53F5-3CA9-A9F9-B987-0C3A9C09C6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8792" y="1000836"/>
            <a:ext cx="11072813" cy="4482702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/>
              <a:t>                      </a:t>
            </a: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 OF The STUDY -</a:t>
            </a:r>
          </a:p>
          <a:p>
            <a:pPr marL="0" indent="0">
              <a:buNone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BENEFITS OF STRUCTURED WEIGHT REDUCTION PROGRAM BASED UPON AYURVEDIC PRINCIPLE IN OBESE KNEE OSTEOARTHRITIS PATIENTS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933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31D2-F7B0-C5C8-2EFA-CEE4359511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703" y="220534"/>
            <a:ext cx="11608593" cy="635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32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28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.To evaluate the benefits in terms of weight reduction 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evaluate the stability of reduced weight during  the follow-up time period. 3. To evaluate the compliance of structured weight reduction program and to observe any limiting factor leading to non compliance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28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OBJECTIVE –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To corelate the benefits of weight reduction in terms of functional improvement in KOA.</a:t>
            </a:r>
          </a:p>
        </p:txBody>
      </p:sp>
    </p:spTree>
    <p:extLst>
      <p:ext uri="{BB962C8B-B14F-4D97-AF65-F5344CB8AC3E}">
        <p14:creationId xmlns:p14="http://schemas.microsoft.com/office/powerpoint/2010/main" val="1040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B50F-F8BA-FF41-465F-6914B06DA1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6117" y="142875"/>
            <a:ext cx="11459766" cy="6572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38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of study-</a:t>
            </a:r>
          </a:p>
          <a:p>
            <a:pPr marL="0" indent="0">
              <a:buNone/>
            </a:pPr>
            <a:endParaRPr lang="en-US" sz="2000" b="1" i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have been conducted on ayurvedic principles of weight management and its relation with knee osteoarthritis.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is advocated as the treatment of choice for obese knee OA patients , as it yields clinically significant reduction in pain and improvements in function.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of these facts there had not been any specific strategies recommended to the Obese KOA  patients which can help them reducing the weight. No specific and personalized recommendations 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obese OA patients which can eventually help them reaching to the objectives of reducing pain.</a:t>
            </a:r>
            <a:endParaRPr lang="en-US" sz="2600" cap="none" dirty="0"/>
          </a:p>
        </p:txBody>
      </p:sp>
    </p:spTree>
    <p:extLst>
      <p:ext uri="{BB962C8B-B14F-4D97-AF65-F5344CB8AC3E}">
        <p14:creationId xmlns:p14="http://schemas.microsoft.com/office/powerpoint/2010/main" val="242170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A15B-F974-95BD-F936-627E3D1C4B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171" y="142875"/>
            <a:ext cx="11959829" cy="6572249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i="1" dirty="0"/>
              <a:t>                                                                </a:t>
            </a:r>
            <a:r>
              <a:rPr lang="en-US" sz="51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of  Study – </a:t>
            </a:r>
          </a:p>
          <a:p>
            <a:r>
              <a:rPr lang="en-US" dirty="0"/>
              <a:t>                             </a:t>
            </a:r>
            <a:r>
              <a:rPr lang="en-US" b="1" i="1" u="sng" dirty="0"/>
              <a:t> </a:t>
            </a:r>
            <a:r>
              <a:rPr lang="en-US" sz="4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study -  </a:t>
            </a:r>
          </a:p>
          <a:p>
            <a:pPr marL="0" indent="0">
              <a:buNone/>
            </a:pPr>
            <a:endParaRPr lang="en-US" sz="3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observational type of Cohort study</a:t>
            </a:r>
          </a:p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 1 –</a:t>
            </a:r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cohort which is actively participating in the weight reduction program.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fulfilling all the criteria of inclusion except that they are not participated in the program and they are kept in the wait list .
 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OF STUDY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Kayachikitsa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A-ATARC OPD
 </a:t>
            </a:r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
DURATION OF STUDY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3 </a:t>
            </a:r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from the date of actual conduction of the workshop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-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30  + 30 =  60</a:t>
            </a:r>
          </a:p>
        </p:txBody>
      </p:sp>
    </p:spTree>
    <p:extLst>
      <p:ext uri="{BB962C8B-B14F-4D97-AF65-F5344CB8AC3E}">
        <p14:creationId xmlns:p14="http://schemas.microsoft.com/office/powerpoint/2010/main" val="55980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AB5D0AE-98ED-95D8-B4F4-75D4BFDDBE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6449" y="245806"/>
            <a:ext cx="11445552" cy="7505547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i="1" dirty="0">
                <a:solidFill>
                  <a:srgbClr val="C00000"/>
                </a:solidFill>
              </a:rPr>
              <a:t>                                            </a:t>
            </a:r>
            <a:r>
              <a:rPr lang="en-US" sz="96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Inclusion criteria -        </a:t>
            </a:r>
            <a:r>
              <a:rPr lang="en-US" sz="9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600" b="1" i="1" dirty="0"/>
              <a:t>        </a:t>
            </a:r>
            <a:r>
              <a:rPr lang="en-US" sz="3800" dirty="0"/>
              <a:t>        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30-70 years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Sex: Both Male &amp; Female. 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 economic status: All.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having BMI &gt; 30 with Osteoarthritis.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 having any other systemic illness like Diabetes, HTN may also be included in the study.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Participants who are ready to join the workshop along with their spouse / family member in order to optimize their benefits through mutual support.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having other Co-existing illnesses.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who are willing to participate and ready to give their consent.</a:t>
            </a:r>
          </a:p>
          <a:p>
            <a:pPr marL="0" indent="0">
              <a:buNone/>
            </a:pPr>
            <a:r>
              <a:rPr lang="en-US" sz="9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sz="96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Exclusion Criteria –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have endocrine  disorder 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have genetic disorder .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who are not willing to give consent.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are genetically obese. </a:t>
            </a:r>
          </a:p>
        </p:txBody>
      </p:sp>
    </p:spTree>
    <p:extLst>
      <p:ext uri="{BB962C8B-B14F-4D97-AF65-F5344CB8AC3E}">
        <p14:creationId xmlns:p14="http://schemas.microsoft.com/office/powerpoint/2010/main" val="259225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92F8-F263-BC34-AB98-57A3B2908E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3140" y="214907"/>
            <a:ext cx="11465719" cy="6329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Translational relevance of the study </a:t>
            </a:r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 marL="0" indent="0">
              <a:buNone/>
            </a:pPr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addresses the significant health burden posed by obesity and knee osteoarthritis.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Findings can directly impact clinical practice by improving diagnosis, management, and treatment.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It has implications for public health policies and interventions to reduce obesity rates and prevent osteoarthritis.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Economic considerations are important, as obese knee osteoarthritis has substantial healthcare costs and economic burdens.</a:t>
            </a:r>
            <a:endParaRPr lang="en-US" sz="2600" cap="none" dirty="0"/>
          </a:p>
        </p:txBody>
      </p:sp>
    </p:spTree>
    <p:extLst>
      <p:ext uri="{BB962C8B-B14F-4D97-AF65-F5344CB8AC3E}">
        <p14:creationId xmlns:p14="http://schemas.microsoft.com/office/powerpoint/2010/main" val="388461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1BBF193-FC95-3FA9-3727-B95C8E7F9E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267892"/>
            <a:ext cx="12100171" cy="6590108"/>
          </a:xfrm>
        </p:spPr>
      </p:pic>
    </p:spTree>
    <p:extLst>
      <p:ext uri="{BB962C8B-B14F-4D97-AF65-F5344CB8AC3E}">
        <p14:creationId xmlns:p14="http://schemas.microsoft.com/office/powerpoint/2010/main" val="273505572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582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Tw Cen MT</vt:lpstr>
      <vt:lpstr>Droplet</vt:lpstr>
      <vt:lpstr>Department of Kayachikitsa           State Ayurvedic College &amp; Hospital, Lucknow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Asthana</dc:creator>
  <cp:lastModifiedBy>Aditya Asthana</cp:lastModifiedBy>
  <cp:revision>43</cp:revision>
  <dcterms:created xsi:type="dcterms:W3CDTF">2023-07-12T14:09:01Z</dcterms:created>
  <dcterms:modified xsi:type="dcterms:W3CDTF">2023-07-16T13:37:43Z</dcterms:modified>
</cp:coreProperties>
</file>