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63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43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6461-923C-01AB-53A5-8EE5CD93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94" y="54589"/>
            <a:ext cx="10974617" cy="94528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2800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Ayurvedic College &amp; Hospital, Lucknow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D6B1-3240-5105-A393-396F425F96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212573"/>
            <a:ext cx="12192000" cy="564542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Assessing the benefits of participation in structured weight reduction program based upon Ayurvedic principle and                       focusing upon obese knee Osteoarthritis                                                                                  : An observational study.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0188D-AE14-C446-56DB-5662B1D05E9E}"/>
              </a:ext>
            </a:extLst>
          </p:cNvPr>
          <p:cNvSpPr txBox="1"/>
          <p:nvPr/>
        </p:nvSpPr>
        <p:spPr>
          <a:xfrm>
            <a:off x="213360" y="4802863"/>
            <a:ext cx="62733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234950" indent="-23495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HOD, P.G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SAC, Lucknow. 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2D954-E360-C32C-9F16-21714DFA0425}"/>
              </a:ext>
            </a:extLst>
          </p:cNvPr>
          <p:cNvSpPr txBox="1"/>
          <p:nvPr/>
        </p:nvSpPr>
        <p:spPr>
          <a:xfrm>
            <a:off x="1480930" y="3313933"/>
            <a:ext cx="81699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 DIVYA ASTHANA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 1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   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3C658-B6C4-AD4D-9048-1BA2D43C0E7A}"/>
              </a:ext>
            </a:extLst>
          </p:cNvPr>
          <p:cNvSpPr txBox="1"/>
          <p:nvPr/>
        </p:nvSpPr>
        <p:spPr>
          <a:xfrm>
            <a:off x="7559040" y="4746510"/>
            <a:ext cx="484632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576263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Emeritus                                                                                                                                                                                           Dept. Of Statistics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University of Lucknow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6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14907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EBB0-C4A3-5AE2-B052-0CCB87527AB3}"/>
              </a:ext>
            </a:extLst>
          </p:cNvPr>
          <p:cNvSpPr txBox="1"/>
          <p:nvPr/>
        </p:nvSpPr>
        <p:spPr>
          <a:xfrm>
            <a:off x="1127760" y="577392"/>
            <a:ext cx="1013968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RELEVANCE OF THE STUDY –</a:t>
            </a:r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19387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B6992-6ED2-16D1-BDC1-E6303A920F9B}"/>
              </a:ext>
            </a:extLst>
          </p:cNvPr>
          <p:cNvSpPr txBox="1"/>
          <p:nvPr/>
        </p:nvSpPr>
        <p:spPr>
          <a:xfrm>
            <a:off x="2682240" y="1205676"/>
            <a:ext cx="557784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2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</a:t>
            </a:r>
            <a:r>
              <a:rPr lang="en-US" sz="18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3143" y="693836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endParaRPr 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20E58-E2B8-AED8-9379-05A7935A33C4}"/>
              </a:ext>
            </a:extLst>
          </p:cNvPr>
          <p:cNvSpPr txBox="1"/>
          <p:nvPr/>
        </p:nvSpPr>
        <p:spPr>
          <a:xfrm>
            <a:off x="3997960" y="155580"/>
            <a:ext cx="454152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60881-08BF-7BD0-207E-8BDB5D8B4FC9}"/>
              </a:ext>
            </a:extLst>
          </p:cNvPr>
          <p:cNvSpPr txBox="1"/>
          <p:nvPr/>
        </p:nvSpPr>
        <p:spPr>
          <a:xfrm>
            <a:off x="3139440" y="1091446"/>
            <a:ext cx="442976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BCB96-4483-B9BB-FF94-6EE77577AB02}"/>
              </a:ext>
            </a:extLst>
          </p:cNvPr>
          <p:cNvSpPr txBox="1"/>
          <p:nvPr/>
        </p:nvSpPr>
        <p:spPr>
          <a:xfrm>
            <a:off x="5638800" y="30480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8B8BB-FA2F-ABCE-D511-DE0F1B270604}"/>
              </a:ext>
            </a:extLst>
          </p:cNvPr>
          <p:cNvSpPr txBox="1"/>
          <p:nvPr/>
        </p:nvSpPr>
        <p:spPr>
          <a:xfrm>
            <a:off x="3139440" y="4313491"/>
            <a:ext cx="477012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i="1" u="sng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 OBJECTIVE –</a:t>
            </a:r>
            <a:endParaRPr lang="en-US" sz="2800" b="1" i="1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en-US" sz="38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35CD0-37EB-D55C-8373-F68C8796A1C2}"/>
              </a:ext>
            </a:extLst>
          </p:cNvPr>
          <p:cNvSpPr txBox="1"/>
          <p:nvPr/>
        </p:nvSpPr>
        <p:spPr>
          <a:xfrm>
            <a:off x="2926080" y="386080"/>
            <a:ext cx="603504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  <a:endParaRPr lang="en-US" sz="3200" i="1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4213" y="27261"/>
            <a:ext cx="11959829" cy="6572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i="1" dirty="0"/>
              <a:t>                                                              </a:t>
            </a:r>
            <a:endParaRPr lang="en-US" sz="51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/>
              <a:t>        </a:t>
            </a:r>
            <a:endParaRPr lang="en-US" sz="4500" dirty="0"/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</a:t>
            </a:r>
          </a:p>
          <a:p>
            <a:pPr marL="0" indent="0">
              <a:buNone/>
            </a:pP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A-ATARC OPD</a:t>
            </a:r>
          </a:p>
          <a:p>
            <a:pPr marL="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2684463" algn="l"/>
              </a:tabLst>
            </a:pP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  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+ 30 =  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4C9FA-7DDA-4654-FC1E-4B746A1982C2}"/>
              </a:ext>
            </a:extLst>
          </p:cNvPr>
          <p:cNvSpPr txBox="1"/>
          <p:nvPr/>
        </p:nvSpPr>
        <p:spPr>
          <a:xfrm>
            <a:off x="3870853" y="245921"/>
            <a:ext cx="546538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</a:t>
            </a:r>
            <a:r>
              <a:rPr lang="en-US" sz="28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D9D1-075A-25B7-D0AB-2B2ACA7356D7}"/>
              </a:ext>
            </a:extLst>
          </p:cNvPr>
          <p:cNvSpPr txBox="1"/>
          <p:nvPr/>
        </p:nvSpPr>
        <p:spPr>
          <a:xfrm>
            <a:off x="341060" y="1171855"/>
            <a:ext cx="413266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</a:t>
            </a:r>
            <a:endParaRPr lang="en-US" sz="24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9DAA9-1FD0-B4D6-0E98-0477414F062B}"/>
              </a:ext>
            </a:extLst>
          </p:cNvPr>
          <p:cNvSpPr txBox="1"/>
          <p:nvPr/>
        </p:nvSpPr>
        <p:spPr>
          <a:xfrm>
            <a:off x="356300" y="3972560"/>
            <a:ext cx="263144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 -</a:t>
            </a:r>
            <a:endParaRPr lang="en-US" sz="20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54EAB-5B4C-D83F-05D2-2BF44912214C}"/>
              </a:ext>
            </a:extLst>
          </p:cNvPr>
          <p:cNvSpPr txBox="1"/>
          <p:nvPr/>
        </p:nvSpPr>
        <p:spPr>
          <a:xfrm>
            <a:off x="274213" y="5286035"/>
            <a:ext cx="359664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OF STUDY -</a:t>
            </a:r>
            <a:endParaRPr lang="en-US" sz="20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D7F41-F68E-0805-88A6-BDE7DC05EC8E}"/>
              </a:ext>
            </a:extLst>
          </p:cNvPr>
          <p:cNvSpPr txBox="1"/>
          <p:nvPr/>
        </p:nvSpPr>
        <p:spPr>
          <a:xfrm>
            <a:off x="341060" y="5742717"/>
            <a:ext cx="266192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</a:t>
            </a:r>
            <a:endParaRPr lang="en-US" sz="20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endParaRPr lang="en-US" sz="96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7D00A-690D-01A0-8F50-0100598872B6}"/>
              </a:ext>
            </a:extLst>
          </p:cNvPr>
          <p:cNvSpPr txBox="1"/>
          <p:nvPr/>
        </p:nvSpPr>
        <p:spPr>
          <a:xfrm>
            <a:off x="5680841" y="32844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8200-9842-CC2A-B7ED-7FBD2B0B4758}"/>
              </a:ext>
            </a:extLst>
          </p:cNvPr>
          <p:cNvSpPr txBox="1"/>
          <p:nvPr/>
        </p:nvSpPr>
        <p:spPr>
          <a:xfrm>
            <a:off x="3121572" y="245806"/>
            <a:ext cx="5927835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– CRITERIA  -  </a:t>
            </a:r>
            <a:r>
              <a:rPr lang="en-US" sz="24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24F-E773-FDDA-4672-D3DC8DFE6063}"/>
              </a:ext>
            </a:extLst>
          </p:cNvPr>
          <p:cNvSpPr txBox="1"/>
          <p:nvPr/>
        </p:nvSpPr>
        <p:spPr>
          <a:xfrm>
            <a:off x="5680841" y="32844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0B970-D5FB-9265-8FAA-EDA4D3F26F85}"/>
              </a:ext>
            </a:extLst>
          </p:cNvPr>
          <p:cNvSpPr txBox="1"/>
          <p:nvPr/>
        </p:nvSpPr>
        <p:spPr>
          <a:xfrm>
            <a:off x="2732690" y="3746148"/>
            <a:ext cx="29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1F465-E429-ED93-694C-A0AD772225C9}"/>
              </a:ext>
            </a:extLst>
          </p:cNvPr>
          <p:cNvSpPr txBox="1"/>
          <p:nvPr/>
        </p:nvSpPr>
        <p:spPr>
          <a:xfrm>
            <a:off x="5680841" y="32844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0B6A9-FF99-7620-0522-550C737DCD01}"/>
              </a:ext>
            </a:extLst>
          </p:cNvPr>
          <p:cNvSpPr txBox="1"/>
          <p:nvPr/>
        </p:nvSpPr>
        <p:spPr>
          <a:xfrm>
            <a:off x="3531582" y="4529343"/>
            <a:ext cx="5212917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  <a:endParaRPr lang="en-US" sz="2400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43507B-3CF9-13EC-41D6-73F5648448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9563" y="369650"/>
            <a:ext cx="11572874" cy="648834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 the basis of  Radiological Investigation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Diagnostic criteria for Obesity-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BMI (WHO criteria)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Diagnostic criteria for knee OA –</a:t>
            </a:r>
          </a:p>
          <a:p>
            <a:pPr marL="0" lv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Clinical Diagnosis as well as Radiological Diagnosis X-Ray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basis of Clinical Criteria –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Bony swelling around joint margins </a:t>
            </a:r>
            <a:endParaRPr lang="en-US" sz="2400" cap="non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39775" indent="-739775">
              <a:buNone/>
            </a:pPr>
            <a:r>
              <a:rPr lang="en-US" sz="24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Restricted movement due to capsular thickening or blocking by osteophyte.</a:t>
            </a:r>
            <a:endParaRPr lang="en-US" sz="2400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0DD67-5C85-B134-D447-3916FFF55331}"/>
              </a:ext>
            </a:extLst>
          </p:cNvPr>
          <p:cNvSpPr txBox="1"/>
          <p:nvPr/>
        </p:nvSpPr>
        <p:spPr>
          <a:xfrm>
            <a:off x="772027" y="5595797"/>
            <a:ext cx="9915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Every participant should have both of these conditions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 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5BE2F-B129-1847-8C8E-8AB2D4DB3FF9}"/>
              </a:ext>
            </a:extLst>
          </p:cNvPr>
          <p:cNvSpPr txBox="1"/>
          <p:nvPr/>
        </p:nvSpPr>
        <p:spPr>
          <a:xfrm>
            <a:off x="3688081" y="233681"/>
            <a:ext cx="6096000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effectLst/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200" b="1" i="1" u="sng" dirty="0">
                <a:solidFill>
                  <a:schemeClr val="bg1"/>
                </a:solidFill>
                <a:effectLst/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SELECTION CRITERIA-</a:t>
            </a:r>
            <a:endParaRPr lang="en-US" sz="3200" b="1" i="1" u="sng" dirty="0">
              <a:solidFill>
                <a:schemeClr val="bg1"/>
              </a:solidFill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48239-813F-F6B9-148B-3BCF37B88671}"/>
              </a:ext>
            </a:extLst>
          </p:cNvPr>
          <p:cNvSpPr txBox="1"/>
          <p:nvPr/>
        </p:nvSpPr>
        <p:spPr>
          <a:xfrm>
            <a:off x="3048000" y="3142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chemeClr val="bg1"/>
                </a:solidFill>
                <a:effectLst/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B7E3-882F-E338-5AFD-4516246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84536"/>
            <a:ext cx="9226891" cy="625407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Outcome  Assessment 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9A1B-13F0-C87F-7AEB-C2AF794BF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787612"/>
            <a:ext cx="11188928" cy="5985853"/>
          </a:xfrm>
        </p:spPr>
        <p:txBody>
          <a:bodyPr>
            <a:normAutofit/>
          </a:bodyPr>
          <a:lstStyle/>
          <a:p>
            <a:r>
              <a:rPr lang="en-US" sz="2400" b="1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9833B-1F44-6C70-DBA8-A9FFD26D7DA0}"/>
              </a:ext>
            </a:extLst>
          </p:cNvPr>
          <p:cNvSpPr txBox="1"/>
          <p:nvPr/>
        </p:nvSpPr>
        <p:spPr>
          <a:xfrm>
            <a:off x="3434080" y="872050"/>
            <a:ext cx="69466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weight 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Change in Hip waist Ratio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Change in  Skin fold measurement</a:t>
            </a:r>
          </a:p>
          <a:p>
            <a:pPr marL="1146175" lvl="1" indent="-688975">
              <a:tabLst>
                <a:tab pos="1376363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Change in Quality of life improvement associated  with obesity.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04F42-E032-1C8A-1194-5234903D1B98}"/>
              </a:ext>
            </a:extLst>
          </p:cNvPr>
          <p:cNvSpPr txBox="1"/>
          <p:nvPr/>
        </p:nvSpPr>
        <p:spPr>
          <a:xfrm>
            <a:off x="360134" y="2955037"/>
            <a:ext cx="4306529" cy="4462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i="1" u="sng" dirty="0">
                <a:solidFill>
                  <a:schemeClr val="bg1"/>
                </a:solidFill>
              </a:rPr>
              <a:t>OSTEOARTHRITIS ASSESSMENT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2EF0B-C22C-6D99-328F-27F83B0412FD}"/>
              </a:ext>
            </a:extLst>
          </p:cNvPr>
          <p:cNvSpPr txBox="1"/>
          <p:nvPr/>
        </p:nvSpPr>
        <p:spPr>
          <a:xfrm>
            <a:off x="360134" y="931607"/>
            <a:ext cx="3613599" cy="4462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i="1" u="sng" dirty="0">
                <a:solidFill>
                  <a:schemeClr val="bg1"/>
                </a:solidFill>
              </a:rPr>
              <a:t> OBESITY ASSESSMENT </a:t>
            </a:r>
            <a:r>
              <a:rPr lang="en-US" sz="1600" b="1" i="1" u="sng" dirty="0">
                <a:solidFill>
                  <a:schemeClr val="bg1"/>
                </a:solidFill>
              </a:rPr>
              <a:t> -  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49DB1-45D8-BD54-1185-1D1EE94DF367}"/>
              </a:ext>
            </a:extLst>
          </p:cNvPr>
          <p:cNvSpPr txBox="1"/>
          <p:nvPr/>
        </p:nvSpPr>
        <p:spPr>
          <a:xfrm>
            <a:off x="119117" y="3441583"/>
            <a:ext cx="10905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 Parameter-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Pain intensity in affected joint - Visual analogue assessment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Increased walking time for a fixed distance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Change in range of movement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Subjective Parameter –</a:t>
            </a:r>
          </a:p>
          <a:p>
            <a:pPr marL="1597025"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crepitus</a:t>
            </a:r>
          </a:p>
          <a:p>
            <a:pPr marL="1544638"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Joint swelling</a:t>
            </a:r>
          </a:p>
          <a:p>
            <a:pPr marL="1597025"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pain</a:t>
            </a:r>
          </a:p>
          <a:p>
            <a:pPr marL="1597025"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during flexion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F557-C0CD-05A4-44EF-2BBDBA631506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642938" y="351418"/>
            <a:ext cx="4786312" cy="5037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u="sng" dirty="0">
                <a:solidFill>
                  <a:schemeClr val="bg1"/>
                </a:solidFill>
              </a:rPr>
              <a:t>CO – EXISTING ILLNESS</a:t>
            </a:r>
            <a:r>
              <a:rPr lang="en-US" sz="2400" i="1" u="sng" dirty="0">
                <a:solidFill>
                  <a:schemeClr val="bg1"/>
                </a:solidFill>
              </a:rPr>
              <a:t>   -</a:t>
            </a:r>
            <a:endParaRPr lang="en-US" sz="2400" b="1" i="1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16B7E-86A1-25F4-7AF1-1A8F85F8383C}"/>
              </a:ext>
            </a:extLst>
          </p:cNvPr>
          <p:cNvSpPr txBox="1"/>
          <p:nvPr/>
        </p:nvSpPr>
        <p:spPr>
          <a:xfrm>
            <a:off x="3034608" y="1033449"/>
            <a:ext cx="8607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 existing illness is present.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B65F4-FEA1-289A-03E9-FF47F5D8F29C}"/>
              </a:ext>
            </a:extLst>
          </p:cNvPr>
          <p:cNvSpPr txBox="1"/>
          <p:nvPr/>
        </p:nvSpPr>
        <p:spPr>
          <a:xfrm>
            <a:off x="642938" y="2315181"/>
            <a:ext cx="366117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i="1" u="sng" dirty="0">
                <a:solidFill>
                  <a:schemeClr val="bg1"/>
                </a:solidFill>
              </a:rPr>
              <a:t>SAFETY ASSESSMENT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3AA01-3FF5-29AD-7A45-D37EA296ED54}"/>
              </a:ext>
            </a:extLst>
          </p:cNvPr>
          <p:cNvSpPr txBox="1"/>
          <p:nvPr/>
        </p:nvSpPr>
        <p:spPr>
          <a:xfrm>
            <a:off x="3034608" y="3021272"/>
            <a:ext cx="65811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LFT
CBC
KFT
Lipid Profile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774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  Assessment  Parameter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81</cp:revision>
  <dcterms:created xsi:type="dcterms:W3CDTF">2023-07-12T14:09:01Z</dcterms:created>
  <dcterms:modified xsi:type="dcterms:W3CDTF">2023-07-18T15:48:23Z</dcterms:modified>
</cp:coreProperties>
</file>