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7" r:id="rId10"/>
    <p:sldId id="278" r:id="rId11"/>
    <p:sldId id="279" r:id="rId12"/>
    <p:sldId id="274" r:id="rId13"/>
    <p:sldId id="275" r:id="rId14"/>
    <p:sldId id="280" r:id="rId15"/>
    <p:sldId id="281" r:id="rId16"/>
    <p:sldId id="276" r:id="rId17"/>
    <p:sldId id="267" r:id="rId18"/>
    <p:sldId id="265" r:id="rId19"/>
    <p:sldId id="268"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mksSHrg1ElUcaVOvAVvWkrPNv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5" d="100"/>
          <a:sy n="55" d="100"/>
        </p:scale>
        <p:origin x="107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933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580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94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376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908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66e4bfe8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2966e4bfe8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398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66e4bfe85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966e4bfe85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66e4bfe8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66e4bfe8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97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entinelone.com/blog/advancing-security-the-age-of-ai-machine-learning-in-cybersecurit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questionpro.com/blog/data-manipulation/" TargetMode="External"/><Relationship Id="rId4" Type="http://schemas.openxmlformats.org/officeDocument/2006/relationships/hyperlink" Target="https://www.simplilearn.com/what-is-data-modeling-arti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762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rot="5400000" flipH="1">
            <a:off x="-1418533" y="1408707"/>
            <a:ext cx="6875700" cy="4040700"/>
          </a:xfrm>
          <a:prstGeom prst="rect">
            <a:avLst/>
          </a:prstGeom>
          <a:gradFill>
            <a:gsLst>
              <a:gs pos="0">
                <a:srgbClr val="000000"/>
              </a:gs>
              <a:gs pos="100000">
                <a:srgbClr val="2F5496"/>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rot="-5400000">
            <a:off x="-158495" y="2660473"/>
            <a:ext cx="4355594" cy="4038603"/>
          </a:xfrm>
          <a:prstGeom prst="rect">
            <a:avLst/>
          </a:prstGeom>
          <a:gradFill>
            <a:gsLst>
              <a:gs pos="0">
                <a:srgbClr val="4472C4">
                  <a:alpha val="49803"/>
                </a:srgbClr>
              </a:gs>
              <a:gs pos="100000">
                <a:srgbClr val="1F3864">
                  <a:alpha val="0"/>
                </a:srgbClr>
              </a:gs>
            </a:gsLst>
            <a:lin ang="11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5400000" flipH="1">
            <a:off x="-1180882" y="1638085"/>
            <a:ext cx="6857572" cy="3581401"/>
          </a:xfrm>
          <a:prstGeom prst="rect">
            <a:avLst/>
          </a:prstGeom>
          <a:gradFill>
            <a:gsLst>
              <a:gs pos="0">
                <a:srgbClr val="000000">
                  <a:alpha val="58823"/>
                </a:srgbClr>
              </a:gs>
              <a:gs pos="69000">
                <a:srgbClr val="4472C4">
                  <a:alpha val="0"/>
                </a:srgbClr>
              </a:gs>
              <a:gs pos="100000">
                <a:srgbClr val="4472C4">
                  <a:alpha val="0"/>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rot="6097846">
            <a:off x="-747355" y="1201312"/>
            <a:ext cx="4808302" cy="4088666"/>
          </a:xfrm>
          <a:custGeom>
            <a:avLst/>
            <a:gdLst/>
            <a:ahLst/>
            <a:cxnLst/>
            <a:rect l="l" t="t" r="r" b="b"/>
            <a:pathLst>
              <a:path w="4808302" h="4088666" extrusionOk="0">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0">
                <a:srgbClr val="8DA9DB">
                  <a:alpha val="0"/>
                </a:srgbClr>
              </a:gs>
              <a:gs pos="39000">
                <a:srgbClr val="8DA9DB">
                  <a:alpha val="0"/>
                </a:srgbClr>
              </a:gs>
              <a:gs pos="100000">
                <a:srgbClr val="2F5496">
                  <a:alpha val="25882"/>
                </a:srgbClr>
              </a:gs>
            </a:gsLst>
            <a:lin ang="18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a:spLocks noGrp="1"/>
          </p:cNvSpPr>
          <p:nvPr>
            <p:ph type="ctrTitle"/>
          </p:nvPr>
        </p:nvSpPr>
        <p:spPr>
          <a:xfrm>
            <a:off x="142956" y="196917"/>
            <a:ext cx="5161768" cy="3072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600"/>
              <a:buFont typeface="Calibri"/>
              <a:buNone/>
            </a:pPr>
            <a:r>
              <a:rPr lang="en-US" sz="2800" dirty="0">
                <a:solidFill>
                  <a:srgbClr val="FFFFFF"/>
                </a:solidFill>
                <a:latin typeface="Times New Roman" panose="02020603050405020304" pitchFamily="18" charset="0"/>
                <a:cs typeface="Times New Roman" panose="02020603050405020304" pitchFamily="18" charset="0"/>
              </a:rPr>
              <a:t>ALY6980 - CAPSTONE</a:t>
            </a:r>
            <a:br>
              <a:rPr lang="en-US" sz="2800" dirty="0">
                <a:solidFill>
                  <a:srgbClr val="FFFFFF"/>
                </a:solidFill>
                <a:latin typeface="Times New Roman" panose="02020603050405020304" pitchFamily="18" charset="0"/>
                <a:cs typeface="Times New Roman" panose="02020603050405020304" pitchFamily="18" charset="0"/>
              </a:rPr>
            </a:br>
            <a:endParaRPr sz="2800" dirty="0">
              <a:solidFill>
                <a:srgbClr val="FFFFFF"/>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rgbClr val="FFFFFF"/>
              </a:buClr>
              <a:buSzPts val="3600"/>
              <a:buFont typeface="Calibri"/>
              <a:buNone/>
            </a:pPr>
            <a:endParaRPr sz="2800" dirty="0">
              <a:solidFill>
                <a:srgbClr val="FFFFFF"/>
              </a:solidFill>
              <a:latin typeface="Times New Roman" panose="02020603050405020304" pitchFamily="18" charset="0"/>
              <a:cs typeface="Times New Roman" panose="02020603050405020304" pitchFamily="18" charset="0"/>
            </a:endParaRPr>
          </a:p>
        </p:txBody>
      </p:sp>
      <p:sp>
        <p:nvSpPr>
          <p:cNvPr id="90" name="Google Shape;90;p1"/>
          <p:cNvSpPr txBox="1">
            <a:spLocks noGrp="1"/>
          </p:cNvSpPr>
          <p:nvPr>
            <p:ph type="subTitle" idx="1"/>
          </p:nvPr>
        </p:nvSpPr>
        <p:spPr>
          <a:xfrm>
            <a:off x="352036" y="800163"/>
            <a:ext cx="3479100" cy="1494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400"/>
              <a:buNone/>
            </a:pPr>
            <a:endParaRPr dirty="0">
              <a:solidFill>
                <a:srgbClr val="FFFFFF"/>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rgbClr val="FFFFFF"/>
              </a:buClr>
              <a:buSzPts val="2400"/>
              <a:buNone/>
            </a:pPr>
            <a:endParaRPr dirty="0">
              <a:solidFill>
                <a:srgbClr val="FFFFFF"/>
              </a:solidFill>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rgbClr val="FFFFFF"/>
              </a:buClr>
              <a:buSzPts val="2400"/>
              <a:buNone/>
            </a:pPr>
            <a:r>
              <a:rPr lang="en-US" dirty="0">
                <a:solidFill>
                  <a:srgbClr val="FFFFFF"/>
                </a:solidFill>
                <a:latin typeface="Times New Roman" panose="02020603050405020304" pitchFamily="18" charset="0"/>
                <a:cs typeface="Times New Roman" panose="02020603050405020304" pitchFamily="18" charset="0"/>
              </a:rPr>
              <a:t>PROJECT PRESENTATION</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rgbClr val="FFFFFF"/>
              </a:buClr>
              <a:buSzPts val="2400"/>
              <a:buNone/>
            </a:pPr>
            <a:r>
              <a:rPr lang="en-US" dirty="0">
                <a:solidFill>
                  <a:srgbClr val="FFFFFF"/>
                </a:solidFill>
                <a:latin typeface="Times New Roman" panose="02020603050405020304" pitchFamily="18" charset="0"/>
                <a:cs typeface="Times New Roman" panose="02020603050405020304" pitchFamily="18" charset="0"/>
              </a:rPr>
              <a:t>MODULE 12 ASSIGNMENT</a:t>
            </a:r>
            <a:endParaRPr dirty="0">
              <a:latin typeface="Times New Roman" panose="02020603050405020304" pitchFamily="18" charset="0"/>
              <a:cs typeface="Times New Roman" panose="02020603050405020304" pitchFamily="18" charset="0"/>
            </a:endParaRPr>
          </a:p>
        </p:txBody>
      </p:sp>
      <p:pic>
        <p:nvPicPr>
          <p:cNvPr id="91" name="Google Shape;91;p1" descr="A blue shield with a keyhole and text&#10;&#10;Description automatically generated"/>
          <p:cNvPicPr preferRelativeResize="0"/>
          <p:nvPr/>
        </p:nvPicPr>
        <p:blipFill rotWithShape="1">
          <a:blip r:embed="rId3">
            <a:alphaModFix/>
          </a:blip>
          <a:srcRect/>
          <a:stretch/>
        </p:blipFill>
        <p:spPr>
          <a:xfrm>
            <a:off x="4203327" y="937312"/>
            <a:ext cx="7847159" cy="4982945"/>
          </a:xfrm>
          <a:prstGeom prst="rect">
            <a:avLst/>
          </a:prstGeom>
          <a:noFill/>
          <a:ln>
            <a:noFill/>
          </a:ln>
        </p:spPr>
      </p:pic>
      <p:sp>
        <p:nvSpPr>
          <p:cNvPr id="92" name="Google Shape;92;p1"/>
          <p:cNvSpPr txBox="1"/>
          <p:nvPr/>
        </p:nvSpPr>
        <p:spPr>
          <a:xfrm>
            <a:off x="429888" y="3816720"/>
            <a:ext cx="4441100" cy="149411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By:</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Ansh Aya</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Suprit Mestry</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Venkat Rishi Kumar Aloor</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Kelvina Pethani</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Lalitesh </a:t>
            </a:r>
            <a:endParaRPr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93" name="Google Shape;93;p1"/>
          <p:cNvSpPr txBox="1"/>
          <p:nvPr/>
        </p:nvSpPr>
        <p:spPr>
          <a:xfrm>
            <a:off x="463824" y="5066264"/>
            <a:ext cx="4441100" cy="149411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To:</a:t>
            </a:r>
            <a:endParaRPr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rgbClr val="FFFFFF"/>
              </a:buClr>
              <a:buSzPts val="2000"/>
              <a:buFont typeface="Arial"/>
              <a:buNone/>
            </a:pPr>
            <a:r>
              <a:rPr lang="en-US"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rPr>
              <a:t>Prof: Valerie </a:t>
            </a:r>
            <a:r>
              <a:rPr lang="en-US" sz="2000" b="0" i="0" u="none" strike="noStrike" cap="none" dirty="0" err="1">
                <a:solidFill>
                  <a:srgbClr val="FFFFFF"/>
                </a:solidFill>
                <a:latin typeface="Times New Roman" panose="02020603050405020304" pitchFamily="18" charset="0"/>
                <a:ea typeface="Calibri"/>
                <a:cs typeface="Times New Roman" panose="02020603050405020304" pitchFamily="18" charset="0"/>
                <a:sym typeface="Calibri"/>
              </a:rPr>
              <a:t>Atherley</a:t>
            </a:r>
            <a:endParaRPr sz="2000" b="0" i="0" u="none" strike="noStrike" cap="none" dirty="0">
              <a:solidFill>
                <a:srgbClr val="FFFFFF"/>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2966e4bfe85_2_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eeew</a:t>
            </a:r>
            <a:endParaRPr sz="1800" b="0" i="0" u="none" strike="noStrike" cap="none">
              <a:solidFill>
                <a:schemeClr val="lt1"/>
              </a:solidFill>
              <a:latin typeface="Calibri"/>
              <a:ea typeface="Calibri"/>
              <a:cs typeface="Calibri"/>
              <a:sym typeface="Calibri"/>
            </a:endParaRPr>
          </a:p>
        </p:txBody>
      </p:sp>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EXPLORATORY DATA ANALYSIS</a:t>
            </a:r>
            <a:endParaRPr dirty="0">
              <a:latin typeface="Times New Roman" panose="02020603050405020304" pitchFamily="18" charset="0"/>
              <a:cs typeface="Times New Roman" panose="02020603050405020304" pitchFamily="18" charset="0"/>
            </a:endParaRPr>
          </a:p>
        </p:txBody>
      </p:sp>
      <p:sp>
        <p:nvSpPr>
          <p:cNvPr id="179" name="Google Shape;179;g2966e4bfe85_2_4"/>
          <p:cNvSpPr txBox="1"/>
          <p:nvPr/>
        </p:nvSpPr>
        <p:spPr>
          <a:xfrm>
            <a:off x="195818" y="1622735"/>
            <a:ext cx="5093811" cy="2751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Dashboard 1:</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Diagram 1: Pie Chart for Types by ID</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Command Injection (514), Comparison (76), and Cross-site Scripting (XSS) (74) are the most popular tool types.</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Pie chart displays the percentage of tools per ID by type.</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Diagram 2: Location by Type (Bar Chart)</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Command Injection, Comparison, and XSS are popular in all states.</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Some variation in tool popularity across states</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Diagram 3: Count of ID (Bar Chart)</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Command Injection (514), Comparison (76), and XSS (74) are the top 3 types in terms of tool count.</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Diagram 4: Severity by CWE (Bar Chart)</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Command Injection, Comparison, and XSS are prevalent, all considered high severity vulnerabilities.</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Illustrates the number of tools per ID by severity level.</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Overall Findings:</a:t>
            </a:r>
          </a:p>
          <a:p>
            <a:pPr marL="0" lvl="0" indent="0" algn="just" rtl="0">
              <a:spcBef>
                <a:spcPts val="0"/>
              </a:spcBef>
              <a:spcAft>
                <a:spcPts val="0"/>
              </a:spcAft>
              <a:buClr>
                <a:schemeClr val="dk1"/>
              </a:buClr>
              <a:buSzPts val="1100"/>
              <a:buFont typeface="Arial"/>
              <a:buNone/>
            </a:pPr>
            <a:endParaRPr lang="en-US" sz="1100" dirty="0">
              <a:latin typeface="Times New Roman" panose="02020603050405020304" pitchFamily="18" charset="0"/>
              <a:ea typeface="Calibri"/>
              <a:cs typeface="Times New Roman" panose="02020603050405020304" pitchFamily="18" charset="0"/>
              <a:sym typeface="Calibri"/>
            </a:endParaRP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Command Injection, Comparison, and XSS are consistently popular tool types.</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These tools target high severity vulnerabilities.</a:t>
            </a:r>
          </a:p>
          <a:p>
            <a:pPr marL="0" lvl="0" indent="0" algn="just" rtl="0">
              <a:spcBef>
                <a:spcPts val="0"/>
              </a:spcBef>
              <a:spcAft>
                <a:spcPts val="0"/>
              </a:spcAft>
              <a:buClr>
                <a:schemeClr val="dk1"/>
              </a:buClr>
              <a:buSzPts val="1100"/>
              <a:buFont typeface="Arial"/>
              <a:buNone/>
            </a:pPr>
            <a:r>
              <a:rPr lang="en-US" sz="1100" dirty="0">
                <a:latin typeface="Times New Roman" panose="02020603050405020304" pitchFamily="18" charset="0"/>
                <a:ea typeface="Calibri"/>
                <a:cs typeface="Times New Roman" panose="02020603050405020304" pitchFamily="18" charset="0"/>
                <a:sym typeface="Calibri"/>
              </a:rPr>
              <a:t>Some regional variations exist in tool preferences.</a:t>
            </a:r>
            <a:endParaRPr sz="1100" dirty="0">
              <a:latin typeface="Times New Roman" panose="02020603050405020304" pitchFamily="18" charset="0"/>
              <a:ea typeface="Calibri"/>
              <a:cs typeface="Times New Roman" panose="02020603050405020304" pitchFamily="18" charset="0"/>
              <a:sym typeface="Calibri"/>
            </a:endParaRPr>
          </a:p>
        </p:txBody>
      </p:sp>
      <p:pic>
        <p:nvPicPr>
          <p:cNvPr id="2" name="Picture 1" descr="A screenshot of a computer screen&#10;&#10;Description automatically generated">
            <a:extLst>
              <a:ext uri="{FF2B5EF4-FFF2-40B4-BE49-F238E27FC236}">
                <a16:creationId xmlns:a16="http://schemas.microsoft.com/office/drawing/2014/main" id="{2B33C82C-FEF2-0E7A-2BE8-1D491E022417}"/>
              </a:ext>
            </a:extLst>
          </p:cNvPr>
          <p:cNvPicPr>
            <a:picLocks noChangeAspect="1"/>
          </p:cNvPicPr>
          <p:nvPr/>
        </p:nvPicPr>
        <p:blipFill>
          <a:blip r:embed="rId3"/>
          <a:stretch>
            <a:fillRect/>
          </a:stretch>
        </p:blipFill>
        <p:spPr>
          <a:xfrm>
            <a:off x="5289629" y="1587220"/>
            <a:ext cx="6902368" cy="5267260"/>
          </a:xfrm>
          <a:prstGeom prst="rect">
            <a:avLst/>
          </a:prstGeom>
        </p:spPr>
      </p:pic>
    </p:spTree>
    <p:extLst>
      <p:ext uri="{BB962C8B-B14F-4D97-AF65-F5344CB8AC3E}">
        <p14:creationId xmlns:p14="http://schemas.microsoft.com/office/powerpoint/2010/main" val="224911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g2966e4bfe85_2_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eeew</a:t>
            </a:r>
            <a:endParaRPr sz="1800" b="0" i="0" u="none" strike="noStrike" cap="none">
              <a:solidFill>
                <a:schemeClr val="lt1"/>
              </a:solidFill>
              <a:latin typeface="Calibri"/>
              <a:ea typeface="Calibri"/>
              <a:cs typeface="Calibri"/>
              <a:sym typeface="Calibri"/>
            </a:endParaRPr>
          </a:p>
        </p:txBody>
      </p:sp>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EXPLORATORY DATA ANALYSIS</a:t>
            </a:r>
            <a:endParaRPr dirty="0">
              <a:latin typeface="Times New Roman" panose="02020603050405020304" pitchFamily="18" charset="0"/>
              <a:cs typeface="Times New Roman" panose="02020603050405020304" pitchFamily="18" charset="0"/>
            </a:endParaRPr>
          </a:p>
        </p:txBody>
      </p:sp>
      <p:sp>
        <p:nvSpPr>
          <p:cNvPr id="179" name="Google Shape;179;g2966e4bfe85_2_4"/>
          <p:cNvSpPr txBox="1"/>
          <p:nvPr/>
        </p:nvSpPr>
        <p:spPr>
          <a:xfrm>
            <a:off x="195819" y="1801869"/>
            <a:ext cx="4644900" cy="2751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Dashboard 2:</a:t>
            </a:r>
          </a:p>
          <a:p>
            <a:pPr marL="0" lvl="0" indent="0" algn="just" rtl="0">
              <a:spcBef>
                <a:spcPts val="0"/>
              </a:spcBef>
              <a:spcAft>
                <a:spcPts val="0"/>
              </a:spcAft>
              <a:buClr>
                <a:schemeClr val="dk1"/>
              </a:buClr>
              <a:buSzPts val="1100"/>
              <a:buFont typeface="Arial"/>
              <a:buNone/>
            </a:pPr>
            <a:endParaRPr lang="en-US" sz="1800" dirty="0">
              <a:solidFill>
                <a:schemeClr val="tx1"/>
              </a:solidFill>
              <a:latin typeface="Times New Roman" panose="02020603050405020304" pitchFamily="18" charset="0"/>
              <a:ea typeface="Calibri"/>
              <a:cs typeface="Times New Roman" panose="02020603050405020304" pitchFamily="18" charset="0"/>
              <a:sym typeface="Calibri"/>
            </a:endParaRPr>
          </a:p>
          <a:p>
            <a:pPr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Diagram 1: Average tools per ID varies by state</a:t>
            </a:r>
          </a:p>
          <a:p>
            <a:pPr algn="l">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Diagram 2: Majority of tools are in "Info" status (300) compared to "Low" status (100).</a:t>
            </a:r>
          </a:p>
          <a:p>
            <a:pPr algn="l">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Diagram 3: Average tools per ID increase with severity</a:t>
            </a:r>
          </a:p>
          <a:p>
            <a:pPr algn="l">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Diagram 4: "Info" severity dominates, with </a:t>
            </a:r>
            <a:r>
              <a:rPr lang="en-US" sz="1800" b="0" i="0" dirty="0" err="1">
                <a:solidFill>
                  <a:schemeClr val="tx1"/>
                </a:solidFill>
                <a:effectLst/>
                <a:latin typeface="Times New Roman" panose="02020603050405020304" pitchFamily="18" charset="0"/>
                <a:cs typeface="Times New Roman" panose="02020603050405020304" pitchFamily="18" charset="0"/>
              </a:rPr>
              <a:t>JSHint</a:t>
            </a:r>
            <a:r>
              <a:rPr lang="en-US" sz="1800" b="0" i="0" dirty="0">
                <a:solidFill>
                  <a:schemeClr val="tx1"/>
                </a:solidFill>
                <a:effectLst/>
                <a:latin typeface="Times New Roman" panose="02020603050405020304" pitchFamily="18" charset="0"/>
                <a:cs typeface="Times New Roman" panose="02020603050405020304" pitchFamily="18" charset="0"/>
              </a:rPr>
              <a:t> used 300 times, PMD 100 times.</a:t>
            </a:r>
          </a:p>
          <a:p>
            <a:pPr algn="l">
              <a:buFont typeface="Arial" panose="020B0604020202020204" pitchFamily="34" charset="0"/>
              <a:buChar char="•"/>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Overall, variations in tools per ID are observed by state, severity level, and status.</a:t>
            </a:r>
          </a:p>
          <a:p>
            <a:pPr marL="0" lvl="0" indent="0" algn="just" rtl="0">
              <a:spcBef>
                <a:spcPts val="0"/>
              </a:spcBef>
              <a:spcAft>
                <a:spcPts val="0"/>
              </a:spcAft>
              <a:buClr>
                <a:schemeClr val="dk1"/>
              </a:buClr>
              <a:buSzPts val="1100"/>
              <a:buFont typeface="Arial"/>
              <a:buNone/>
            </a:pPr>
            <a:endParaRPr sz="1800" dirty="0">
              <a:solidFill>
                <a:schemeClr val="tx1"/>
              </a:solidFill>
              <a:latin typeface="Times New Roman" panose="02020603050405020304" pitchFamily="18" charset="0"/>
              <a:ea typeface="Calibri"/>
              <a:cs typeface="Times New Roman" panose="02020603050405020304" pitchFamily="18" charset="0"/>
              <a:sym typeface="Calibri"/>
            </a:endParaRPr>
          </a:p>
        </p:txBody>
      </p:sp>
      <p:pic>
        <p:nvPicPr>
          <p:cNvPr id="3" name="Picture 2" descr="A screenshot of a graph&#10;&#10;Description automatically generated">
            <a:extLst>
              <a:ext uri="{FF2B5EF4-FFF2-40B4-BE49-F238E27FC236}">
                <a16:creationId xmlns:a16="http://schemas.microsoft.com/office/drawing/2014/main" id="{85AAEF86-9FC5-D4D1-3677-25E63AC61E9F}"/>
              </a:ext>
            </a:extLst>
          </p:cNvPr>
          <p:cNvPicPr>
            <a:picLocks noChangeAspect="1"/>
          </p:cNvPicPr>
          <p:nvPr/>
        </p:nvPicPr>
        <p:blipFill>
          <a:blip r:embed="rId3"/>
          <a:stretch>
            <a:fillRect/>
          </a:stretch>
        </p:blipFill>
        <p:spPr>
          <a:xfrm>
            <a:off x="5340350" y="1585600"/>
            <a:ext cx="6851650" cy="5270500"/>
          </a:xfrm>
          <a:prstGeom prst="rect">
            <a:avLst/>
          </a:prstGeom>
        </p:spPr>
      </p:pic>
    </p:spTree>
    <p:extLst>
      <p:ext uri="{BB962C8B-B14F-4D97-AF65-F5344CB8AC3E}">
        <p14:creationId xmlns:p14="http://schemas.microsoft.com/office/powerpoint/2010/main" val="102809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966e4bfe85_2_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eeew</a:t>
            </a:r>
            <a:endParaRPr sz="1800" b="0" i="0" u="none" strike="noStrike" cap="none">
              <a:solidFill>
                <a:schemeClr val="lt1"/>
              </a:solidFill>
              <a:latin typeface="Calibri"/>
              <a:ea typeface="Calibri"/>
              <a:cs typeface="Calibri"/>
              <a:sym typeface="Calibri"/>
            </a:endParaRPr>
          </a:p>
        </p:txBody>
      </p:sp>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ML MODELS ON DATASETS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608192-23EA-AB31-2BC7-5743E5255563}"/>
              </a:ext>
            </a:extLst>
          </p:cNvPr>
          <p:cNvSpPr txBox="1"/>
          <p:nvPr/>
        </p:nvSpPr>
        <p:spPr>
          <a:xfrm>
            <a:off x="1287791" y="1745856"/>
            <a:ext cx="85017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03014A2E-BE40-EC6A-6917-8C4D96852D8F}"/>
              </a:ext>
            </a:extLst>
          </p:cNvPr>
          <p:cNvPicPr>
            <a:picLocks noChangeAspect="1"/>
          </p:cNvPicPr>
          <p:nvPr/>
        </p:nvPicPr>
        <p:blipFill>
          <a:blip r:embed="rId3"/>
          <a:stretch>
            <a:fillRect/>
          </a:stretch>
        </p:blipFill>
        <p:spPr>
          <a:xfrm>
            <a:off x="97972" y="6391851"/>
            <a:ext cx="6043983" cy="466008"/>
          </a:xfrm>
          <a:prstGeom prst="rect">
            <a:avLst/>
          </a:prstGeom>
        </p:spPr>
      </p:pic>
      <p:pic>
        <p:nvPicPr>
          <p:cNvPr id="6" name="Picture 5" descr="A diagram of a logistic regression confusion matrix&#10;&#10;Description automatically generated">
            <a:extLst>
              <a:ext uri="{FF2B5EF4-FFF2-40B4-BE49-F238E27FC236}">
                <a16:creationId xmlns:a16="http://schemas.microsoft.com/office/drawing/2014/main" id="{6AEAEC17-F71A-3465-DDD1-32BCAD0A8536}"/>
              </a:ext>
            </a:extLst>
          </p:cNvPr>
          <p:cNvPicPr>
            <a:picLocks noChangeAspect="1"/>
          </p:cNvPicPr>
          <p:nvPr/>
        </p:nvPicPr>
        <p:blipFill>
          <a:blip r:embed="rId4"/>
          <a:stretch>
            <a:fillRect/>
          </a:stretch>
        </p:blipFill>
        <p:spPr>
          <a:xfrm>
            <a:off x="0" y="2355878"/>
            <a:ext cx="5538663" cy="3884238"/>
          </a:xfrm>
          <a:prstGeom prst="rect">
            <a:avLst/>
          </a:prstGeom>
        </p:spPr>
      </p:pic>
      <p:sp>
        <p:nvSpPr>
          <p:cNvPr id="7" name="TextBox 6">
            <a:extLst>
              <a:ext uri="{FF2B5EF4-FFF2-40B4-BE49-F238E27FC236}">
                <a16:creationId xmlns:a16="http://schemas.microsoft.com/office/drawing/2014/main" id="{5C2E3E38-F517-8F1B-CC92-983D024B5D76}"/>
              </a:ext>
            </a:extLst>
          </p:cNvPr>
          <p:cNvSpPr txBox="1"/>
          <p:nvPr/>
        </p:nvSpPr>
        <p:spPr>
          <a:xfrm>
            <a:off x="6302829" y="2024743"/>
            <a:ext cx="5170714" cy="4401205"/>
          </a:xfrm>
          <a:prstGeom prst="rect">
            <a:avLst/>
          </a:prstGeom>
          <a:noFill/>
        </p:spPr>
        <p:txBody>
          <a:bodyPr wrap="square" rtlCol="0">
            <a:spAutoFit/>
          </a:bodyPr>
          <a:lstStyle/>
          <a:p>
            <a:pPr marL="285750" indent="-285750">
              <a:buFont typeface="Arial" panose="020B0604020202020204" pitchFamily="34" charset="0"/>
              <a:buChar char="•"/>
            </a:pPr>
            <a:r>
              <a:rPr lang="en-US" dirty="0"/>
              <a:t>Model accuracy is impressive at 92.9%, correctly predicting outcomes in 92 out of 100 instances.</a:t>
            </a:r>
          </a:p>
          <a:p>
            <a:pPr marL="285750" indent="-285750">
              <a:buFont typeface="Arial" panose="020B0604020202020204" pitchFamily="34" charset="0"/>
              <a:buChar char="•"/>
            </a:pPr>
            <a:r>
              <a:rPr lang="en-US" dirty="0"/>
              <a:t>Confusion matrix breakdown reveals 34 true positives and 98 true negatives.</a:t>
            </a:r>
          </a:p>
          <a:p>
            <a:pPr marL="285750" indent="-285750">
              <a:buFont typeface="Arial" panose="020B0604020202020204" pitchFamily="34" charset="0"/>
              <a:buChar char="•"/>
            </a:pPr>
            <a:r>
              <a:rPr lang="en-US" dirty="0"/>
              <a:t>Absence of false positives (0 instances) underscores the model's precision in avoiding misclassification of negatives as positives.</a:t>
            </a:r>
          </a:p>
          <a:p>
            <a:pPr marL="285750" indent="-285750">
              <a:buFont typeface="Arial" panose="020B0604020202020204" pitchFamily="34" charset="0"/>
              <a:buChar char="•"/>
            </a:pPr>
            <a:r>
              <a:rPr lang="en-US" dirty="0"/>
              <a:t>Presence of 10 false negatives raises concerns, prompting a closer examination of consequences and contextual implications.</a:t>
            </a:r>
          </a:p>
          <a:p>
            <a:pPr marL="285750" indent="-285750">
              <a:buFont typeface="Arial" panose="020B0604020202020204" pitchFamily="34" charset="0"/>
              <a:buChar char="•"/>
            </a:pPr>
            <a:r>
              <a:rPr lang="en-US" dirty="0"/>
              <a:t>Additional metrics include recall (77.27%) and specificity (100%), offering nuanced insights into the model's performance.</a:t>
            </a:r>
          </a:p>
          <a:p>
            <a:pPr marL="285750" indent="-285750">
              <a:buFont typeface="Arial" panose="020B0604020202020204" pitchFamily="34" charset="0"/>
              <a:buChar char="•"/>
            </a:pPr>
            <a:r>
              <a:rPr lang="en-US" dirty="0"/>
              <a:t>Model rarely mislabels negatives as positives (no false positives) and excels at identifying actual positive instances.</a:t>
            </a:r>
          </a:p>
          <a:p>
            <a:pPr marL="285750" indent="-285750">
              <a:buFont typeface="Arial" panose="020B0604020202020204" pitchFamily="34" charset="0"/>
              <a:buChar char="•"/>
            </a:pPr>
            <a:r>
              <a:rPr lang="en-US" dirty="0"/>
              <a:t>10 false negatives suggest the need for further investigation depending on the specific context.</a:t>
            </a:r>
          </a:p>
          <a:p>
            <a:pPr marL="285750" indent="-285750">
              <a:buFont typeface="Arial" panose="020B0604020202020204" pitchFamily="34" charset="0"/>
              <a:buChar char="•"/>
            </a:pPr>
            <a:r>
              <a:rPr lang="en-US" dirty="0"/>
              <a:t>Future analysis planned using random forest and multi-collinearity models.</a:t>
            </a:r>
          </a:p>
        </p:txBody>
      </p:sp>
    </p:spTree>
    <p:extLst>
      <p:ext uri="{BB962C8B-B14F-4D97-AF65-F5344CB8AC3E}">
        <p14:creationId xmlns:p14="http://schemas.microsoft.com/office/powerpoint/2010/main" val="95008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ML MODELS ON DATASETS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608192-23EA-AB31-2BC7-5743E5255563}"/>
              </a:ext>
            </a:extLst>
          </p:cNvPr>
          <p:cNvSpPr txBox="1"/>
          <p:nvPr/>
        </p:nvSpPr>
        <p:spPr>
          <a:xfrm>
            <a:off x="718456" y="1792963"/>
            <a:ext cx="85017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RANDOM FOREST CLASSIFIER</a:t>
            </a:r>
          </a:p>
        </p:txBody>
      </p:sp>
      <p:pic>
        <p:nvPicPr>
          <p:cNvPr id="4" name="Picture 3">
            <a:extLst>
              <a:ext uri="{FF2B5EF4-FFF2-40B4-BE49-F238E27FC236}">
                <a16:creationId xmlns:a16="http://schemas.microsoft.com/office/drawing/2014/main" id="{CCEE3BB2-7709-B029-873D-E0FBDFDE8EF9}"/>
              </a:ext>
            </a:extLst>
          </p:cNvPr>
          <p:cNvPicPr>
            <a:picLocks noChangeAspect="1"/>
          </p:cNvPicPr>
          <p:nvPr/>
        </p:nvPicPr>
        <p:blipFill>
          <a:blip r:embed="rId3"/>
          <a:stretch>
            <a:fillRect/>
          </a:stretch>
        </p:blipFill>
        <p:spPr>
          <a:xfrm>
            <a:off x="-50" y="6291958"/>
            <a:ext cx="7108421" cy="524266"/>
          </a:xfrm>
          <a:prstGeom prst="rect">
            <a:avLst/>
          </a:prstGeom>
        </p:spPr>
      </p:pic>
      <p:pic>
        <p:nvPicPr>
          <p:cNvPr id="6" name="Picture 5" descr="A diagram of different colored squares&#10;&#10;Description automatically generated">
            <a:extLst>
              <a:ext uri="{FF2B5EF4-FFF2-40B4-BE49-F238E27FC236}">
                <a16:creationId xmlns:a16="http://schemas.microsoft.com/office/drawing/2014/main" id="{6C54C25C-CF99-CB60-2C7A-283E82C14E9E}"/>
              </a:ext>
            </a:extLst>
          </p:cNvPr>
          <p:cNvPicPr>
            <a:picLocks noChangeAspect="1"/>
          </p:cNvPicPr>
          <p:nvPr/>
        </p:nvPicPr>
        <p:blipFill>
          <a:blip r:embed="rId4"/>
          <a:stretch>
            <a:fillRect/>
          </a:stretch>
        </p:blipFill>
        <p:spPr>
          <a:xfrm>
            <a:off x="0" y="2261528"/>
            <a:ext cx="5395861" cy="3883910"/>
          </a:xfrm>
          <a:prstGeom prst="rect">
            <a:avLst/>
          </a:prstGeom>
        </p:spPr>
      </p:pic>
      <p:sp>
        <p:nvSpPr>
          <p:cNvPr id="7" name="TextBox 6">
            <a:extLst>
              <a:ext uri="{FF2B5EF4-FFF2-40B4-BE49-F238E27FC236}">
                <a16:creationId xmlns:a16="http://schemas.microsoft.com/office/drawing/2014/main" id="{E614D632-3BF9-BEFE-4DDC-75DCB2E45714}"/>
              </a:ext>
            </a:extLst>
          </p:cNvPr>
          <p:cNvSpPr txBox="1"/>
          <p:nvPr/>
        </p:nvSpPr>
        <p:spPr>
          <a:xfrm>
            <a:off x="6796141" y="1850616"/>
            <a:ext cx="5156373" cy="4339650"/>
          </a:xfrm>
          <a:prstGeom prst="rect">
            <a:avLst/>
          </a:prstGeom>
          <a:noFill/>
        </p:spPr>
        <p:txBody>
          <a:bodyPr wrap="square" rtlCol="0">
            <a:spAutoFit/>
          </a:bodyPr>
          <a:lstStyle/>
          <a:p>
            <a:r>
              <a:rPr lang="en-US" sz="1200" dirty="0"/>
              <a:t>Random Forest Model Performance:</a:t>
            </a:r>
          </a:p>
          <a:p>
            <a:pPr marL="285750" indent="-285750">
              <a:buFont typeface="Arial" panose="020B0604020202020204" pitchFamily="34" charset="0"/>
              <a:buChar char="•"/>
            </a:pPr>
            <a:r>
              <a:rPr lang="en-US" sz="1200" dirty="0"/>
              <a:t>Accuracy rate: 92.2%</a:t>
            </a:r>
          </a:p>
          <a:p>
            <a:pPr marL="285750" indent="-285750">
              <a:buFont typeface="Arial" panose="020B0604020202020204" pitchFamily="34" charset="0"/>
              <a:buChar char="•"/>
            </a:pPr>
            <a:r>
              <a:rPr lang="en-US" sz="1200" dirty="0"/>
              <a:t>Reliable predictions in approximately 92 out of 100 instances for the 'status' variable.</a:t>
            </a:r>
          </a:p>
          <a:p>
            <a:r>
              <a:rPr lang="en-US" sz="1200" dirty="0"/>
              <a:t>Confusion Matrix Analysis:</a:t>
            </a:r>
          </a:p>
          <a:p>
            <a:pPr marL="285750" indent="-285750">
              <a:buFont typeface="Arial" panose="020B0604020202020204" pitchFamily="34" charset="0"/>
              <a:buChar char="•"/>
            </a:pPr>
            <a:r>
              <a:rPr lang="en-US" sz="1200" dirty="0"/>
              <a:t>True positives: 27 instances (precise identification of positive outcomes).</a:t>
            </a:r>
          </a:p>
          <a:p>
            <a:pPr marL="285750" indent="-285750">
              <a:buFont typeface="Arial" panose="020B0604020202020204" pitchFamily="34" charset="0"/>
              <a:buChar char="•"/>
            </a:pPr>
            <a:r>
              <a:rPr lang="en-US" sz="1200" dirty="0"/>
              <a:t>True negatives: 104 instances (accurate recognition of negative outcomes).</a:t>
            </a:r>
          </a:p>
          <a:p>
            <a:pPr marL="285750" indent="-285750">
              <a:buFont typeface="Arial" panose="020B0604020202020204" pitchFamily="34" charset="0"/>
              <a:buChar char="•"/>
            </a:pPr>
            <a:r>
              <a:rPr lang="en-US" sz="1200" dirty="0"/>
              <a:t>False positives: 7 instances.</a:t>
            </a:r>
          </a:p>
          <a:p>
            <a:pPr marL="285750" indent="-285750">
              <a:buFont typeface="Arial" panose="020B0604020202020204" pitchFamily="34" charset="0"/>
              <a:buChar char="•"/>
            </a:pPr>
            <a:r>
              <a:rPr lang="en-US" sz="1200" dirty="0"/>
              <a:t>False negatives: 4 instances.</a:t>
            </a:r>
          </a:p>
          <a:p>
            <a:pPr marL="285750" indent="-285750">
              <a:buFont typeface="Arial" panose="020B0604020202020204" pitchFamily="34" charset="0"/>
              <a:buChar char="•"/>
            </a:pPr>
            <a:r>
              <a:rPr lang="en-US" sz="1200" dirty="0"/>
              <a:t>High precision with minimal misclassifications.</a:t>
            </a:r>
          </a:p>
          <a:p>
            <a:pPr marL="285750" indent="-285750">
              <a:buFont typeface="Arial" panose="020B0604020202020204" pitchFamily="34" charset="0"/>
              <a:buChar char="•"/>
            </a:pPr>
            <a:r>
              <a:rPr lang="en-US" sz="1200" dirty="0"/>
              <a:t>Limited false positives highlight proficiency in avoiding mislabeling negatives as positives.</a:t>
            </a:r>
          </a:p>
          <a:p>
            <a:pPr marL="285750" indent="-285750">
              <a:buFont typeface="Arial" panose="020B0604020202020204" pitchFamily="34" charset="0"/>
              <a:buChar char="•"/>
            </a:pPr>
            <a:r>
              <a:rPr lang="en-US" sz="1200" dirty="0"/>
              <a:t>Presence of a few false negatives prompts further investigation.</a:t>
            </a:r>
          </a:p>
          <a:p>
            <a:r>
              <a:rPr lang="en-US" sz="1200" dirty="0"/>
              <a:t>Additional Metrics:</a:t>
            </a:r>
          </a:p>
          <a:p>
            <a:pPr marL="285750" indent="-285750">
              <a:buFont typeface="Arial" panose="020B0604020202020204" pitchFamily="34" charset="0"/>
              <a:buChar char="•"/>
            </a:pPr>
            <a:r>
              <a:rPr lang="en-US" sz="1200" dirty="0"/>
              <a:t>Recall: 87.1% (effectiveness in capturing positive instances).</a:t>
            </a:r>
          </a:p>
          <a:p>
            <a:pPr marL="285750" indent="-285750">
              <a:buFont typeface="Arial" panose="020B0604020202020204" pitchFamily="34" charset="0"/>
              <a:buChar char="•"/>
            </a:pPr>
            <a:r>
              <a:rPr lang="en-US" sz="1200" dirty="0"/>
              <a:t>Specificity: 93.6% (accuracy in identifying negative instances).</a:t>
            </a:r>
          </a:p>
          <a:p>
            <a:pPr marL="285750" indent="-285750">
              <a:buFont typeface="Arial" panose="020B0604020202020204" pitchFamily="34" charset="0"/>
              <a:buChar char="•"/>
            </a:pPr>
            <a:r>
              <a:rPr lang="en-US" sz="1200" dirty="0"/>
              <a:t>Summary:</a:t>
            </a:r>
          </a:p>
          <a:p>
            <a:pPr marL="285750" indent="-285750">
              <a:buFont typeface="Arial" panose="020B0604020202020204" pitchFamily="34" charset="0"/>
              <a:buChar char="•"/>
            </a:pPr>
            <a:r>
              <a:rPr lang="en-US" sz="1200" dirty="0"/>
              <a:t>Random Forest Model demonstrates robust accuracy and precision.</a:t>
            </a:r>
          </a:p>
          <a:p>
            <a:pPr marL="285750" indent="-285750">
              <a:buFont typeface="Arial" panose="020B0604020202020204" pitchFamily="34" charset="0"/>
              <a:buChar char="•"/>
            </a:pPr>
            <a:r>
              <a:rPr lang="en-US" sz="1200" dirty="0"/>
              <a:t>Promising potential in ongoing analysis.</a:t>
            </a:r>
          </a:p>
          <a:p>
            <a:pPr marL="285750" indent="-285750">
              <a:buFont typeface="Arial" panose="020B0604020202020204" pitchFamily="34" charset="0"/>
              <a:buChar char="•"/>
            </a:pPr>
            <a:r>
              <a:rPr lang="en-US" sz="1200" dirty="0"/>
              <a:t>Future exploration includes multi-collinearity models for enhanced understanding and improved predictive capabilities.</a:t>
            </a:r>
          </a:p>
        </p:txBody>
      </p:sp>
    </p:spTree>
    <p:extLst>
      <p:ext uri="{BB962C8B-B14F-4D97-AF65-F5344CB8AC3E}">
        <p14:creationId xmlns:p14="http://schemas.microsoft.com/office/powerpoint/2010/main" val="366659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ML MODELS ON DATASETS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608192-23EA-AB31-2BC7-5743E5255563}"/>
              </a:ext>
            </a:extLst>
          </p:cNvPr>
          <p:cNvSpPr txBox="1"/>
          <p:nvPr/>
        </p:nvSpPr>
        <p:spPr>
          <a:xfrm>
            <a:off x="872584" y="1799863"/>
            <a:ext cx="85017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SUPPORT VECTOR MACHINE</a:t>
            </a:r>
          </a:p>
        </p:txBody>
      </p:sp>
      <p:sp>
        <p:nvSpPr>
          <p:cNvPr id="7" name="TextBox 6">
            <a:extLst>
              <a:ext uri="{FF2B5EF4-FFF2-40B4-BE49-F238E27FC236}">
                <a16:creationId xmlns:a16="http://schemas.microsoft.com/office/drawing/2014/main" id="{E614D632-3BF9-BEFE-4DDC-75DCB2E45714}"/>
              </a:ext>
            </a:extLst>
          </p:cNvPr>
          <p:cNvSpPr txBox="1"/>
          <p:nvPr/>
        </p:nvSpPr>
        <p:spPr>
          <a:xfrm>
            <a:off x="6796141" y="1850616"/>
            <a:ext cx="5156373" cy="3970318"/>
          </a:xfrm>
          <a:prstGeom prst="rect">
            <a:avLst/>
          </a:prstGeom>
          <a:noFill/>
        </p:spPr>
        <p:txBody>
          <a:bodyPr wrap="square" rtlCol="0">
            <a:spAutoFit/>
          </a:bodyPr>
          <a:lstStyle/>
          <a:p>
            <a:r>
              <a:rPr lang="en-US" sz="1200" dirty="0"/>
              <a:t>Random Forest Model Performance:</a:t>
            </a:r>
          </a:p>
          <a:p>
            <a:pPr marL="285750" indent="-285750">
              <a:buFont typeface="Arial" panose="020B0604020202020204" pitchFamily="34" charset="0"/>
              <a:buChar char="•"/>
            </a:pPr>
            <a:r>
              <a:rPr lang="en-US" sz="1200" dirty="0"/>
              <a:t>Accuracy rate: 78.87%</a:t>
            </a:r>
          </a:p>
          <a:p>
            <a:pPr marL="285750" indent="-285750">
              <a:buFont typeface="Arial" panose="020B0604020202020204" pitchFamily="34" charset="0"/>
              <a:buChar char="•"/>
            </a:pPr>
            <a:r>
              <a:rPr lang="en-US" sz="1200" dirty="0"/>
              <a:t>Reliable predictions in approximately 79 out of 100 instances for the 'status' variable.</a:t>
            </a:r>
          </a:p>
          <a:p>
            <a:r>
              <a:rPr lang="en-US" sz="1200" dirty="0"/>
              <a:t>Confusion Matrix Analysis:</a:t>
            </a:r>
          </a:p>
          <a:p>
            <a:pPr marL="285750" indent="-285750">
              <a:buFont typeface="Arial" panose="020B0604020202020204" pitchFamily="34" charset="0"/>
              <a:buChar char="•"/>
            </a:pPr>
            <a:r>
              <a:rPr lang="en-US" sz="1200" dirty="0"/>
              <a:t>True positives: 4 instances (precise identification of positive outcomes).</a:t>
            </a:r>
          </a:p>
          <a:p>
            <a:pPr marL="285750" indent="-285750">
              <a:buFont typeface="Arial" panose="020B0604020202020204" pitchFamily="34" charset="0"/>
              <a:buChar char="•"/>
            </a:pPr>
            <a:r>
              <a:rPr lang="en-US" sz="1200" dirty="0"/>
              <a:t>True negatives: 108 instances (accurate recognition of negative outcomes).</a:t>
            </a:r>
          </a:p>
          <a:p>
            <a:pPr marL="285750" indent="-285750">
              <a:buFont typeface="Arial" panose="020B0604020202020204" pitchFamily="34" charset="0"/>
              <a:buChar char="•"/>
            </a:pPr>
            <a:r>
              <a:rPr lang="en-US" sz="1200" dirty="0"/>
              <a:t>False positives: 0 instances.</a:t>
            </a:r>
          </a:p>
          <a:p>
            <a:pPr marL="285750" indent="-285750">
              <a:buFont typeface="Arial" panose="020B0604020202020204" pitchFamily="34" charset="0"/>
              <a:buChar char="•"/>
            </a:pPr>
            <a:r>
              <a:rPr lang="en-US" sz="1200" dirty="0"/>
              <a:t>False negatives: 30 instances.</a:t>
            </a:r>
          </a:p>
          <a:p>
            <a:pPr marL="285750" indent="-285750">
              <a:buFont typeface="Arial" panose="020B0604020202020204" pitchFamily="34" charset="0"/>
              <a:buChar char="•"/>
            </a:pPr>
            <a:r>
              <a:rPr lang="en-US" sz="1200" dirty="0"/>
              <a:t>High precision with minimal misclassifications.</a:t>
            </a:r>
          </a:p>
          <a:p>
            <a:pPr marL="285750" indent="-285750">
              <a:buFont typeface="Arial" panose="020B0604020202020204" pitchFamily="34" charset="0"/>
              <a:buChar char="•"/>
            </a:pPr>
            <a:r>
              <a:rPr lang="en-US" sz="1200" dirty="0"/>
              <a:t>Limited false positives highlight proficiency in avoiding mislabeling negatives as positives.</a:t>
            </a:r>
          </a:p>
          <a:p>
            <a:pPr marL="285750" indent="-285750">
              <a:buFont typeface="Arial" panose="020B0604020202020204" pitchFamily="34" charset="0"/>
              <a:buChar char="•"/>
            </a:pPr>
            <a:r>
              <a:rPr lang="en-US" sz="1200" dirty="0"/>
              <a:t>Presence of a few false negatives prompts further investigation.</a:t>
            </a:r>
          </a:p>
          <a:p>
            <a:r>
              <a:rPr lang="en-US" sz="1200" dirty="0"/>
              <a:t>Additional Metrics:</a:t>
            </a:r>
          </a:p>
          <a:p>
            <a:pPr marL="285750" indent="-285750">
              <a:buFont typeface="Arial" panose="020B0604020202020204" pitchFamily="34" charset="0"/>
              <a:buChar char="•"/>
            </a:pPr>
            <a:r>
              <a:rPr lang="en-US" sz="1200" dirty="0"/>
              <a:t>Recall: 11.76% (effectiveness in capturing positive instances).</a:t>
            </a:r>
          </a:p>
          <a:p>
            <a:pPr marL="285750" indent="-285750">
              <a:buFont typeface="Arial" panose="020B0604020202020204" pitchFamily="34" charset="0"/>
              <a:buChar char="•"/>
            </a:pPr>
            <a:r>
              <a:rPr lang="en-US" sz="1200" dirty="0"/>
              <a:t>Specificity: 100% (accuracy in identifying negative instances).</a:t>
            </a:r>
          </a:p>
          <a:p>
            <a:pPr marL="285750" indent="-285750">
              <a:buFont typeface="Arial" panose="020B0604020202020204" pitchFamily="34" charset="0"/>
              <a:buChar char="•"/>
            </a:pPr>
            <a:r>
              <a:rPr lang="en-US" sz="1200" dirty="0"/>
              <a:t>Summary:</a:t>
            </a:r>
          </a:p>
          <a:p>
            <a:pPr marL="285750" indent="-285750">
              <a:buFont typeface="Arial" panose="020B0604020202020204" pitchFamily="34" charset="0"/>
              <a:buChar char="•"/>
            </a:pPr>
            <a:r>
              <a:rPr lang="en-US" sz="1200" dirty="0"/>
              <a:t>Future exploration includes multi-collinearity models for enhanced understanding and improved predictive capabilities.</a:t>
            </a:r>
          </a:p>
        </p:txBody>
      </p:sp>
      <p:pic>
        <p:nvPicPr>
          <p:cNvPr id="3" name="Picture 2" descr="A screenshot of a computer&#10;&#10;Description automatically generated">
            <a:extLst>
              <a:ext uri="{FF2B5EF4-FFF2-40B4-BE49-F238E27FC236}">
                <a16:creationId xmlns:a16="http://schemas.microsoft.com/office/drawing/2014/main" id="{56159BAF-1B19-9E4F-610F-AE103584C4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19" y="2195032"/>
            <a:ext cx="5654584" cy="4208649"/>
          </a:xfrm>
          <a:prstGeom prst="rect">
            <a:avLst/>
          </a:prstGeom>
          <a:noFill/>
          <a:ln>
            <a:noFill/>
          </a:ln>
        </p:spPr>
      </p:pic>
      <p:pic>
        <p:nvPicPr>
          <p:cNvPr id="8" name="Picture 7">
            <a:extLst>
              <a:ext uri="{FF2B5EF4-FFF2-40B4-BE49-F238E27FC236}">
                <a16:creationId xmlns:a16="http://schemas.microsoft.com/office/drawing/2014/main" id="{5F34E6EC-97AD-1783-0F81-BC9420095008}"/>
              </a:ext>
            </a:extLst>
          </p:cNvPr>
          <p:cNvPicPr>
            <a:picLocks noChangeAspect="1"/>
          </p:cNvPicPr>
          <p:nvPr/>
        </p:nvPicPr>
        <p:blipFill>
          <a:blip r:embed="rId4"/>
          <a:stretch>
            <a:fillRect/>
          </a:stretch>
        </p:blipFill>
        <p:spPr>
          <a:xfrm>
            <a:off x="144316" y="6406070"/>
            <a:ext cx="7826661" cy="314783"/>
          </a:xfrm>
          <a:prstGeom prst="rect">
            <a:avLst/>
          </a:prstGeom>
        </p:spPr>
      </p:pic>
    </p:spTree>
    <p:extLst>
      <p:ext uri="{BB962C8B-B14F-4D97-AF65-F5344CB8AC3E}">
        <p14:creationId xmlns:p14="http://schemas.microsoft.com/office/powerpoint/2010/main" val="419821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2966e4bfe85_2_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g2966e4bfe85_2_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5" name="Google Shape;175;g2966e4bfe85_2_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g2966e4bfe85_2_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7" name="Google Shape;177;g2966e4bfe85_2_4"/>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ct val="100000"/>
              <a:buFont typeface="Calibri"/>
              <a:buNone/>
            </a:pPr>
            <a:r>
              <a:rPr lang="en-US" sz="4000" dirty="0">
                <a:solidFill>
                  <a:srgbClr val="FFFFFF"/>
                </a:solidFill>
                <a:latin typeface="Times New Roman" panose="02020603050405020304" pitchFamily="18" charset="0"/>
                <a:cs typeface="Times New Roman" panose="02020603050405020304" pitchFamily="18" charset="0"/>
              </a:rPr>
              <a:t>ML MODELS ON DATASETS</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608192-23EA-AB31-2BC7-5743E5255563}"/>
              </a:ext>
            </a:extLst>
          </p:cNvPr>
          <p:cNvSpPr txBox="1"/>
          <p:nvPr/>
        </p:nvSpPr>
        <p:spPr>
          <a:xfrm>
            <a:off x="1144988" y="1792963"/>
            <a:ext cx="850174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K-NEAREST NEIGHBOUR</a:t>
            </a:r>
          </a:p>
        </p:txBody>
      </p:sp>
      <p:sp>
        <p:nvSpPr>
          <p:cNvPr id="7" name="TextBox 6">
            <a:extLst>
              <a:ext uri="{FF2B5EF4-FFF2-40B4-BE49-F238E27FC236}">
                <a16:creationId xmlns:a16="http://schemas.microsoft.com/office/drawing/2014/main" id="{E614D632-3BF9-BEFE-4DDC-75DCB2E45714}"/>
              </a:ext>
            </a:extLst>
          </p:cNvPr>
          <p:cNvSpPr txBox="1"/>
          <p:nvPr/>
        </p:nvSpPr>
        <p:spPr>
          <a:xfrm>
            <a:off x="6796141" y="1850616"/>
            <a:ext cx="5156373" cy="4339650"/>
          </a:xfrm>
          <a:prstGeom prst="rect">
            <a:avLst/>
          </a:prstGeom>
          <a:noFill/>
        </p:spPr>
        <p:txBody>
          <a:bodyPr wrap="square" rtlCol="0">
            <a:spAutoFit/>
          </a:bodyPr>
          <a:lstStyle/>
          <a:p>
            <a:r>
              <a:rPr lang="en-US" sz="1200" dirty="0"/>
              <a:t>Random Forest Model Performance:</a:t>
            </a:r>
          </a:p>
          <a:p>
            <a:pPr marL="285750" indent="-285750">
              <a:buFont typeface="Arial" panose="020B0604020202020204" pitchFamily="34" charset="0"/>
              <a:buChar char="•"/>
            </a:pPr>
            <a:r>
              <a:rPr lang="en-US" sz="1200" dirty="0"/>
              <a:t>Accuracy rate: 83.8%</a:t>
            </a:r>
          </a:p>
          <a:p>
            <a:pPr marL="285750" indent="-285750">
              <a:buFont typeface="Arial" panose="020B0604020202020204" pitchFamily="34" charset="0"/>
              <a:buChar char="•"/>
            </a:pPr>
            <a:r>
              <a:rPr lang="en-US" sz="1200" dirty="0"/>
              <a:t>Reliable predictions in approximately 84 out of 100 instances for the 'status' variable.</a:t>
            </a:r>
          </a:p>
          <a:p>
            <a:r>
              <a:rPr lang="en-US" sz="1200" dirty="0"/>
              <a:t>Confusion Matrix Analysis:</a:t>
            </a:r>
          </a:p>
          <a:p>
            <a:pPr marL="285750" indent="-285750">
              <a:buFont typeface="Arial" panose="020B0604020202020204" pitchFamily="34" charset="0"/>
              <a:buChar char="•"/>
            </a:pPr>
            <a:r>
              <a:rPr lang="en-US" sz="1200" dirty="0"/>
              <a:t>True positives: 23 instances (precise identification of positive outcomes).</a:t>
            </a:r>
          </a:p>
          <a:p>
            <a:pPr marL="285750" indent="-285750">
              <a:buFont typeface="Arial" panose="020B0604020202020204" pitchFamily="34" charset="0"/>
              <a:buChar char="•"/>
            </a:pPr>
            <a:r>
              <a:rPr lang="en-US" sz="1200" dirty="0"/>
              <a:t>True negatives: 96 instances (accurate recognition of negative outcomes).</a:t>
            </a:r>
          </a:p>
          <a:p>
            <a:pPr marL="285750" indent="-285750">
              <a:buFont typeface="Arial" panose="020B0604020202020204" pitchFamily="34" charset="0"/>
              <a:buChar char="•"/>
            </a:pPr>
            <a:r>
              <a:rPr lang="en-US" sz="1200" dirty="0"/>
              <a:t>False positives: 12 instances.</a:t>
            </a:r>
          </a:p>
          <a:p>
            <a:pPr marL="285750" indent="-285750">
              <a:buFont typeface="Arial" panose="020B0604020202020204" pitchFamily="34" charset="0"/>
              <a:buChar char="•"/>
            </a:pPr>
            <a:r>
              <a:rPr lang="en-US" sz="1200" dirty="0"/>
              <a:t>False negatives: 11 instances.</a:t>
            </a:r>
          </a:p>
          <a:p>
            <a:pPr marL="285750" indent="-285750">
              <a:buFont typeface="Arial" panose="020B0604020202020204" pitchFamily="34" charset="0"/>
              <a:buChar char="•"/>
            </a:pPr>
            <a:r>
              <a:rPr lang="en-US" sz="1200" dirty="0"/>
              <a:t>High precision with minimal misclassifications.</a:t>
            </a:r>
          </a:p>
          <a:p>
            <a:pPr marL="285750" indent="-285750">
              <a:buFont typeface="Arial" panose="020B0604020202020204" pitchFamily="34" charset="0"/>
              <a:buChar char="•"/>
            </a:pPr>
            <a:r>
              <a:rPr lang="en-US" sz="1200" dirty="0"/>
              <a:t>Limited false positives highlight proficiency in avoiding mislabeling negatives as positives.</a:t>
            </a:r>
          </a:p>
          <a:p>
            <a:pPr marL="285750" indent="-285750">
              <a:buFont typeface="Arial" panose="020B0604020202020204" pitchFamily="34" charset="0"/>
              <a:buChar char="•"/>
            </a:pPr>
            <a:r>
              <a:rPr lang="en-US" sz="1200" dirty="0"/>
              <a:t>Presence of a few false negatives prompts further investigation.</a:t>
            </a:r>
          </a:p>
          <a:p>
            <a:r>
              <a:rPr lang="en-US" sz="1200" dirty="0"/>
              <a:t>Additional Metrics:</a:t>
            </a:r>
          </a:p>
          <a:p>
            <a:pPr marL="285750" indent="-285750">
              <a:buFont typeface="Arial" panose="020B0604020202020204" pitchFamily="34" charset="0"/>
              <a:buChar char="•"/>
            </a:pPr>
            <a:r>
              <a:rPr lang="en-US" sz="1200" dirty="0"/>
              <a:t>Recall: 67.6% (effectiveness in capturing positive instances).</a:t>
            </a:r>
          </a:p>
          <a:p>
            <a:pPr marL="285750" indent="-285750">
              <a:buFont typeface="Arial" panose="020B0604020202020204" pitchFamily="34" charset="0"/>
              <a:buChar char="•"/>
            </a:pPr>
            <a:r>
              <a:rPr lang="en-US" sz="1200" dirty="0"/>
              <a:t>Specificity: 88.8% (accuracy in identifying negative instances).</a:t>
            </a:r>
          </a:p>
          <a:p>
            <a:pPr marL="285750" indent="-285750">
              <a:buFont typeface="Arial" panose="020B0604020202020204" pitchFamily="34" charset="0"/>
              <a:buChar char="•"/>
            </a:pPr>
            <a:r>
              <a:rPr lang="en-US" sz="1200" dirty="0"/>
              <a:t>Summary:</a:t>
            </a:r>
          </a:p>
          <a:p>
            <a:pPr marL="285750" indent="-285750">
              <a:buFont typeface="Arial" panose="020B0604020202020204" pitchFamily="34" charset="0"/>
              <a:buChar char="•"/>
            </a:pPr>
            <a:r>
              <a:rPr lang="en-US" sz="1200" dirty="0"/>
              <a:t>Random Forest Model demonstrates robust accuracy and precision.</a:t>
            </a:r>
          </a:p>
          <a:p>
            <a:pPr marL="285750" indent="-285750">
              <a:buFont typeface="Arial" panose="020B0604020202020204" pitchFamily="34" charset="0"/>
              <a:buChar char="•"/>
            </a:pPr>
            <a:r>
              <a:rPr lang="en-US" sz="1200" dirty="0"/>
              <a:t>Promising potential in ongoing analysis.</a:t>
            </a:r>
          </a:p>
          <a:p>
            <a:pPr marL="285750" indent="-285750">
              <a:buFont typeface="Arial" panose="020B0604020202020204" pitchFamily="34" charset="0"/>
              <a:buChar char="•"/>
            </a:pPr>
            <a:r>
              <a:rPr lang="en-US" sz="1200" dirty="0"/>
              <a:t>Future exploration includes multi-collinearity models for enhanced understanding and improved predictive capabilities.</a:t>
            </a:r>
          </a:p>
        </p:txBody>
      </p:sp>
      <p:pic>
        <p:nvPicPr>
          <p:cNvPr id="3" name="Picture 2" descr="A screenshot of a computer&#10;&#10;Description automatically generated">
            <a:extLst>
              <a:ext uri="{FF2B5EF4-FFF2-40B4-BE49-F238E27FC236}">
                <a16:creationId xmlns:a16="http://schemas.microsoft.com/office/drawing/2014/main" id="{1168DD6D-3046-220A-736A-1E9225BE2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 y="2189704"/>
            <a:ext cx="5429761" cy="4107827"/>
          </a:xfrm>
          <a:prstGeom prst="rect">
            <a:avLst/>
          </a:prstGeom>
          <a:noFill/>
          <a:ln>
            <a:noFill/>
          </a:ln>
        </p:spPr>
      </p:pic>
      <p:pic>
        <p:nvPicPr>
          <p:cNvPr id="8" name="Picture 7">
            <a:extLst>
              <a:ext uri="{FF2B5EF4-FFF2-40B4-BE49-F238E27FC236}">
                <a16:creationId xmlns:a16="http://schemas.microsoft.com/office/drawing/2014/main" id="{FB10E046-5EC8-D841-AB51-7773702714BF}"/>
              </a:ext>
            </a:extLst>
          </p:cNvPr>
          <p:cNvPicPr>
            <a:picLocks noChangeAspect="1"/>
          </p:cNvPicPr>
          <p:nvPr/>
        </p:nvPicPr>
        <p:blipFill>
          <a:blip r:embed="rId4"/>
          <a:stretch>
            <a:fillRect/>
          </a:stretch>
        </p:blipFill>
        <p:spPr>
          <a:xfrm>
            <a:off x="172321" y="6354571"/>
            <a:ext cx="7770651" cy="339701"/>
          </a:xfrm>
          <a:prstGeom prst="rect">
            <a:avLst/>
          </a:prstGeom>
        </p:spPr>
      </p:pic>
    </p:spTree>
    <p:extLst>
      <p:ext uri="{BB962C8B-B14F-4D97-AF65-F5344CB8AC3E}">
        <p14:creationId xmlns:p14="http://schemas.microsoft.com/office/powerpoint/2010/main" val="121857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00" b="0" i="0" u="none" strike="noStrike" cap="none" dirty="0">
              <a:solidFill>
                <a:schemeClr val="lt1"/>
              </a:solidFill>
              <a:latin typeface="Calibri"/>
              <a:ea typeface="Calibri"/>
              <a:cs typeface="Calibri"/>
              <a:sym typeface="Calibri"/>
            </a:endParaRPr>
          </a:p>
        </p:txBody>
      </p:sp>
      <p:sp>
        <p:nvSpPr>
          <p:cNvPr id="203" name="Google Shape;203;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9"/>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08" name="Google Shape;208;p9"/>
          <p:cNvSpPr txBox="1">
            <a:spLocks noGrp="1"/>
          </p:cNvSpPr>
          <p:nvPr>
            <p:ph type="body" idx="1"/>
          </p:nvPr>
        </p:nvSpPr>
        <p:spPr>
          <a:xfrm>
            <a:off x="544009" y="2233915"/>
            <a:ext cx="10521387" cy="4062714"/>
          </a:xfrm>
          <a:prstGeom prst="rect">
            <a:avLst/>
          </a:prstGeom>
          <a:noFill/>
          <a:ln>
            <a:noFill/>
          </a:ln>
        </p:spPr>
        <p:txBody>
          <a:bodyPr spcFirstLastPara="1" wrap="square" lIns="91425" tIns="45700" rIns="91425" bIns="45700" anchor="ctr" anchorCtr="0">
            <a:noAutofit/>
          </a:bodyPr>
          <a:lstStyle/>
          <a:p>
            <a:pPr marL="87630" marR="0" lvl="0" indent="0" algn="just" rtl="0">
              <a:lnSpc>
                <a:spcPct val="100000"/>
              </a:lnSpc>
              <a:spcBef>
                <a:spcPts val="0"/>
              </a:spcBef>
              <a:spcAft>
                <a:spcPts val="0"/>
              </a:spcAft>
              <a:buClr>
                <a:srgbClr val="0E101A"/>
              </a:buClr>
              <a:buSzPct val="100000"/>
              <a:buNone/>
            </a:pPr>
            <a:r>
              <a:rPr lang="en-US" sz="1100" b="1" dirty="0">
                <a:solidFill>
                  <a:srgbClr val="0E101A"/>
                </a:solidFill>
                <a:latin typeface="Times New Roman"/>
                <a:ea typeface="Times New Roman"/>
                <a:cs typeface="Times New Roman"/>
                <a:sym typeface="Times New Roman"/>
              </a:rPr>
              <a:t>EDA &amp; Visualizations:</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Exploratory Data Analysis on Datasets ‘ATOM’ &amp; ‘CARBON’</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Boxplot – ‘Status’ vs ‘Line’</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Bar graph – Frequency distribution of ‘Severity’</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Pie Chart – Vulnerability distribution based on ‘Type</a:t>
            </a:r>
            <a:r>
              <a:rPr lang="en-US" sz="1100" b="1" dirty="0">
                <a:solidFill>
                  <a:srgbClr val="0E101A"/>
                </a:solidFill>
                <a:latin typeface="Times New Roman"/>
                <a:ea typeface="Times New Roman"/>
                <a:cs typeface="Times New Roman"/>
                <a:sym typeface="Times New Roman"/>
              </a:rPr>
              <a:t>’</a:t>
            </a:r>
          </a:p>
          <a:p>
            <a:pPr marL="87630" marR="0" lvl="0" indent="0" algn="just" rtl="0">
              <a:lnSpc>
                <a:spcPct val="100000"/>
              </a:lnSpc>
              <a:spcBef>
                <a:spcPts val="0"/>
              </a:spcBef>
              <a:spcAft>
                <a:spcPts val="0"/>
              </a:spcAft>
              <a:buClr>
                <a:srgbClr val="0E101A"/>
              </a:buClr>
              <a:buSzPct val="100000"/>
              <a:buNone/>
            </a:pPr>
            <a:endParaRPr lang="en-US" sz="1100" b="1" dirty="0">
              <a:solidFill>
                <a:srgbClr val="0E101A"/>
              </a:solidFill>
              <a:latin typeface="Times New Roman"/>
              <a:ea typeface="Times New Roman"/>
              <a:cs typeface="Times New Roman"/>
              <a:sym typeface="Times New Roman"/>
            </a:endParaRPr>
          </a:p>
          <a:p>
            <a:pPr marL="87630" marR="0" lvl="0" indent="0" algn="just" rtl="0">
              <a:lnSpc>
                <a:spcPct val="100000"/>
              </a:lnSpc>
              <a:spcBef>
                <a:spcPts val="0"/>
              </a:spcBef>
              <a:spcAft>
                <a:spcPts val="0"/>
              </a:spcAft>
              <a:buClr>
                <a:srgbClr val="0E101A"/>
              </a:buClr>
              <a:buSzPct val="100000"/>
              <a:buNone/>
            </a:pPr>
            <a:r>
              <a:rPr lang="en-US" sz="1100" b="1" dirty="0">
                <a:solidFill>
                  <a:srgbClr val="0E101A"/>
                </a:solidFill>
                <a:latin typeface="Times New Roman"/>
                <a:ea typeface="Times New Roman"/>
                <a:cs typeface="Times New Roman"/>
                <a:sym typeface="Times New Roman"/>
              </a:rPr>
              <a:t>Logistic Regression Summary:</a:t>
            </a:r>
          </a:p>
          <a:p>
            <a:pPr marL="87630" marR="0" lvl="0" indent="0" algn="just" rtl="0">
              <a:lnSpc>
                <a:spcPct val="100000"/>
              </a:lnSpc>
              <a:spcBef>
                <a:spcPts val="0"/>
              </a:spcBef>
              <a:spcAft>
                <a:spcPts val="0"/>
              </a:spcAft>
              <a:buClr>
                <a:srgbClr val="0E101A"/>
              </a:buClr>
              <a:buSzPct val="100000"/>
              <a:buNone/>
            </a:pPr>
            <a:endParaRPr lang="en-US" sz="1100" dirty="0">
              <a:solidFill>
                <a:srgbClr val="0E101A"/>
              </a:solidFill>
              <a:latin typeface="Times New Roman"/>
              <a:ea typeface="Times New Roman"/>
              <a:cs typeface="Times New Roman"/>
              <a:sym typeface="Times New Roman"/>
            </a:endParaRP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Logistic Regression attains an 92.9% accuracy.</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The model demonstrates precision with a minimal count of false positives</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Further investigation into the implications of 10 false negatives is advised.</a:t>
            </a:r>
          </a:p>
          <a:p>
            <a:pPr marL="457200" marR="0" lvl="0" indent="-369570" algn="just" rtl="0">
              <a:lnSpc>
                <a:spcPct val="100000"/>
              </a:lnSpc>
              <a:spcBef>
                <a:spcPts val="0"/>
              </a:spcBef>
              <a:spcAft>
                <a:spcPts val="0"/>
              </a:spcAft>
              <a:buClr>
                <a:srgbClr val="0E101A"/>
              </a:buClr>
              <a:buSzPct val="100000"/>
              <a:buFont typeface="Times New Roman"/>
              <a:buChar char="●"/>
            </a:pPr>
            <a:endParaRPr lang="en-US" sz="1100" dirty="0">
              <a:solidFill>
                <a:srgbClr val="0E101A"/>
              </a:solidFill>
              <a:latin typeface="Times New Roman"/>
              <a:ea typeface="Times New Roman"/>
              <a:cs typeface="Times New Roman"/>
              <a:sym typeface="Times New Roman"/>
            </a:endParaRPr>
          </a:p>
          <a:p>
            <a:pPr marL="87630" marR="0" lvl="0" indent="0" algn="just" rtl="0">
              <a:lnSpc>
                <a:spcPct val="100000"/>
              </a:lnSpc>
              <a:spcBef>
                <a:spcPts val="0"/>
              </a:spcBef>
              <a:spcAft>
                <a:spcPts val="0"/>
              </a:spcAft>
              <a:buClr>
                <a:srgbClr val="0E101A"/>
              </a:buClr>
              <a:buSzPct val="100000"/>
              <a:buNone/>
            </a:pPr>
            <a:r>
              <a:rPr lang="en-US" sz="1100" b="1" dirty="0">
                <a:solidFill>
                  <a:srgbClr val="0E101A"/>
                </a:solidFill>
                <a:latin typeface="Times New Roman"/>
                <a:ea typeface="Times New Roman"/>
                <a:cs typeface="Times New Roman"/>
                <a:sym typeface="Times New Roman"/>
              </a:rPr>
              <a:t>Random Forest Model Summary:</a:t>
            </a:r>
          </a:p>
          <a:p>
            <a:pPr marL="87630" marR="0" lvl="0" indent="0" algn="just" rtl="0">
              <a:lnSpc>
                <a:spcPct val="100000"/>
              </a:lnSpc>
              <a:spcBef>
                <a:spcPts val="0"/>
              </a:spcBef>
              <a:spcAft>
                <a:spcPts val="0"/>
              </a:spcAft>
              <a:buClr>
                <a:srgbClr val="0E101A"/>
              </a:buClr>
              <a:buSzPct val="100000"/>
              <a:buNone/>
            </a:pPr>
            <a:endParaRPr lang="en-US" sz="1100" dirty="0">
              <a:solidFill>
                <a:srgbClr val="0E101A"/>
              </a:solidFill>
              <a:latin typeface="Times New Roman"/>
              <a:ea typeface="Times New Roman"/>
              <a:cs typeface="Times New Roman"/>
              <a:sym typeface="Times New Roman"/>
            </a:endParaRP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The Random Forest Model exhibits remarkable accuracy at 92.2%.</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It maintains high precision with few misclassifications (7 false positives, 4 false negatives).</a:t>
            </a: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The ongoing analysis holds promise, and exploration of multi-collinearity models is on the agenda.</a:t>
            </a:r>
          </a:p>
          <a:p>
            <a:pPr marL="87630" marR="0" lvl="0" indent="0" algn="just" rtl="0">
              <a:lnSpc>
                <a:spcPct val="100000"/>
              </a:lnSpc>
              <a:spcBef>
                <a:spcPts val="0"/>
              </a:spcBef>
              <a:spcAft>
                <a:spcPts val="0"/>
              </a:spcAft>
              <a:buClr>
                <a:srgbClr val="0E101A"/>
              </a:buClr>
              <a:buSzPct val="100000"/>
              <a:buNone/>
            </a:pPr>
            <a:endParaRPr lang="en-US" sz="1100" b="1" dirty="0">
              <a:solidFill>
                <a:srgbClr val="0E101A"/>
              </a:solidFill>
              <a:latin typeface="Times New Roman"/>
              <a:ea typeface="Times New Roman"/>
              <a:cs typeface="Times New Roman"/>
              <a:sym typeface="Times New Roman"/>
            </a:endParaRPr>
          </a:p>
          <a:p>
            <a:pPr marL="87630" marR="0" lvl="0" indent="0" algn="just" rtl="0">
              <a:lnSpc>
                <a:spcPct val="100000"/>
              </a:lnSpc>
              <a:spcBef>
                <a:spcPts val="0"/>
              </a:spcBef>
              <a:spcAft>
                <a:spcPts val="0"/>
              </a:spcAft>
              <a:buClr>
                <a:srgbClr val="0E101A"/>
              </a:buClr>
              <a:buSzPct val="100000"/>
              <a:buNone/>
            </a:pPr>
            <a:r>
              <a:rPr lang="en-US" sz="1100" b="1" dirty="0">
                <a:solidFill>
                  <a:srgbClr val="0E101A"/>
                </a:solidFill>
                <a:latin typeface="Times New Roman"/>
                <a:ea typeface="Times New Roman"/>
                <a:cs typeface="Times New Roman"/>
                <a:sym typeface="Times New Roman"/>
              </a:rPr>
              <a:t>Support Vector Machine Summary:</a:t>
            </a:r>
          </a:p>
          <a:p>
            <a:pPr marL="87630" marR="0" lvl="0" indent="0" algn="just" rtl="0">
              <a:lnSpc>
                <a:spcPct val="100000"/>
              </a:lnSpc>
              <a:spcBef>
                <a:spcPts val="0"/>
              </a:spcBef>
              <a:spcAft>
                <a:spcPts val="0"/>
              </a:spcAft>
              <a:buClr>
                <a:srgbClr val="0E101A"/>
              </a:buClr>
              <a:buSzPct val="100000"/>
              <a:buNone/>
            </a:pPr>
            <a:endParaRPr lang="en-US" sz="1100" dirty="0">
              <a:solidFill>
                <a:srgbClr val="0E101A"/>
              </a:solidFill>
              <a:latin typeface="Times New Roman"/>
              <a:ea typeface="Times New Roman"/>
              <a:cs typeface="Times New Roman"/>
              <a:sym typeface="Times New Roman"/>
            </a:endParaRP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SVM attains an 78.87% accuracy.</a:t>
            </a:r>
          </a:p>
          <a:p>
            <a:pPr marL="430530" algn="just">
              <a:lnSpc>
                <a:spcPct val="100000"/>
              </a:lnSpc>
              <a:spcBef>
                <a:spcPts val="0"/>
              </a:spcBef>
              <a:buClr>
                <a:srgbClr val="0E101A"/>
              </a:buClr>
              <a:buSzPct val="100000"/>
            </a:pPr>
            <a:r>
              <a:rPr lang="en-US" sz="1100" dirty="0">
                <a:solidFill>
                  <a:schemeClr val="tx1"/>
                </a:solidFill>
                <a:latin typeface="Times New Roman"/>
                <a:ea typeface="Times New Roman"/>
                <a:cs typeface="Times New Roman"/>
                <a:sym typeface="Times New Roman"/>
              </a:rPr>
              <a:t>Further Investigation is characteristics of false negatives to understand why the model is missing certain positive cases. This might involve analyzing features, data quality, or model complexity.</a:t>
            </a:r>
          </a:p>
          <a:p>
            <a:pPr marL="87630" marR="0" lvl="0" indent="0" algn="just" rtl="0">
              <a:lnSpc>
                <a:spcPct val="100000"/>
              </a:lnSpc>
              <a:spcBef>
                <a:spcPts val="0"/>
              </a:spcBef>
              <a:spcAft>
                <a:spcPts val="0"/>
              </a:spcAft>
              <a:buClr>
                <a:srgbClr val="0E101A"/>
              </a:buClr>
              <a:buSzPct val="100000"/>
              <a:buNone/>
            </a:pPr>
            <a:endParaRPr lang="en-US" sz="1100" b="1" dirty="0">
              <a:solidFill>
                <a:srgbClr val="0E101A"/>
              </a:solidFill>
              <a:latin typeface="Times New Roman"/>
              <a:ea typeface="Times New Roman"/>
              <a:cs typeface="Times New Roman"/>
              <a:sym typeface="Times New Roman"/>
            </a:endParaRPr>
          </a:p>
          <a:p>
            <a:pPr marL="87630" marR="0" lvl="0" indent="0" algn="just" rtl="0">
              <a:lnSpc>
                <a:spcPct val="100000"/>
              </a:lnSpc>
              <a:spcBef>
                <a:spcPts val="0"/>
              </a:spcBef>
              <a:spcAft>
                <a:spcPts val="0"/>
              </a:spcAft>
              <a:buClr>
                <a:srgbClr val="0E101A"/>
              </a:buClr>
              <a:buSzPct val="100000"/>
              <a:buNone/>
            </a:pPr>
            <a:r>
              <a:rPr lang="en-US" sz="1100" b="1" dirty="0">
                <a:solidFill>
                  <a:srgbClr val="0E101A"/>
                </a:solidFill>
                <a:latin typeface="Times New Roman"/>
                <a:ea typeface="Times New Roman"/>
                <a:cs typeface="Times New Roman"/>
                <a:sym typeface="Times New Roman"/>
              </a:rPr>
              <a:t>K-Nearest Neighbor Summary:</a:t>
            </a:r>
          </a:p>
          <a:p>
            <a:pPr marL="87630" marR="0" lvl="0" indent="0" algn="just" rtl="0">
              <a:lnSpc>
                <a:spcPct val="100000"/>
              </a:lnSpc>
              <a:spcBef>
                <a:spcPts val="0"/>
              </a:spcBef>
              <a:spcAft>
                <a:spcPts val="0"/>
              </a:spcAft>
              <a:buClr>
                <a:srgbClr val="0E101A"/>
              </a:buClr>
              <a:buSzPct val="100000"/>
              <a:buNone/>
            </a:pPr>
            <a:endParaRPr lang="en-US" sz="1100" dirty="0">
              <a:solidFill>
                <a:srgbClr val="0E101A"/>
              </a:solidFill>
              <a:latin typeface="Times New Roman"/>
              <a:ea typeface="Times New Roman"/>
              <a:cs typeface="Times New Roman"/>
              <a:sym typeface="Times New Roman"/>
            </a:endParaRPr>
          </a:p>
          <a:p>
            <a:pPr marL="430530" algn="just">
              <a:lnSpc>
                <a:spcPct val="100000"/>
              </a:lnSpc>
              <a:spcBef>
                <a:spcPts val="0"/>
              </a:spcBef>
              <a:buClr>
                <a:srgbClr val="0E101A"/>
              </a:buClr>
              <a:buSzPct val="100000"/>
            </a:pPr>
            <a:r>
              <a:rPr lang="en-US" sz="1100" dirty="0">
                <a:solidFill>
                  <a:srgbClr val="0E101A"/>
                </a:solidFill>
                <a:latin typeface="Times New Roman"/>
                <a:ea typeface="Times New Roman"/>
                <a:cs typeface="Times New Roman"/>
                <a:sym typeface="Times New Roman"/>
              </a:rPr>
              <a:t>KNN attains an 83.8% accuracy.</a:t>
            </a:r>
          </a:p>
          <a:p>
            <a:pPr marL="430530" algn="just">
              <a:lnSpc>
                <a:spcPct val="100000"/>
              </a:lnSpc>
              <a:spcBef>
                <a:spcPts val="0"/>
              </a:spcBef>
              <a:buClr>
                <a:srgbClr val="0E101A"/>
              </a:buClr>
              <a:buSzPct val="100000"/>
            </a:pPr>
            <a:r>
              <a:rPr lang="en-US" sz="1100" dirty="0">
                <a:solidFill>
                  <a:schemeClr val="tx1"/>
                </a:solidFill>
                <a:latin typeface="Times New Roman"/>
                <a:ea typeface="Times New Roman"/>
                <a:cs typeface="Times New Roman"/>
                <a:sym typeface="Times New Roman"/>
              </a:rPr>
              <a:t>Further Investigation includes specific instances of false positives and false negatives to understand if there are patterns or characteristics that could be addressed to improve model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9"/>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08" name="Google Shape;208;p9"/>
          <p:cNvSpPr txBox="1">
            <a:spLocks noGrp="1"/>
          </p:cNvSpPr>
          <p:nvPr>
            <p:ph type="body" idx="1"/>
          </p:nvPr>
        </p:nvSpPr>
        <p:spPr>
          <a:xfrm>
            <a:off x="1371599" y="2786282"/>
            <a:ext cx="9724031" cy="3683358"/>
          </a:xfrm>
          <a:prstGeom prst="rect">
            <a:avLst/>
          </a:prstGeom>
          <a:noFill/>
          <a:ln>
            <a:noFill/>
          </a:ln>
        </p:spPr>
        <p:txBody>
          <a:bodyPr spcFirstLastPara="1" wrap="square" lIns="91425" tIns="45700" rIns="91425" bIns="45700" anchor="ctr" anchorCtr="0">
            <a:normAutofit fontScale="85000" lnSpcReduction="10000"/>
          </a:bodyPr>
          <a:lstStyle/>
          <a:p>
            <a:pPr marL="457200" marR="0" lvl="0" indent="-369570" algn="just" rtl="0">
              <a:lnSpc>
                <a:spcPct val="100000"/>
              </a:lnSpc>
              <a:spcBef>
                <a:spcPts val="0"/>
              </a:spcBef>
              <a:spcAft>
                <a:spcPts val="0"/>
              </a:spcAft>
              <a:buClr>
                <a:srgbClr val="0E101A"/>
              </a:buClr>
              <a:buSzPct val="100000"/>
              <a:buFont typeface="Times New Roman"/>
              <a:buChar char="●"/>
            </a:pPr>
            <a:r>
              <a:rPr lang="en-US" sz="2400" dirty="0">
                <a:solidFill>
                  <a:srgbClr val="0E101A"/>
                </a:solidFill>
                <a:latin typeface="Times New Roman"/>
                <a:ea typeface="Times New Roman"/>
                <a:cs typeface="Times New Roman"/>
                <a:sym typeface="Times New Roman"/>
              </a:rPr>
              <a:t>AI and ML are powerful tools that can help to improve the safety of software applications by identifying and assessing vulnerabilities more accurately and efficiently.</a:t>
            </a:r>
          </a:p>
          <a:p>
            <a:pPr marL="457200" marR="0" lvl="0" indent="-369570" algn="just" rtl="0">
              <a:lnSpc>
                <a:spcPct val="100000"/>
              </a:lnSpc>
              <a:spcBef>
                <a:spcPts val="0"/>
              </a:spcBef>
              <a:spcAft>
                <a:spcPts val="0"/>
              </a:spcAft>
              <a:buClr>
                <a:srgbClr val="0E101A"/>
              </a:buClr>
              <a:buSzPct val="100000"/>
              <a:buFont typeface="Times New Roman"/>
              <a:buChar char="●"/>
            </a:pPr>
            <a:endParaRPr sz="2400" dirty="0">
              <a:solidFill>
                <a:srgbClr val="0E101A"/>
              </a:solidFill>
              <a:latin typeface="Times New Roman"/>
              <a:ea typeface="Times New Roman"/>
              <a:cs typeface="Times New Roman"/>
              <a:sym typeface="Times New Roman"/>
            </a:endParaRPr>
          </a:p>
          <a:p>
            <a:pPr marL="457200" marR="0" lvl="0" indent="-369570" algn="just" rtl="0">
              <a:lnSpc>
                <a:spcPct val="100000"/>
              </a:lnSpc>
              <a:spcBef>
                <a:spcPts val="0"/>
              </a:spcBef>
              <a:spcAft>
                <a:spcPts val="0"/>
              </a:spcAft>
              <a:buClr>
                <a:srgbClr val="0E101A"/>
              </a:buClr>
              <a:buSzPct val="100000"/>
              <a:buFont typeface="Times New Roman"/>
              <a:buChar char="●"/>
            </a:pPr>
            <a:r>
              <a:rPr lang="en-US" sz="2400" dirty="0">
                <a:solidFill>
                  <a:srgbClr val="0E101A"/>
                </a:solidFill>
                <a:latin typeface="Times New Roman"/>
                <a:ea typeface="Times New Roman"/>
                <a:cs typeface="Times New Roman"/>
                <a:sym typeface="Times New Roman"/>
              </a:rPr>
              <a:t>We are committed to using AI and ML to improve our software and protect our users from security threats.</a:t>
            </a:r>
          </a:p>
          <a:p>
            <a:pPr marL="457200" marR="0" lvl="0" indent="-369570" algn="just" rtl="0">
              <a:lnSpc>
                <a:spcPct val="100000"/>
              </a:lnSpc>
              <a:spcBef>
                <a:spcPts val="0"/>
              </a:spcBef>
              <a:spcAft>
                <a:spcPts val="0"/>
              </a:spcAft>
              <a:buClr>
                <a:srgbClr val="0E101A"/>
              </a:buClr>
              <a:buSzPct val="100000"/>
              <a:buFont typeface="Times New Roman"/>
              <a:buChar char="●"/>
            </a:pPr>
            <a:endParaRPr sz="2400" dirty="0">
              <a:solidFill>
                <a:srgbClr val="0E101A"/>
              </a:solidFill>
              <a:latin typeface="Times New Roman"/>
              <a:ea typeface="Times New Roman"/>
              <a:cs typeface="Times New Roman"/>
              <a:sym typeface="Times New Roman"/>
            </a:endParaRPr>
          </a:p>
          <a:p>
            <a:pPr marL="457200" marR="0" lvl="0" indent="-369570" algn="just" rtl="0">
              <a:lnSpc>
                <a:spcPct val="100000"/>
              </a:lnSpc>
              <a:spcBef>
                <a:spcPts val="0"/>
              </a:spcBef>
              <a:spcAft>
                <a:spcPts val="0"/>
              </a:spcAft>
              <a:buClr>
                <a:srgbClr val="0E101A"/>
              </a:buClr>
              <a:buSzPct val="100000"/>
              <a:buFont typeface="Times New Roman"/>
              <a:buChar char="●"/>
            </a:pPr>
            <a:r>
              <a:rPr lang="en-US" sz="2400" dirty="0">
                <a:solidFill>
                  <a:srgbClr val="0E101A"/>
                </a:solidFill>
                <a:latin typeface="Times New Roman"/>
                <a:ea typeface="Times New Roman"/>
                <a:cs typeface="Times New Roman"/>
                <a:sym typeface="Times New Roman"/>
              </a:rPr>
              <a:t>We believe that AI and ML will play a vital role in the future of cybersecurity, and we are working to stay ahead of the curve.</a:t>
            </a:r>
          </a:p>
          <a:p>
            <a:pPr marL="457200" marR="0" lvl="0" indent="-369570" algn="just" rtl="0">
              <a:lnSpc>
                <a:spcPct val="100000"/>
              </a:lnSpc>
              <a:spcBef>
                <a:spcPts val="0"/>
              </a:spcBef>
              <a:spcAft>
                <a:spcPts val="0"/>
              </a:spcAft>
              <a:buClr>
                <a:srgbClr val="0E101A"/>
              </a:buClr>
              <a:buSzPct val="100000"/>
              <a:buFont typeface="Times New Roman"/>
              <a:buChar char="●"/>
            </a:pPr>
            <a:endParaRPr sz="2400" dirty="0">
              <a:solidFill>
                <a:srgbClr val="0E101A"/>
              </a:solidFill>
              <a:latin typeface="Times New Roman"/>
              <a:ea typeface="Times New Roman"/>
              <a:cs typeface="Times New Roman"/>
              <a:sym typeface="Times New Roman"/>
            </a:endParaRPr>
          </a:p>
          <a:p>
            <a:pPr marL="457200" marR="0" lvl="0" indent="-369570" algn="just" rtl="0">
              <a:lnSpc>
                <a:spcPct val="100000"/>
              </a:lnSpc>
              <a:spcBef>
                <a:spcPts val="0"/>
              </a:spcBef>
              <a:spcAft>
                <a:spcPts val="0"/>
              </a:spcAft>
              <a:buClr>
                <a:srgbClr val="0E101A"/>
              </a:buClr>
              <a:buSzPct val="100000"/>
              <a:buFont typeface="Times New Roman"/>
              <a:buChar char="●"/>
            </a:pPr>
            <a:r>
              <a:rPr lang="en-US" sz="2400" dirty="0">
                <a:solidFill>
                  <a:srgbClr val="0E101A"/>
                </a:solidFill>
                <a:latin typeface="Times New Roman"/>
                <a:ea typeface="Times New Roman"/>
                <a:cs typeface="Times New Roman"/>
                <a:sym typeface="Times New Roman"/>
              </a:rPr>
              <a:t>We are excited to used our machine learning models to provide a successful deliverable to the sponsor. We believe that by using these technologies to identify and assess software vulnerabilities, we can reduce the risk of cyberattacks and protect our users from harm.</a:t>
            </a:r>
            <a:endParaRPr sz="2400" dirty="0">
              <a:solidFill>
                <a:srgbClr val="0E101A"/>
              </a:solidFill>
              <a:latin typeface="Times New Roman"/>
              <a:ea typeface="Times New Roman"/>
              <a:cs typeface="Times New Roman"/>
              <a:sym typeface="Times New Roman"/>
            </a:endParaRPr>
          </a:p>
          <a:p>
            <a:pPr marL="0" lvl="0" indent="0" algn="just" rtl="0">
              <a:lnSpc>
                <a:spcPct val="100000"/>
              </a:lnSpc>
              <a:spcBef>
                <a:spcPts val="2600"/>
              </a:spcBef>
              <a:spcAft>
                <a:spcPts val="2600"/>
              </a:spcAft>
              <a:buClr>
                <a:schemeClr val="dk1"/>
              </a:buClr>
              <a:buSzPct val="100000"/>
              <a:buFont typeface="Arial"/>
              <a:buNone/>
            </a:pPr>
            <a:endParaRPr sz="2400" dirty="0">
              <a:solidFill>
                <a:srgbClr val="0E101A"/>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5" name="Google Shape;185;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6" name="Google Shape;186;p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7" name="Google Shape;187;p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8" name="Google Shape;188;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9" name="Google Shape;189;p8"/>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Future Research</a:t>
            </a:r>
            <a:endParaRPr dirty="0">
              <a:latin typeface="Times New Roman" panose="02020603050405020304" pitchFamily="18" charset="0"/>
              <a:cs typeface="Times New Roman" panose="02020603050405020304" pitchFamily="18" charset="0"/>
            </a:endParaRPr>
          </a:p>
        </p:txBody>
      </p:sp>
      <p:sp>
        <p:nvSpPr>
          <p:cNvPr id="190" name="Google Shape;190;p8"/>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0" lvl="0" indent="0" algn="just" rtl="0">
              <a:lnSpc>
                <a:spcPct val="163636"/>
              </a:lnSpc>
              <a:spcBef>
                <a:spcPts val="0"/>
              </a:spcBef>
              <a:spcAft>
                <a:spcPts val="0"/>
              </a:spcAft>
              <a:buClr>
                <a:schemeClr val="dk1"/>
              </a:buClr>
              <a:buSzPts val="1100"/>
              <a:buFont typeface="Arial"/>
              <a:buNone/>
            </a:pPr>
            <a:endParaRPr sz="1100" dirty="0">
              <a:solidFill>
                <a:srgbClr val="0E101A"/>
              </a:solidFill>
              <a:latin typeface="Times New Roman" panose="02020603050405020304" pitchFamily="18" charset="0"/>
              <a:ea typeface="Times New Roman"/>
              <a:cs typeface="Times New Roman" panose="02020603050405020304" pitchFamily="18" charset="0"/>
              <a:sym typeface="Times New Roman"/>
            </a:endParaRPr>
          </a:p>
          <a:p>
            <a:pPr marL="228600" lvl="0" indent="-101600" algn="l" rtl="0">
              <a:lnSpc>
                <a:spcPct val="90000"/>
              </a:lnSpc>
              <a:spcBef>
                <a:spcPts val="2600"/>
              </a:spcBef>
              <a:spcAft>
                <a:spcPts val="0"/>
              </a:spcAft>
              <a:buClr>
                <a:schemeClr val="dk1"/>
              </a:buClr>
              <a:buSzPts val="2000"/>
              <a:buNone/>
            </a:pPr>
            <a:endParaRPr sz="2000" dirty="0">
              <a:latin typeface="Times New Roman" panose="02020603050405020304" pitchFamily="18" charset="0"/>
              <a:cs typeface="Times New Roman" panose="02020603050405020304" pitchFamily="18" charset="0"/>
            </a:endParaRPr>
          </a:p>
        </p:txBody>
      </p:sp>
      <p:sp>
        <p:nvSpPr>
          <p:cNvPr id="191" name="Google Shape;191;p8"/>
          <p:cNvSpPr txBox="1">
            <a:spLocks noGrp="1"/>
          </p:cNvSpPr>
          <p:nvPr>
            <p:ph type="body" idx="1"/>
          </p:nvPr>
        </p:nvSpPr>
        <p:spPr>
          <a:xfrm>
            <a:off x="1371599" y="3300866"/>
            <a:ext cx="9633858" cy="1853700"/>
          </a:xfrm>
          <a:prstGeom prst="rect">
            <a:avLst/>
          </a:prstGeom>
          <a:noFill/>
          <a:ln>
            <a:noFill/>
          </a:ln>
        </p:spPr>
        <p:txBody>
          <a:bodyPr spcFirstLastPara="1" wrap="square" lIns="91425" tIns="45700" rIns="91425" bIns="45700" anchor="ctr" anchorCtr="0">
            <a:noAutofit/>
          </a:bodyPr>
          <a:lstStyle/>
          <a:p>
            <a:pPr marL="457200" marR="0" lvl="0" indent="-315726" algn="just" rtl="0">
              <a:lnSpc>
                <a:spcPct val="100000"/>
              </a:lnSpc>
              <a:spcBef>
                <a:spcPts val="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To Evaluate Threat Intelligence - We will leverage NLP to analyze unstructured data such as reports, forums, and news articles, extracting valuable threat intelligence</a:t>
            </a:r>
            <a:endParaRPr sz="1400" dirty="0">
              <a:latin typeface="Times New Roman" panose="02020603050405020304" pitchFamily="18" charset="0"/>
              <a:ea typeface="Times New Roman"/>
              <a:cs typeface="Times New Roman" panose="02020603050405020304" pitchFamily="18" charset="0"/>
              <a:sym typeface="Times New Roman"/>
            </a:endParaRPr>
          </a:p>
          <a:p>
            <a:pPr marL="457200" marR="0" lvl="0" indent="-315726" algn="just" rtl="0">
              <a:lnSpc>
                <a:spcPct val="100000"/>
              </a:lnSpc>
              <a:spcBef>
                <a:spcPts val="260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For Pattern Recognition - Decision trees can be used for both classification and regression tasks and are quite interpretable. Also, Random Forests are ensembles of decision trees that can handle larger datasets and reduce overfitting. (K-NN)Assigns a class label to an input sample based on the majority vote of its k-nearest neighbors in the feature space.</a:t>
            </a:r>
            <a:endParaRPr sz="1400" dirty="0">
              <a:latin typeface="Times New Roman" panose="02020603050405020304" pitchFamily="18" charset="0"/>
              <a:ea typeface="Times New Roman"/>
              <a:cs typeface="Times New Roman" panose="02020603050405020304" pitchFamily="18" charset="0"/>
              <a:sym typeface="Times New Roman"/>
            </a:endParaRPr>
          </a:p>
          <a:p>
            <a:pPr marL="457200" marR="0" lvl="0" indent="-315726" algn="just" rtl="0">
              <a:lnSpc>
                <a:spcPct val="100000"/>
              </a:lnSpc>
              <a:spcBef>
                <a:spcPts val="260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Exploring how federated learning techniques can be applied to cybersecurity to train models across decentralized data sources without compromising data privacy and security.</a:t>
            </a:r>
            <a:endParaRPr sz="1400" dirty="0">
              <a:latin typeface="Times New Roman" panose="02020603050405020304" pitchFamily="18" charset="0"/>
              <a:ea typeface="Times New Roman"/>
              <a:cs typeface="Times New Roman" panose="02020603050405020304" pitchFamily="18" charset="0"/>
              <a:sym typeface="Times New Roman"/>
            </a:endParaRPr>
          </a:p>
          <a:p>
            <a:pPr marL="457200" marR="0" lvl="0" indent="-315726" algn="just" rtl="0">
              <a:lnSpc>
                <a:spcPct val="100000"/>
              </a:lnSpc>
              <a:spcBef>
                <a:spcPts val="260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To create a risk assessment tool - To detect and assess potential risks in company operations, finance, healthcare, cybersecurity, and compliance. They support better decision-making, effective resource allocation, and uncertainty management in order to reduce and manage risks and enhance performance and overall safety.</a:t>
            </a:r>
          </a:p>
          <a:p>
            <a:pPr marL="457200" marR="0" lvl="0" indent="-315726" algn="just" rtl="0">
              <a:lnSpc>
                <a:spcPct val="100000"/>
              </a:lnSpc>
              <a:spcBef>
                <a:spcPts val="2600"/>
              </a:spcBef>
              <a:spcAft>
                <a:spcPts val="0"/>
              </a:spcAft>
              <a:buSzPts val="1372"/>
              <a:buFont typeface="Times New Roman"/>
              <a:buChar char="•"/>
            </a:pPr>
            <a:endParaRPr lang="en-US" sz="1400" dirty="0">
              <a:solidFill>
                <a:srgbClr val="0E101A"/>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15726" algn="just" rtl="0">
              <a:lnSpc>
                <a:spcPct val="100000"/>
              </a:lnSpc>
              <a:spcBef>
                <a:spcPts val="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To Evaluate Threat Intelligence - We will leverage NLP to analyze unstructured data such as reports, forums, and news articles, extracting valuable threat intelligence</a:t>
            </a:r>
          </a:p>
          <a:p>
            <a:pPr marL="457200" marR="0" lvl="0" indent="-315726" algn="just" rtl="0">
              <a:lnSpc>
                <a:spcPct val="100000"/>
              </a:lnSpc>
              <a:spcBef>
                <a:spcPts val="2600"/>
              </a:spcBef>
              <a:spcAft>
                <a:spcPts val="0"/>
              </a:spcAft>
              <a:buSzPts val="1372"/>
              <a:buFont typeface="Times New Roman"/>
              <a:buChar char="•"/>
            </a:pPr>
            <a:r>
              <a:rPr lang="en-US" sz="1400" dirty="0">
                <a:latin typeface="Times New Roman" panose="02020603050405020304" pitchFamily="18" charset="0"/>
                <a:ea typeface="Times New Roman"/>
                <a:cs typeface="Times New Roman" panose="02020603050405020304" pitchFamily="18" charset="0"/>
                <a:sym typeface="Times New Roman"/>
              </a:rPr>
              <a:t>For Pattern Recognition - (K-NN)Assigns a class label to an input sample based on the majority vote of its k-nearest neighbors in the feature space. We also plan to execute </a:t>
            </a:r>
            <a:r>
              <a:rPr lang="en-US" sz="1400" dirty="0" err="1">
                <a:latin typeface="Times New Roman" panose="02020603050405020304" pitchFamily="18" charset="0"/>
                <a:ea typeface="Times New Roman"/>
                <a:cs typeface="Times New Roman" panose="02020603050405020304" pitchFamily="18" charset="0"/>
                <a:sym typeface="Times New Roman"/>
              </a:rPr>
              <a:t>XGBoost</a:t>
            </a:r>
            <a:r>
              <a:rPr lang="en-US" sz="1400" dirty="0">
                <a:latin typeface="Times New Roman" panose="02020603050405020304" pitchFamily="18" charset="0"/>
                <a:ea typeface="Times New Roman"/>
                <a:cs typeface="Times New Roman" panose="02020603050405020304" pitchFamily="18" charset="0"/>
                <a:sym typeface="Times New Roman"/>
              </a:rPr>
              <a:t> Classifier Model to find and gain more output accuracy.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1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5" name="Google Shape;215;p1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1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1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10"/>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REFERENCES</a:t>
            </a:r>
            <a:endParaRPr/>
          </a:p>
        </p:txBody>
      </p:sp>
      <p:sp>
        <p:nvSpPr>
          <p:cNvPr id="219" name="Google Shape;219;p10"/>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457200" lvl="0" indent="-342900" algn="l" rtl="0">
              <a:lnSpc>
                <a:spcPct val="150000"/>
              </a:lnSpc>
              <a:spcBef>
                <a:spcPts val="1200"/>
              </a:spcBef>
              <a:spcAft>
                <a:spcPts val="0"/>
              </a:spcAft>
              <a:buSzPts val="1800"/>
              <a:buAutoNum type="arabicPeriod"/>
            </a:pPr>
            <a:r>
              <a:rPr lang="en-US" sz="1500" dirty="0" err="1">
                <a:latin typeface="Arial"/>
                <a:ea typeface="Arial"/>
                <a:cs typeface="Arial"/>
                <a:sym typeface="Arial"/>
              </a:rPr>
              <a:t>SentinelOne</a:t>
            </a:r>
            <a:r>
              <a:rPr lang="en-US" sz="1500" dirty="0">
                <a:latin typeface="Arial"/>
                <a:ea typeface="Arial"/>
                <a:cs typeface="Arial"/>
                <a:sym typeface="Arial"/>
              </a:rPr>
              <a:t>. (2023, March 15). Advancing security: The age of AI &amp; Machine Learning in Cybersecurity. </a:t>
            </a:r>
            <a:r>
              <a:rPr lang="en-US" sz="1500" u="sng" dirty="0">
                <a:solidFill>
                  <a:schemeClr val="hlink"/>
                </a:solidFill>
                <a:latin typeface="Arial"/>
                <a:ea typeface="Arial"/>
                <a:cs typeface="Arial"/>
                <a:sym typeface="Arial"/>
                <a:hlinkClick r:id="rId3"/>
              </a:rPr>
              <a:t>https://www.sentinelone.com/blog/advancing-security-the-age-of-ai-machine-learning-in-cybersecurity/</a:t>
            </a:r>
            <a:r>
              <a:rPr lang="en-US" sz="1600" dirty="0">
                <a:latin typeface="Arial"/>
                <a:ea typeface="Arial"/>
                <a:cs typeface="Arial"/>
                <a:sym typeface="Arial"/>
              </a:rPr>
              <a:t> </a:t>
            </a:r>
            <a:endParaRPr sz="1600" dirty="0">
              <a:latin typeface="Arial"/>
              <a:ea typeface="Arial"/>
              <a:cs typeface="Arial"/>
              <a:sym typeface="Arial"/>
            </a:endParaRPr>
          </a:p>
          <a:p>
            <a:pPr marL="457200" lvl="0" indent="-368300" algn="l" rtl="0">
              <a:lnSpc>
                <a:spcPct val="150000"/>
              </a:lnSpc>
              <a:spcBef>
                <a:spcPts val="0"/>
              </a:spcBef>
              <a:spcAft>
                <a:spcPts val="0"/>
              </a:spcAft>
              <a:buSzPts val="2200"/>
              <a:buAutoNum type="arabicPeriod"/>
            </a:pPr>
            <a:r>
              <a:rPr lang="en-US" sz="1500" dirty="0" err="1">
                <a:latin typeface="Arial"/>
                <a:ea typeface="Arial"/>
                <a:cs typeface="Arial"/>
                <a:sym typeface="Arial"/>
              </a:rPr>
              <a:t>Simplilearn</a:t>
            </a:r>
            <a:r>
              <a:rPr lang="en-US" sz="1500" dirty="0">
                <a:latin typeface="Arial"/>
                <a:ea typeface="Arial"/>
                <a:cs typeface="Arial"/>
                <a:sym typeface="Arial"/>
              </a:rPr>
              <a:t>. (2023, June 6). Data modeling: Overview, concepts, and types: </a:t>
            </a:r>
            <a:r>
              <a:rPr lang="en-US" sz="1500" dirty="0" err="1">
                <a:latin typeface="Arial"/>
                <a:ea typeface="Arial"/>
                <a:cs typeface="Arial"/>
                <a:sym typeface="Arial"/>
              </a:rPr>
              <a:t>Simplilearn</a:t>
            </a:r>
            <a:r>
              <a:rPr lang="en-US" sz="1500" dirty="0">
                <a:latin typeface="Arial"/>
                <a:ea typeface="Arial"/>
                <a:cs typeface="Arial"/>
                <a:sym typeface="Arial"/>
              </a:rPr>
              <a:t>. Simplilearn.com. </a:t>
            </a:r>
            <a:r>
              <a:rPr lang="en-US" sz="1500" u="sng" dirty="0">
                <a:solidFill>
                  <a:schemeClr val="hlink"/>
                </a:solidFill>
                <a:latin typeface="Arial"/>
                <a:ea typeface="Arial"/>
                <a:cs typeface="Arial"/>
                <a:sym typeface="Arial"/>
                <a:hlinkClick r:id="rId4"/>
              </a:rPr>
              <a:t>https://www.simplilearn.com/what-is-data-modeling-article</a:t>
            </a:r>
            <a:endParaRPr sz="1600" dirty="0">
              <a:latin typeface="Arial"/>
              <a:ea typeface="Arial"/>
              <a:cs typeface="Arial"/>
              <a:sym typeface="Arial"/>
            </a:endParaRPr>
          </a:p>
          <a:p>
            <a:pPr marL="457200" lvl="0" indent="-368300" algn="l" rtl="0">
              <a:lnSpc>
                <a:spcPct val="150000"/>
              </a:lnSpc>
              <a:spcBef>
                <a:spcPts val="0"/>
              </a:spcBef>
              <a:spcAft>
                <a:spcPts val="0"/>
              </a:spcAft>
              <a:buSzPts val="2200"/>
              <a:buAutoNum type="arabicPeriod"/>
            </a:pPr>
            <a:r>
              <a:rPr lang="en-US" sz="1500" dirty="0">
                <a:latin typeface="Arial"/>
                <a:ea typeface="Arial"/>
                <a:cs typeface="Arial"/>
                <a:sym typeface="Arial"/>
              </a:rPr>
              <a:t>Villegas, F. (2023, October 18). Data manipulation: What it is, Techniques &amp; Examples. </a:t>
            </a:r>
            <a:r>
              <a:rPr lang="en-US" sz="1500" dirty="0" err="1">
                <a:latin typeface="Arial"/>
                <a:ea typeface="Arial"/>
                <a:cs typeface="Arial"/>
                <a:sym typeface="Arial"/>
              </a:rPr>
              <a:t>QuestionPro</a:t>
            </a:r>
            <a:r>
              <a:rPr lang="en-US" sz="1500" dirty="0">
                <a:latin typeface="Arial"/>
                <a:ea typeface="Arial"/>
                <a:cs typeface="Arial"/>
                <a:sym typeface="Arial"/>
              </a:rPr>
              <a:t>. </a:t>
            </a:r>
            <a:r>
              <a:rPr lang="en-US" sz="1500" u="sng" dirty="0">
                <a:solidFill>
                  <a:schemeClr val="hlink"/>
                </a:solidFill>
                <a:latin typeface="Arial"/>
                <a:ea typeface="Arial"/>
                <a:cs typeface="Arial"/>
                <a:sym typeface="Arial"/>
                <a:hlinkClick r:id="rId5"/>
              </a:rPr>
              <a:t>https://www.questionpro.com/blog/data-manipulation/</a:t>
            </a:r>
            <a:r>
              <a:rPr lang="en-US" sz="1500" dirty="0">
                <a:latin typeface="Arial"/>
                <a:ea typeface="Arial"/>
                <a:cs typeface="Arial"/>
                <a:sym typeface="Arial"/>
              </a:rPr>
              <a:t>  </a:t>
            </a:r>
            <a:endParaRPr sz="1500" dirty="0">
              <a:latin typeface="Arial"/>
              <a:ea typeface="Arial"/>
              <a:cs typeface="Arial"/>
              <a:sym typeface="Arial"/>
            </a:endParaRPr>
          </a:p>
          <a:p>
            <a:pPr marL="228600" lvl="0" indent="-101600" algn="l" rtl="0">
              <a:lnSpc>
                <a:spcPct val="90000"/>
              </a:lnSpc>
              <a:spcBef>
                <a:spcPts val="1200"/>
              </a:spcBef>
              <a:spcAft>
                <a:spcPts val="0"/>
              </a:spcAft>
              <a:buClr>
                <a:schemeClr val="dk1"/>
              </a:buClr>
              <a:buSzPts val="2000"/>
              <a:buNone/>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2"/>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EXECUTIVE SUMMARY</a:t>
            </a:r>
            <a:endParaRPr dirty="0">
              <a:latin typeface="Times New Roman" panose="02020603050405020304" pitchFamily="18" charset="0"/>
              <a:cs typeface="Times New Roman" panose="02020603050405020304" pitchFamily="18" charset="0"/>
            </a:endParaRPr>
          </a:p>
        </p:txBody>
      </p:sp>
      <p:sp>
        <p:nvSpPr>
          <p:cNvPr id="104" name="Google Shape;104;p2"/>
          <p:cNvSpPr txBox="1">
            <a:spLocks noGrp="1"/>
          </p:cNvSpPr>
          <p:nvPr>
            <p:ph type="body" idx="1"/>
          </p:nvPr>
        </p:nvSpPr>
        <p:spPr>
          <a:xfrm>
            <a:off x="896604" y="2386016"/>
            <a:ext cx="9723900" cy="3683400"/>
          </a:xfrm>
          <a:prstGeom prst="rect">
            <a:avLst/>
          </a:prstGeom>
          <a:noFill/>
          <a:ln>
            <a:noFill/>
          </a:ln>
        </p:spPr>
        <p:txBody>
          <a:bodyPr spcFirstLastPara="1" wrap="square" lIns="91425" tIns="45700" rIns="91425" bIns="45700" anchor="ctr" anchorCtr="0">
            <a:normAutofit/>
          </a:bodyPr>
          <a:lstStyle/>
          <a:p>
            <a:pPr marL="91440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This document will examine the methods used, objectives sought, and key advantages of using ML/AI for software security.</a:t>
            </a:r>
            <a:endParaRPr sz="2400" dirty="0">
              <a:solidFill>
                <a:srgbClr val="0E101A"/>
              </a:solidFill>
              <a:latin typeface="Times New Roman"/>
              <a:ea typeface="Times New Roman"/>
              <a:cs typeface="Times New Roman"/>
              <a:sym typeface="Times New Roman"/>
            </a:endParaRPr>
          </a:p>
          <a:p>
            <a:pPr marL="91440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Identifying vulnerabilities more accurately and efficiently.</a:t>
            </a:r>
            <a:endParaRPr sz="2400" dirty="0">
              <a:solidFill>
                <a:srgbClr val="0E101A"/>
              </a:solidFill>
              <a:latin typeface="Times New Roman"/>
              <a:ea typeface="Times New Roman"/>
              <a:cs typeface="Times New Roman"/>
              <a:sym typeface="Times New Roman"/>
            </a:endParaRPr>
          </a:p>
          <a:p>
            <a:pPr marL="91440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Prioritizing vulnerabilities before they can be exploited.</a:t>
            </a:r>
            <a:endParaRPr sz="2400" dirty="0">
              <a:solidFill>
                <a:srgbClr val="0E101A"/>
              </a:solidFill>
              <a:latin typeface="Times New Roman"/>
              <a:ea typeface="Times New Roman"/>
              <a:cs typeface="Times New Roman"/>
              <a:sym typeface="Times New Roman"/>
            </a:endParaRPr>
          </a:p>
          <a:p>
            <a:pPr marL="91440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Automating security tasks.</a:t>
            </a:r>
            <a:endParaRPr sz="2400" dirty="0">
              <a:solidFill>
                <a:srgbClr val="0E101A"/>
              </a:solidFill>
              <a:latin typeface="Times New Roman"/>
              <a:ea typeface="Times New Roman"/>
              <a:cs typeface="Times New Roman"/>
              <a:sym typeface="Times New Roman"/>
            </a:endParaRPr>
          </a:p>
          <a:p>
            <a:pPr marL="914400" lvl="0" indent="0" algn="just" rtl="0">
              <a:lnSpc>
                <a:spcPct val="78260"/>
              </a:lnSpc>
              <a:spcBef>
                <a:spcPts val="2600"/>
              </a:spcBef>
              <a:spcAft>
                <a:spcPts val="0"/>
              </a:spcAft>
              <a:buNone/>
            </a:pPr>
            <a:endParaRPr sz="2400" dirty="0">
              <a:solidFill>
                <a:srgbClr val="0E101A"/>
              </a:solidFill>
              <a:latin typeface="Times New Roman"/>
              <a:ea typeface="Times New Roman"/>
              <a:cs typeface="Times New Roman"/>
              <a:sym typeface="Times New Roman"/>
            </a:endParaRPr>
          </a:p>
          <a:p>
            <a:pPr marL="228600" lvl="0" indent="-101600" algn="l" rtl="0">
              <a:lnSpc>
                <a:spcPct val="90000"/>
              </a:lnSpc>
              <a:spcBef>
                <a:spcPts val="2600"/>
              </a:spcBef>
              <a:spcAft>
                <a:spcPts val="0"/>
              </a:spcAft>
              <a:buClr>
                <a:schemeClr val="dk1"/>
              </a:buClr>
              <a:buSzPts val="20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3"/>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AIM OF THE PROJECT</a:t>
            </a:r>
            <a:endParaRPr dirty="0">
              <a:latin typeface="Times New Roman" panose="02020603050405020304" pitchFamily="18" charset="0"/>
              <a:cs typeface="Times New Roman" panose="02020603050405020304" pitchFamily="18" charset="0"/>
            </a:endParaRPr>
          </a:p>
        </p:txBody>
      </p:sp>
      <p:sp>
        <p:nvSpPr>
          <p:cNvPr id="115" name="Google Shape;115;p3"/>
          <p:cNvSpPr txBox="1">
            <a:spLocks noGrp="1"/>
          </p:cNvSpPr>
          <p:nvPr>
            <p:ph type="body" idx="1"/>
          </p:nvPr>
        </p:nvSpPr>
        <p:spPr>
          <a:xfrm>
            <a:off x="1371599" y="2782133"/>
            <a:ext cx="9724031" cy="3683358"/>
          </a:xfrm>
          <a:prstGeom prst="rect">
            <a:avLst/>
          </a:prstGeom>
          <a:noFill/>
          <a:ln>
            <a:noFill/>
          </a:ln>
        </p:spPr>
        <p:txBody>
          <a:bodyPr spcFirstLastPara="1" wrap="square" lIns="91425" tIns="45700" rIns="91425" bIns="45700" anchor="ctr" anchorCtr="0">
            <a:normAutofit/>
          </a:bodyPr>
          <a:lstStyle/>
          <a:p>
            <a:pPr marL="457200" marR="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Automate vulnerability assessment to reduce manual labor and improve efficiency</a:t>
            </a:r>
            <a:endParaRPr sz="2400" dirty="0">
              <a:solidFill>
                <a:srgbClr val="0E101A"/>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Realize cost savings by minimizing human resource dependence</a:t>
            </a:r>
            <a:endParaRPr sz="2400" dirty="0">
              <a:solidFill>
                <a:srgbClr val="0E101A"/>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Enable rapid responses to evolving security threats by quickly identifying and addressing vulnerabilities</a:t>
            </a:r>
            <a:endParaRPr sz="2400" dirty="0">
              <a:solidFill>
                <a:srgbClr val="0E101A"/>
              </a:solidFill>
              <a:latin typeface="Times New Roman"/>
              <a:ea typeface="Times New Roman"/>
              <a:cs typeface="Times New Roman"/>
              <a:sym typeface="Times New Roman"/>
            </a:endParaRPr>
          </a:p>
          <a:p>
            <a:pPr marL="457200" marR="0" lvl="0" indent="-381000" algn="just" rtl="0">
              <a:lnSpc>
                <a:spcPct val="150000"/>
              </a:lnSpc>
              <a:spcBef>
                <a:spcPts val="0"/>
              </a:spcBef>
              <a:spcAft>
                <a:spcPts val="0"/>
              </a:spcAft>
              <a:buClr>
                <a:srgbClr val="0E101A"/>
              </a:buClr>
              <a:buSzPts val="2400"/>
              <a:buFont typeface="Times New Roman"/>
              <a:buChar char="●"/>
            </a:pPr>
            <a:r>
              <a:rPr lang="en-US" sz="2400" dirty="0">
                <a:solidFill>
                  <a:srgbClr val="0E101A"/>
                </a:solidFill>
                <a:latin typeface="Times New Roman"/>
                <a:ea typeface="Times New Roman"/>
                <a:cs typeface="Times New Roman"/>
                <a:sym typeface="Times New Roman"/>
              </a:rPr>
              <a:t>Improve overall security while optimizing resource allocation.</a:t>
            </a:r>
            <a:endParaRPr sz="2400" dirty="0">
              <a:solidFill>
                <a:srgbClr val="0E101A"/>
              </a:solidFill>
              <a:latin typeface="Times New Roman"/>
              <a:ea typeface="Times New Roman"/>
              <a:cs typeface="Times New Roman"/>
              <a:sym typeface="Times New Roman"/>
            </a:endParaRPr>
          </a:p>
          <a:p>
            <a:pPr marL="0" lvl="0" indent="0" algn="just" rtl="0">
              <a:lnSpc>
                <a:spcPct val="150000"/>
              </a:lnSpc>
              <a:spcBef>
                <a:spcPts val="2600"/>
              </a:spcBef>
              <a:spcAft>
                <a:spcPts val="0"/>
              </a:spcAft>
              <a:buClr>
                <a:schemeClr val="dk1"/>
              </a:buClr>
              <a:buSzPts val="1100"/>
              <a:buFont typeface="Arial"/>
              <a:buNone/>
            </a:pPr>
            <a:endParaRPr sz="1100" dirty="0">
              <a:solidFill>
                <a:srgbClr val="0E101A"/>
              </a:solidFill>
              <a:latin typeface="Times New Roman"/>
              <a:ea typeface="Times New Roman"/>
              <a:cs typeface="Times New Roman"/>
              <a:sym typeface="Times New Roman"/>
            </a:endParaRPr>
          </a:p>
          <a:p>
            <a:pPr marL="228600" lvl="0" indent="-101600" algn="l" rtl="0">
              <a:lnSpc>
                <a:spcPct val="150000"/>
              </a:lnSpc>
              <a:spcBef>
                <a:spcPts val="1700"/>
              </a:spcBef>
              <a:spcAft>
                <a:spcPts val="0"/>
              </a:spcAft>
              <a:buClr>
                <a:schemeClr val="dk1"/>
              </a:buClr>
              <a:buSzPts val="2000"/>
              <a:buNone/>
            </a:pP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3" name="Google Shape;123;p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4"/>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BUSINESS QUESTIONS</a:t>
            </a:r>
            <a:endParaRPr dirty="0">
              <a:latin typeface="Times New Roman" panose="02020603050405020304" pitchFamily="18" charset="0"/>
              <a:cs typeface="Times New Roman" panose="02020603050405020304" pitchFamily="18" charset="0"/>
            </a:endParaRPr>
          </a:p>
        </p:txBody>
      </p:sp>
      <p:sp>
        <p:nvSpPr>
          <p:cNvPr id="126" name="Google Shape;126;p4"/>
          <p:cNvSpPr txBox="1">
            <a:spLocks noGrp="1"/>
          </p:cNvSpPr>
          <p:nvPr>
            <p:ph type="body" idx="1"/>
          </p:nvPr>
        </p:nvSpPr>
        <p:spPr>
          <a:xfrm>
            <a:off x="1223516" y="2479080"/>
            <a:ext cx="10366287" cy="3483889"/>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2200" dirty="0">
              <a:solidFill>
                <a:srgbClr val="0E101A"/>
              </a:solidFill>
              <a:latin typeface="Times New Roman"/>
              <a:ea typeface="Times New Roman"/>
              <a:cs typeface="Times New Roman"/>
              <a:sym typeface="Times New Roman"/>
            </a:endParaRPr>
          </a:p>
          <a:p>
            <a:pPr marL="457200" marR="0" lvl="0" indent="-358140" algn="just" rtl="0">
              <a:lnSpc>
                <a:spcPct val="150000"/>
              </a:lnSpc>
              <a:spcBef>
                <a:spcPts val="2600"/>
              </a:spcBef>
              <a:spcAft>
                <a:spcPts val="0"/>
              </a:spcAft>
              <a:buClr>
                <a:srgbClr val="0E101A"/>
              </a:buClr>
              <a:buSzPct val="100000"/>
              <a:buFont typeface="Times New Roman"/>
              <a:buChar char="●"/>
            </a:pPr>
            <a:r>
              <a:rPr lang="en-US" sz="2200" dirty="0">
                <a:solidFill>
                  <a:srgbClr val="0E101A"/>
                </a:solidFill>
                <a:latin typeface="Times New Roman"/>
                <a:ea typeface="Times New Roman"/>
                <a:cs typeface="Times New Roman"/>
                <a:sym typeface="Times New Roman"/>
              </a:rPr>
              <a:t>How can we use machine learning and artificial intelligence to collect and evaluate threat intelligence data so that we can proactively fight against new threats?</a:t>
            </a:r>
            <a:endParaRPr sz="2200" dirty="0">
              <a:solidFill>
                <a:srgbClr val="0E101A"/>
              </a:solidFill>
              <a:latin typeface="Times New Roman"/>
              <a:ea typeface="Times New Roman"/>
              <a:cs typeface="Times New Roman"/>
              <a:sym typeface="Times New Roman"/>
            </a:endParaRPr>
          </a:p>
          <a:p>
            <a:pPr marL="457200" marR="0" lvl="0" indent="-358140" algn="just" rtl="0">
              <a:lnSpc>
                <a:spcPct val="150000"/>
              </a:lnSpc>
              <a:spcBef>
                <a:spcPts val="0"/>
              </a:spcBef>
              <a:spcAft>
                <a:spcPts val="0"/>
              </a:spcAft>
              <a:buClr>
                <a:srgbClr val="0E101A"/>
              </a:buClr>
              <a:buSzPct val="100000"/>
              <a:buFont typeface="Times New Roman"/>
              <a:buChar char="●"/>
            </a:pPr>
            <a:r>
              <a:rPr lang="en-US" sz="2200" dirty="0">
                <a:solidFill>
                  <a:srgbClr val="0E101A"/>
                </a:solidFill>
                <a:latin typeface="Times New Roman"/>
                <a:ea typeface="Times New Roman"/>
                <a:cs typeface="Times New Roman"/>
                <a:sym typeface="Times New Roman"/>
              </a:rPr>
              <a:t>Is it possible to utilize ML/AI to improve email security by spotting phishing emails and harmful attachments?</a:t>
            </a:r>
            <a:endParaRPr sz="2200" dirty="0">
              <a:solidFill>
                <a:srgbClr val="0E101A"/>
              </a:solidFill>
              <a:latin typeface="Times New Roman"/>
              <a:ea typeface="Times New Roman"/>
              <a:cs typeface="Times New Roman"/>
              <a:sym typeface="Times New Roman"/>
            </a:endParaRPr>
          </a:p>
          <a:p>
            <a:pPr marL="457200" marR="0" lvl="0" indent="-358140" algn="just" rtl="0">
              <a:lnSpc>
                <a:spcPct val="150000"/>
              </a:lnSpc>
              <a:spcBef>
                <a:spcPts val="0"/>
              </a:spcBef>
              <a:spcAft>
                <a:spcPts val="0"/>
              </a:spcAft>
              <a:buClr>
                <a:srgbClr val="0E101A"/>
              </a:buClr>
              <a:buSzPct val="100000"/>
              <a:buFont typeface="Times New Roman"/>
              <a:buChar char="●"/>
            </a:pPr>
            <a:r>
              <a:rPr lang="en-US" sz="2200" dirty="0">
                <a:solidFill>
                  <a:srgbClr val="0E101A"/>
                </a:solidFill>
                <a:latin typeface="Times New Roman"/>
                <a:ea typeface="Times New Roman"/>
                <a:cs typeface="Times New Roman"/>
                <a:sym typeface="Times New Roman"/>
              </a:rPr>
              <a:t>How might ML/AI help automate and speed up incident response, such as determining the extent of an invasion of privacy and containing it?</a:t>
            </a:r>
            <a:endParaRPr sz="2200" dirty="0">
              <a:solidFill>
                <a:srgbClr val="0E101A"/>
              </a:solidFill>
              <a:latin typeface="Times New Roman"/>
              <a:ea typeface="Times New Roman"/>
              <a:cs typeface="Times New Roman"/>
              <a:sym typeface="Times New Roman"/>
            </a:endParaRPr>
          </a:p>
          <a:p>
            <a:pPr marL="457200" marR="0" lvl="0" indent="-358140" algn="just" rtl="0">
              <a:lnSpc>
                <a:spcPct val="150000"/>
              </a:lnSpc>
              <a:spcBef>
                <a:spcPts val="0"/>
              </a:spcBef>
              <a:spcAft>
                <a:spcPts val="0"/>
              </a:spcAft>
              <a:buClr>
                <a:srgbClr val="0E101A"/>
              </a:buClr>
              <a:buSzPct val="100000"/>
              <a:buFont typeface="Times New Roman"/>
              <a:buChar char="●"/>
            </a:pPr>
            <a:r>
              <a:rPr lang="en-US" sz="2200" dirty="0">
                <a:solidFill>
                  <a:srgbClr val="0E101A"/>
                </a:solidFill>
                <a:latin typeface="Times New Roman"/>
                <a:ea typeface="Times New Roman"/>
                <a:cs typeface="Times New Roman"/>
                <a:sym typeface="Times New Roman"/>
              </a:rPr>
              <a:t>How can ML/AI improve the accuracy of our security alerts so that our safety personnel can concentrate on actual threats?</a:t>
            </a:r>
            <a:endParaRPr sz="2200" dirty="0">
              <a:solidFill>
                <a:srgbClr val="0E101A"/>
              </a:solidFill>
              <a:latin typeface="Times New Roman"/>
              <a:ea typeface="Times New Roman"/>
              <a:cs typeface="Times New Roman"/>
              <a:sym typeface="Times New Roman"/>
            </a:endParaRPr>
          </a:p>
          <a:p>
            <a:pPr marL="457200" marR="0" lvl="0" indent="-358140" algn="just" rtl="0">
              <a:lnSpc>
                <a:spcPct val="150000"/>
              </a:lnSpc>
              <a:spcBef>
                <a:spcPts val="0"/>
              </a:spcBef>
              <a:spcAft>
                <a:spcPts val="0"/>
              </a:spcAft>
              <a:buClr>
                <a:srgbClr val="0E101A"/>
              </a:buClr>
              <a:buSzPct val="100000"/>
              <a:buFont typeface="Times New Roman"/>
              <a:buChar char="●"/>
            </a:pPr>
            <a:r>
              <a:rPr lang="en-US" sz="2200" dirty="0">
                <a:solidFill>
                  <a:srgbClr val="0E101A"/>
                </a:solidFill>
                <a:latin typeface="Times New Roman"/>
                <a:ea typeface="Times New Roman"/>
                <a:cs typeface="Times New Roman"/>
                <a:sym typeface="Times New Roman"/>
              </a:rPr>
              <a:t>How can we use ML/AI to evaluate the safety record of suppliers and third-party vendors?</a:t>
            </a:r>
            <a:endParaRPr sz="2200" dirty="0">
              <a:latin typeface="Arial"/>
              <a:ea typeface="Arial"/>
              <a:cs typeface="Arial"/>
              <a:sym typeface="Arial"/>
            </a:endParaRPr>
          </a:p>
          <a:p>
            <a:pPr marL="228600" lvl="0" indent="-101600" algn="l" rtl="0">
              <a:lnSpc>
                <a:spcPct val="150000"/>
              </a:lnSpc>
              <a:spcBef>
                <a:spcPts val="2600"/>
              </a:spcBef>
              <a:spcAft>
                <a:spcPts val="0"/>
              </a:spcAft>
              <a:buClr>
                <a:schemeClr val="dk1"/>
              </a:buClr>
              <a:buSzPct val="100000"/>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5"/>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TECHNIQUES &amp; METHODOLOGY USED</a:t>
            </a:r>
            <a:endParaRPr dirty="0">
              <a:latin typeface="Times New Roman" panose="02020603050405020304" pitchFamily="18" charset="0"/>
              <a:cs typeface="Times New Roman" panose="02020603050405020304" pitchFamily="18" charset="0"/>
            </a:endParaRPr>
          </a:p>
        </p:txBody>
      </p:sp>
      <p:sp>
        <p:nvSpPr>
          <p:cNvPr id="137" name="Google Shape;137;p5"/>
          <p:cNvSpPr txBox="1">
            <a:spLocks noGrp="1"/>
          </p:cNvSpPr>
          <p:nvPr>
            <p:ph type="body" idx="1"/>
          </p:nvPr>
        </p:nvSpPr>
        <p:spPr>
          <a:xfrm>
            <a:off x="1233982" y="2662375"/>
            <a:ext cx="9724031" cy="3683358"/>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260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Data Acquisition: Collect datasets from diverse sources.</a:t>
            </a: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Data Exploration: Visualize data, identify patterns, and relationships.</a:t>
            </a: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Data Refinement: Cleanse and preprocess data for quality.</a:t>
            </a: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Machine Learning and AI: Analyze large datasets efficiently.</a:t>
            </a: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Data Modeling: Structure and manipulate data for AI.</a:t>
            </a:r>
            <a:endParaRPr sz="2000" dirty="0">
              <a:solidFill>
                <a:srgbClr val="0E101A"/>
              </a:solidFill>
              <a:latin typeface="Times New Roman"/>
              <a:ea typeface="Times New Roman"/>
              <a:cs typeface="Times New Roman"/>
              <a:sym typeface="Times New Roman"/>
            </a:endParaRPr>
          </a:p>
          <a:p>
            <a:pPr marL="457200" marR="0" lvl="0" indent="-313806"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Additional Techniques: Understand data, clean, transform, filter, summarize, and perform feature engineering.</a:t>
            </a:r>
            <a:endParaRPr sz="2000" dirty="0">
              <a:solidFill>
                <a:srgbClr val="0E101A"/>
              </a:solidFill>
              <a:latin typeface="Times New Roman"/>
              <a:ea typeface="Times New Roman"/>
              <a:cs typeface="Times New Roman"/>
              <a:sym typeface="Times New Roman"/>
            </a:endParaRPr>
          </a:p>
          <a:p>
            <a:pPr marL="457200" marR="0" lvl="0" indent="-322580"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Initial Analysis: Study the product and its dataset for understanding vulnerabilities.</a:t>
            </a:r>
            <a:endParaRPr sz="2000" dirty="0">
              <a:solidFill>
                <a:srgbClr val="0E101A"/>
              </a:solidFill>
              <a:latin typeface="Times New Roman"/>
              <a:ea typeface="Times New Roman"/>
              <a:cs typeface="Times New Roman"/>
              <a:sym typeface="Times New Roman"/>
            </a:endParaRPr>
          </a:p>
          <a:p>
            <a:pPr marL="457200" marR="0" lvl="0" indent="-322580" algn="just" rtl="0">
              <a:lnSpc>
                <a:spcPct val="150000"/>
              </a:lnSpc>
              <a:spcBef>
                <a:spcPts val="0"/>
              </a:spcBef>
              <a:spcAft>
                <a:spcPts val="0"/>
              </a:spcAft>
              <a:buClr>
                <a:srgbClr val="0E101A"/>
              </a:buClr>
              <a:buSzPct val="100000"/>
              <a:buFont typeface="Times New Roman"/>
              <a:buChar char="●"/>
            </a:pPr>
            <a:r>
              <a:rPr lang="en-US" sz="2000" dirty="0">
                <a:solidFill>
                  <a:srgbClr val="0E101A"/>
                </a:solidFill>
                <a:latin typeface="Times New Roman"/>
                <a:ea typeface="Times New Roman"/>
                <a:cs typeface="Times New Roman"/>
                <a:sym typeface="Times New Roman"/>
              </a:rPr>
              <a:t>ML and AI Model: Create a model for automated vulnerability assessment, learning from past data to enhance accuracy.</a:t>
            </a:r>
            <a:endParaRPr sz="2000" dirty="0">
              <a:solidFill>
                <a:srgbClr val="0E101A"/>
              </a:solidFill>
              <a:latin typeface="Times New Roman"/>
              <a:ea typeface="Times New Roman"/>
              <a:cs typeface="Times New Roman"/>
              <a:sym typeface="Times New Roman"/>
            </a:endParaRPr>
          </a:p>
          <a:p>
            <a:pPr marL="0" lvl="0" indent="0" algn="just" rtl="0">
              <a:lnSpc>
                <a:spcPct val="150000"/>
              </a:lnSpc>
              <a:spcBef>
                <a:spcPts val="2600"/>
              </a:spcBef>
              <a:spcAft>
                <a:spcPts val="0"/>
              </a:spcAft>
              <a:buClr>
                <a:schemeClr val="dk1"/>
              </a:buClr>
              <a:buSzPct val="31428"/>
              <a:buFont typeface="Arial"/>
              <a:buNone/>
            </a:pPr>
            <a:endParaRPr sz="2000" dirty="0">
              <a:solidFill>
                <a:srgbClr val="0E101A"/>
              </a:solidFill>
              <a:latin typeface="Times New Roman"/>
              <a:ea typeface="Times New Roman"/>
              <a:cs typeface="Times New Roman"/>
              <a:sym typeface="Times New Roman"/>
            </a:endParaRPr>
          </a:p>
          <a:p>
            <a:pPr marL="228600" lvl="0" indent="-101600" algn="l" rtl="0">
              <a:lnSpc>
                <a:spcPct val="150000"/>
              </a:lnSpc>
              <a:spcBef>
                <a:spcPts val="2200"/>
              </a:spcBef>
              <a:spcAft>
                <a:spcPts val="0"/>
              </a:spcAft>
              <a:buClr>
                <a:schemeClr val="dk1"/>
              </a:buClr>
              <a:buSzPct val="100000"/>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g2966e4bfe85_3_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g2966e4bfe85_3_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g2966e4bfe85_3_5"/>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g2966e4bfe85_3_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g2966e4bfe85_3_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7" name="Google Shape;147;g2966e4bfe85_3_5"/>
          <p:cNvSpPr txBox="1">
            <a:spLocks noGrp="1"/>
          </p:cNvSpPr>
          <p:nvPr>
            <p:ph type="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DESCRIPTIVE STATISTICS</a:t>
            </a:r>
            <a:endParaRPr dirty="0">
              <a:latin typeface="Times New Roman" panose="02020603050405020304" pitchFamily="18" charset="0"/>
              <a:cs typeface="Times New Roman" panose="02020603050405020304" pitchFamily="18" charset="0"/>
            </a:endParaRPr>
          </a:p>
        </p:txBody>
      </p:sp>
      <p:pic>
        <p:nvPicPr>
          <p:cNvPr id="148" name="Google Shape;148;g2966e4bfe85_3_5"/>
          <p:cNvPicPr preferRelativeResize="0"/>
          <p:nvPr/>
        </p:nvPicPr>
        <p:blipFill>
          <a:blip r:embed="rId3">
            <a:alphaModFix/>
          </a:blip>
          <a:stretch>
            <a:fillRect/>
          </a:stretch>
        </p:blipFill>
        <p:spPr>
          <a:xfrm>
            <a:off x="1874272" y="2521766"/>
            <a:ext cx="8662035" cy="3885771"/>
          </a:xfrm>
          <a:prstGeom prst="rect">
            <a:avLst/>
          </a:prstGeom>
          <a:noFill/>
          <a:ln>
            <a:noFill/>
          </a:ln>
        </p:spPr>
      </p:pic>
      <p:sp>
        <p:nvSpPr>
          <p:cNvPr id="3" name="TextBox 2">
            <a:extLst>
              <a:ext uri="{FF2B5EF4-FFF2-40B4-BE49-F238E27FC236}">
                <a16:creationId xmlns:a16="http://schemas.microsoft.com/office/drawing/2014/main" id="{CF225FBF-18F3-E827-F69D-A5A4781DBCD3}"/>
              </a:ext>
            </a:extLst>
          </p:cNvPr>
          <p:cNvSpPr txBox="1"/>
          <p:nvPr/>
        </p:nvSpPr>
        <p:spPr>
          <a:xfrm>
            <a:off x="1110343" y="1828800"/>
            <a:ext cx="52360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Atom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2966e4bfe85_1_24"/>
          <p:cNvPicPr preferRelativeResize="0"/>
          <p:nvPr/>
        </p:nvPicPr>
        <p:blipFill>
          <a:blip r:embed="rId3">
            <a:alphaModFix/>
          </a:blip>
          <a:stretch>
            <a:fillRect/>
          </a:stretch>
        </p:blipFill>
        <p:spPr>
          <a:xfrm>
            <a:off x="1164772" y="1773393"/>
            <a:ext cx="10085435" cy="4260859"/>
          </a:xfrm>
          <a:prstGeom prst="rect">
            <a:avLst/>
          </a:prstGeom>
          <a:noFill/>
          <a:ln>
            <a:noFill/>
          </a:ln>
        </p:spPr>
      </p:pic>
      <p:sp>
        <p:nvSpPr>
          <p:cNvPr id="2" name="TextBox 1">
            <a:extLst>
              <a:ext uri="{FF2B5EF4-FFF2-40B4-BE49-F238E27FC236}">
                <a16:creationId xmlns:a16="http://schemas.microsoft.com/office/drawing/2014/main" id="{D47BEC02-DE9C-CAF2-C86E-61B6D4B3B58F}"/>
              </a:ext>
            </a:extLst>
          </p:cNvPr>
          <p:cNvSpPr txBox="1"/>
          <p:nvPr/>
        </p:nvSpPr>
        <p:spPr>
          <a:xfrm>
            <a:off x="1164772" y="823748"/>
            <a:ext cx="523602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Carbon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eeew</a:t>
            </a:r>
            <a:endParaRPr sz="1800" b="0" i="0" u="none" strike="noStrike" cap="none">
              <a:solidFill>
                <a:schemeClr val="lt1"/>
              </a:solidFill>
              <a:latin typeface="Calibri"/>
              <a:ea typeface="Calibri"/>
              <a:cs typeface="Calibri"/>
              <a:sym typeface="Calibri"/>
            </a:endParaRPr>
          </a:p>
        </p:txBody>
      </p:sp>
      <p:sp>
        <p:nvSpPr>
          <p:cNvPr id="161" name="Google Shape;161;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6"/>
          <p:cNvSpPr txBox="1">
            <a:spLocks noGrp="1"/>
          </p:cNvSpPr>
          <p:nvPr>
            <p:ph type="title"/>
          </p:nvPr>
        </p:nvSpPr>
        <p:spPr>
          <a:xfrm>
            <a:off x="1023257" y="294538"/>
            <a:ext cx="10244293" cy="10336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EXPLORATORY DATA ANALYSIS</a:t>
            </a:r>
            <a:endParaRPr dirty="0">
              <a:latin typeface="Times New Roman" panose="02020603050405020304" pitchFamily="18" charset="0"/>
              <a:cs typeface="Times New Roman" panose="02020603050405020304" pitchFamily="18" charset="0"/>
            </a:endParaRPr>
          </a:p>
        </p:txBody>
      </p:sp>
      <p:pic>
        <p:nvPicPr>
          <p:cNvPr id="166" name="Google Shape;166;p6"/>
          <p:cNvPicPr preferRelativeResize="0"/>
          <p:nvPr/>
        </p:nvPicPr>
        <p:blipFill>
          <a:blip r:embed="rId3">
            <a:alphaModFix/>
          </a:blip>
          <a:stretch>
            <a:fillRect/>
          </a:stretch>
        </p:blipFill>
        <p:spPr>
          <a:xfrm>
            <a:off x="940350" y="2173888"/>
            <a:ext cx="4762500" cy="3686175"/>
          </a:xfrm>
          <a:prstGeom prst="rect">
            <a:avLst/>
          </a:prstGeom>
          <a:noFill/>
          <a:ln>
            <a:noFill/>
          </a:ln>
        </p:spPr>
      </p:pic>
      <p:pic>
        <p:nvPicPr>
          <p:cNvPr id="2" name="Picture 1" descr="A screenshot of a computer screen&#10;&#10;Description automatically generated">
            <a:extLst>
              <a:ext uri="{FF2B5EF4-FFF2-40B4-BE49-F238E27FC236}">
                <a16:creationId xmlns:a16="http://schemas.microsoft.com/office/drawing/2014/main" id="{C02B4108-71B2-A076-9FAB-5402173F55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84626" y="2057113"/>
            <a:ext cx="5917517" cy="46152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eeew</a:t>
            </a:r>
            <a:endParaRPr sz="1800" b="0" i="0" u="none" strike="noStrike" cap="none">
              <a:solidFill>
                <a:schemeClr val="lt1"/>
              </a:solidFill>
              <a:latin typeface="Calibri"/>
              <a:ea typeface="Calibri"/>
              <a:cs typeface="Calibri"/>
              <a:sym typeface="Calibri"/>
            </a:endParaRPr>
          </a:p>
        </p:txBody>
      </p:sp>
      <p:sp>
        <p:nvSpPr>
          <p:cNvPr id="161" name="Google Shape;161;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6"/>
          <p:cNvSpPr txBox="1">
            <a:spLocks noGrp="1"/>
          </p:cNvSpPr>
          <p:nvPr>
            <p:ph type="title"/>
          </p:nvPr>
        </p:nvSpPr>
        <p:spPr>
          <a:xfrm>
            <a:off x="1023257" y="294538"/>
            <a:ext cx="10244293" cy="10336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FFFF"/>
              </a:buClr>
              <a:buSzPts val="4000"/>
              <a:buFont typeface="Calibri"/>
              <a:buNone/>
            </a:pPr>
            <a:r>
              <a:rPr lang="en-US" sz="4000" dirty="0">
                <a:solidFill>
                  <a:srgbClr val="FFFFFF"/>
                </a:solidFill>
                <a:latin typeface="Times New Roman" panose="02020603050405020304" pitchFamily="18" charset="0"/>
                <a:cs typeface="Times New Roman" panose="02020603050405020304" pitchFamily="18" charset="0"/>
              </a:rPr>
              <a:t>EXPLORATORY DATA ANALYSIS</a:t>
            </a:r>
            <a:endParaRPr dirty="0">
              <a:latin typeface="Times New Roman" panose="02020603050405020304" pitchFamily="18" charset="0"/>
              <a:cs typeface="Times New Roman" panose="02020603050405020304" pitchFamily="18" charset="0"/>
            </a:endParaRPr>
          </a:p>
        </p:txBody>
      </p:sp>
      <p:pic>
        <p:nvPicPr>
          <p:cNvPr id="3" name="Picture 2" descr="A screenshot of a game&#10;&#10;Description automatically generated">
            <a:extLst>
              <a:ext uri="{FF2B5EF4-FFF2-40B4-BE49-F238E27FC236}">
                <a16:creationId xmlns:a16="http://schemas.microsoft.com/office/drawing/2014/main" id="{1529CAE8-A343-46F8-EFBC-D50F98314E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3671" y="1622745"/>
            <a:ext cx="5863614" cy="5133219"/>
          </a:xfrm>
          <a:prstGeom prst="rect">
            <a:avLst/>
          </a:prstGeom>
          <a:noFill/>
          <a:ln>
            <a:noFill/>
          </a:ln>
        </p:spPr>
      </p:pic>
    </p:spTree>
    <p:extLst>
      <p:ext uri="{BB962C8B-B14F-4D97-AF65-F5344CB8AC3E}">
        <p14:creationId xmlns:p14="http://schemas.microsoft.com/office/powerpoint/2010/main" val="21877042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1895</Words>
  <Application>Microsoft Office PowerPoint</Application>
  <PresentationFormat>Widescreen</PresentationFormat>
  <Paragraphs>204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ALY6980 - CAPSTONE  </vt:lpstr>
      <vt:lpstr>EXECUTIVE SUMMARY</vt:lpstr>
      <vt:lpstr>AIM OF THE PROJECT</vt:lpstr>
      <vt:lpstr>BUSINESS QUESTIONS</vt:lpstr>
      <vt:lpstr>TECHNIQUES &amp; METHODOLOGY USED</vt:lpstr>
      <vt:lpstr>DESCRIPTIVE STATISTICS</vt:lpstr>
      <vt:lpstr>PowerPoint Presentation</vt:lpstr>
      <vt:lpstr>EXPLORATORY DATA ANALYSIS</vt:lpstr>
      <vt:lpstr>EXPLORATORY DATA ANALYSIS</vt:lpstr>
      <vt:lpstr>EXPLORATORY DATA ANALYSIS</vt:lpstr>
      <vt:lpstr>EXPLORATORY DATA ANALYSIS</vt:lpstr>
      <vt:lpstr>ML MODELS ON DATASETS</vt:lpstr>
      <vt:lpstr>ML MODELS ON DATASETS</vt:lpstr>
      <vt:lpstr>ML MODELS ON DATASETS</vt:lpstr>
      <vt:lpstr>ML MODELS ON DATASETS</vt:lpstr>
      <vt:lpstr>CONCLUSION</vt:lpstr>
      <vt:lpstr>CONCLUSION</vt:lpstr>
      <vt:lpstr>Future Research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ALY6980 - CAPSTONE</dc:title>
  <dc:creator>Suprit Mestry</dc:creator>
  <cp:lastModifiedBy>Suprit Mestry</cp:lastModifiedBy>
  <cp:revision>81</cp:revision>
  <dcterms:created xsi:type="dcterms:W3CDTF">2023-11-02T16:55:29Z</dcterms:created>
  <dcterms:modified xsi:type="dcterms:W3CDTF">2023-11-30T22:55:30Z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0x01010007D01CDBA159F4489442A2FF03E7D12E</vt:lpwstr>
  </property>
</Properties>
</file>