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Libre Franklin"/>
      <p:regular r:id="rId27"/>
      <p:bold r:id="rId28"/>
      <p:italic r:id="rId29"/>
      <p:boldItalic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559EC2-C444-484C-B4A3-4FD74B2B3156}">
  <a:tblStyle styleId="{B6559EC2-C444-484C-B4A3-4FD74B2B31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Franklin-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Baskerville-regular.fntdata"/><Relationship Id="rId30" Type="http://schemas.openxmlformats.org/officeDocument/2006/relationships/font" Target="fonts/LibreFranklin-boldItalic.fntdata"/><Relationship Id="rId11" Type="http://schemas.openxmlformats.org/officeDocument/2006/relationships/slide" Target="slides/slide5.xml"/><Relationship Id="rId33" Type="http://schemas.openxmlformats.org/officeDocument/2006/relationships/font" Target="fonts/LibreBaskerville-italic.fntdata"/><Relationship Id="rId10" Type="http://schemas.openxmlformats.org/officeDocument/2006/relationships/slide" Target="slides/slide4.xml"/><Relationship Id="rId32" Type="http://schemas.openxmlformats.org/officeDocument/2006/relationships/font" Target="fonts/LibreBaskerville-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10ecdade5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10ecdade5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b10ecdade5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a25fca8d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a25fca8d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da25fca8dc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a564a150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a564a15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da564a1509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33f455963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33f455963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833f455963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10ecdade5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10ecdade5_0_1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b10ecdade5_0_17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950">
                <a:latin typeface="Arial"/>
                <a:ea typeface="Arial"/>
                <a:cs typeface="Arial"/>
                <a:sym typeface="Arial"/>
              </a:rPr>
              <a:t>The Activity Diagram gives us a gist of the stages in the application Process.</a:t>
            </a:r>
            <a:endParaRPr/>
          </a:p>
        </p:txBody>
      </p:sp>
      <p:sp>
        <p:nvSpPr>
          <p:cNvPr id="277" name="Google Shape;27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3356947ea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3356947e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83356947ea_0_3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1" y="1396720"/>
            <a:ext cx="9021537" cy="120580"/>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4" name="Shape 34"/>
        <p:cNvGrpSpPr/>
        <p:nvPr/>
      </p:nvGrpSpPr>
      <p:grpSpPr>
        <a:xfrm>
          <a:off x="0" y="0"/>
          <a:ext cx="0" cy="0"/>
          <a:chOff x="0" y="0"/>
          <a:chExt cx="0" cy="0"/>
        </a:xfrm>
      </p:grpSpPr>
      <p:sp>
        <p:nvSpPr>
          <p:cNvPr id="35" name="Google Shape;35;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6" name="Google Shape;36;p4"/>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7" name="Google Shape;37;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9" name="Google Shape;39;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2" name="Google Shape;42;p4"/>
          <p:cNvSpPr/>
          <p:nvPr/>
        </p:nvSpPr>
        <p:spPr>
          <a:xfrm>
            <a:off x="69146" y="2341475"/>
            <a:ext cx="9013781"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3" name="Google Shape;43;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4" name="Google Shape;44;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8" y="4650474"/>
            <a:ext cx="9006639" cy="45719"/>
          </a:xfrm>
          <a:prstGeom prst="rect">
            <a:avLst/>
          </a:prstGeom>
          <a:solidFill>
            <a:srgbClr val="B1C0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subTitle"/>
          </p:nvPr>
        </p:nvSpPr>
        <p:spPr>
          <a:xfrm>
            <a:off x="762000" y="2765425"/>
            <a:ext cx="7772400" cy="31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10"/>
              <a:buNone/>
            </a:pPr>
            <a:r>
              <a:t/>
            </a:r>
            <a:endParaRPr sz="2400"/>
          </a:p>
          <a:p>
            <a:pPr indent="0" lvl="0" marL="0" rtl="0" algn="ctr">
              <a:lnSpc>
                <a:spcPct val="90000"/>
              </a:lnSpc>
              <a:spcBef>
                <a:spcPts val="0"/>
              </a:spcBef>
              <a:spcAft>
                <a:spcPts val="0"/>
              </a:spcAft>
              <a:buSzPts val="2210"/>
              <a:buNone/>
            </a:pPr>
            <a:r>
              <a:rPr lang="en-US" sz="2400"/>
              <a:t>Varshit Jain </a:t>
            </a:r>
            <a:r>
              <a:rPr lang="en-US" sz="2400"/>
              <a:t>181261</a:t>
            </a:r>
            <a:endParaRPr sz="2400"/>
          </a:p>
          <a:p>
            <a:pPr indent="0" lvl="0" marL="0" rtl="0" algn="ctr">
              <a:lnSpc>
                <a:spcPct val="90000"/>
              </a:lnSpc>
              <a:spcBef>
                <a:spcPts val="0"/>
              </a:spcBef>
              <a:spcAft>
                <a:spcPts val="0"/>
              </a:spcAft>
              <a:buSzPts val="2210"/>
              <a:buNone/>
            </a:pPr>
            <a:r>
              <a:rPr lang="en-US" sz="2400"/>
              <a:t>Dhairya Desai 181256</a:t>
            </a:r>
            <a:endParaRPr sz="2400"/>
          </a:p>
          <a:p>
            <a:pPr indent="0" lvl="0" marL="0" rtl="0" algn="ctr">
              <a:lnSpc>
                <a:spcPct val="90000"/>
              </a:lnSpc>
              <a:spcBef>
                <a:spcPts val="0"/>
              </a:spcBef>
              <a:spcAft>
                <a:spcPts val="0"/>
              </a:spcAft>
              <a:buSzPts val="2210"/>
              <a:buNone/>
            </a:pPr>
            <a:r>
              <a:rPr lang="en-US" sz="2400"/>
              <a:t>Ansh Aya 171013</a:t>
            </a:r>
            <a:endParaRPr sz="2400"/>
          </a:p>
          <a:p>
            <a:pPr indent="0" lvl="0" marL="0" rtl="0" algn="ctr">
              <a:lnSpc>
                <a:spcPct val="90000"/>
              </a:lnSpc>
              <a:spcBef>
                <a:spcPts val="0"/>
              </a:spcBef>
              <a:spcAft>
                <a:spcPts val="0"/>
              </a:spcAft>
              <a:buSzPts val="2210"/>
              <a:buNone/>
            </a:pPr>
            <a:r>
              <a:t/>
            </a:r>
            <a:endParaRPr sz="2400"/>
          </a:p>
          <a:p>
            <a:pPr indent="0" lvl="0" marL="0" rtl="0" algn="ctr">
              <a:lnSpc>
                <a:spcPct val="90000"/>
              </a:lnSpc>
              <a:spcBef>
                <a:spcPts val="580"/>
              </a:spcBef>
              <a:spcAft>
                <a:spcPts val="0"/>
              </a:spcAft>
              <a:buSzPts val="2210"/>
              <a:buNone/>
            </a:pPr>
            <a:r>
              <a:rPr lang="en-US" sz="2400"/>
              <a:t>Date of presentation: 29/5/2021</a:t>
            </a:r>
            <a:endParaRPr sz="2400"/>
          </a:p>
          <a:p>
            <a:pPr indent="0" lvl="0" marL="0" rtl="0" algn="ctr">
              <a:lnSpc>
                <a:spcPct val="90000"/>
              </a:lnSpc>
              <a:spcBef>
                <a:spcPts val="580"/>
              </a:spcBef>
              <a:spcAft>
                <a:spcPts val="0"/>
              </a:spcAft>
              <a:buSzPts val="2210"/>
              <a:buNone/>
            </a:pPr>
            <a:r>
              <a:rPr lang="en-US" sz="2400"/>
              <a:t>Under the guidance of: Mr Vaibhav Kala</a:t>
            </a:r>
            <a:endParaRPr sz="2400"/>
          </a:p>
          <a:p>
            <a:pPr indent="0" lvl="0" marL="0" rtl="0" algn="ctr">
              <a:lnSpc>
                <a:spcPct val="90000"/>
              </a:lnSpc>
              <a:spcBef>
                <a:spcPts val="580"/>
              </a:spcBef>
              <a:spcAft>
                <a:spcPts val="0"/>
              </a:spcAft>
              <a:buSzPts val="2210"/>
              <a:buNone/>
            </a:pPr>
            <a:r>
              <a:rPr lang="en-US" sz="2400"/>
              <a:t> </a:t>
            </a:r>
            <a:endParaRPr sz="2400"/>
          </a:p>
          <a:p>
            <a:pPr indent="0" lvl="0" marL="0" rtl="0" algn="ctr">
              <a:lnSpc>
                <a:spcPct val="90000"/>
              </a:lnSpc>
              <a:spcBef>
                <a:spcPts val="580"/>
              </a:spcBef>
              <a:spcAft>
                <a:spcPts val="0"/>
              </a:spcAft>
              <a:buSzPts val="2210"/>
              <a:buNone/>
            </a:pPr>
            <a:r>
              <a:rPr lang="en-US" sz="2400"/>
              <a:t>St. Francis Institute of Technology</a:t>
            </a:r>
            <a:endParaRPr sz="2400"/>
          </a:p>
          <a:p>
            <a:pPr indent="0" lvl="0" marL="0" rtl="0" algn="ctr">
              <a:lnSpc>
                <a:spcPct val="90000"/>
              </a:lnSpc>
              <a:spcBef>
                <a:spcPts val="580"/>
              </a:spcBef>
              <a:spcAft>
                <a:spcPts val="0"/>
              </a:spcAft>
              <a:buSzPts val="2210"/>
              <a:buNone/>
            </a:pPr>
            <a:r>
              <a:rPr i="1" lang="en-US" sz="2400"/>
              <a:t>Department of Information Technology</a:t>
            </a:r>
            <a:endParaRPr sz="2400"/>
          </a:p>
          <a:p>
            <a:pPr indent="0" lvl="0" marL="0" rtl="0" algn="ctr">
              <a:lnSpc>
                <a:spcPct val="90000"/>
              </a:lnSpc>
              <a:spcBef>
                <a:spcPts val="580"/>
              </a:spcBef>
              <a:spcAft>
                <a:spcPts val="0"/>
              </a:spcAft>
              <a:buSzPts val="2210"/>
              <a:buNone/>
            </a:pPr>
            <a:r>
              <a:t/>
            </a:r>
            <a:endParaRPr sz="2400"/>
          </a:p>
        </p:txBody>
      </p:sp>
      <p:sp>
        <p:nvSpPr>
          <p:cNvPr id="107" name="Google Shape;107;p13"/>
          <p:cNvSpPr txBox="1"/>
          <p:nvPr>
            <p:ph type="ctrTitle"/>
          </p:nvPr>
        </p:nvSpPr>
        <p:spPr>
          <a:xfrm>
            <a:off x="762000" y="1600200"/>
            <a:ext cx="7772400" cy="11652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Libre Franklin"/>
              <a:buNone/>
            </a:pPr>
            <a:r>
              <a:rPr lang="en-US"/>
              <a:t>PROManagement</a:t>
            </a:r>
            <a:endParaRPr/>
          </a:p>
        </p:txBody>
      </p:sp>
      <p:pic>
        <p:nvPicPr>
          <p:cNvPr id="108" name="Google Shape;108;p13"/>
          <p:cNvPicPr preferRelativeResize="0"/>
          <p:nvPr/>
        </p:nvPicPr>
        <p:blipFill rotWithShape="1">
          <a:blip r:embed="rId3">
            <a:alphaModFix/>
          </a:blip>
          <a:srcRect b="0" l="0" r="0" t="0"/>
          <a:stretch/>
        </p:blipFill>
        <p:spPr>
          <a:xfrm>
            <a:off x="8382000" y="6019800"/>
            <a:ext cx="522288" cy="504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Scope of Project</a:t>
            </a:r>
            <a:endParaRPr/>
          </a:p>
        </p:txBody>
      </p:sp>
      <p:sp>
        <p:nvSpPr>
          <p:cNvPr id="190" name="Google Shape;190;p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91" name="Google Shape;191;p2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The project will be an employee and project management system that will help with the tasks of employee assignment.</a:t>
            </a:r>
            <a:endParaRPr sz="2000"/>
          </a:p>
          <a:p>
            <a:pPr indent="-355600" lvl="0" marL="457200" rtl="0" algn="l">
              <a:spcBef>
                <a:spcPts val="0"/>
              </a:spcBef>
              <a:spcAft>
                <a:spcPts val="0"/>
              </a:spcAft>
              <a:buSzPts val="2000"/>
              <a:buChar char="⚫"/>
            </a:pPr>
            <a:r>
              <a:rPr lang="en-US" sz="2000"/>
              <a:t>The employee tracking will be across </a:t>
            </a:r>
            <a:r>
              <a:rPr lang="en-US" sz="2000"/>
              <a:t>different</a:t>
            </a:r>
            <a:r>
              <a:rPr lang="en-US" sz="2000"/>
              <a:t> projects past and future. It will also improve coordination among different departments of the organization. The manager can view the progress of their assigned projects. They can overlook one or more than one project.</a:t>
            </a:r>
            <a:endParaRPr sz="2000"/>
          </a:p>
          <a:p>
            <a:pPr indent="-355600" lvl="0" marL="457200" rtl="0" algn="l">
              <a:spcBef>
                <a:spcPts val="0"/>
              </a:spcBef>
              <a:spcAft>
                <a:spcPts val="0"/>
              </a:spcAft>
              <a:buSzPts val="2000"/>
              <a:buChar char="⚫"/>
            </a:pPr>
            <a:r>
              <a:rPr lang="en-US" sz="2000"/>
              <a:t>A dashboard will show a detailed report of the current progress of the various ongoing projects. </a:t>
            </a:r>
            <a:endParaRPr sz="2000"/>
          </a:p>
          <a:p>
            <a:pPr indent="-355600" lvl="0" marL="457200" rtl="0" algn="l">
              <a:spcBef>
                <a:spcPts val="0"/>
              </a:spcBef>
              <a:spcAft>
                <a:spcPts val="0"/>
              </a:spcAft>
              <a:buSzPts val="2000"/>
              <a:buChar char="⚫"/>
            </a:pPr>
            <a:r>
              <a:rPr lang="en-US" sz="2000"/>
              <a:t>Admins will be able to predict Employee Attrition </a:t>
            </a:r>
            <a:endParaRPr sz="2000"/>
          </a:p>
        </p:txBody>
      </p:sp>
      <p:pic>
        <p:nvPicPr>
          <p:cNvPr id="192" name="Google Shape;192;p22"/>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93" name="Google Shape;193;p22"/>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3600"/>
              <a:buFont typeface="Libre Franklin"/>
              <a:buNone/>
            </a:pPr>
            <a:r>
              <a:rPr lang="en-US" sz="3600"/>
              <a:t>Hardware &amp; Software Requirements</a:t>
            </a:r>
            <a:endParaRPr sz="3600"/>
          </a:p>
        </p:txBody>
      </p:sp>
      <p:sp>
        <p:nvSpPr>
          <p:cNvPr id="200" name="Google Shape;200;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01" name="Google Shape;201;p23"/>
          <p:cNvSpPr txBox="1"/>
          <p:nvPr>
            <p:ph idx="1" type="body"/>
          </p:nvPr>
        </p:nvSpPr>
        <p:spPr>
          <a:xfrm>
            <a:off x="838400" y="1417650"/>
            <a:ext cx="7772400" cy="4572000"/>
          </a:xfrm>
          <a:prstGeom prst="rect">
            <a:avLst/>
          </a:prstGeom>
          <a:noFill/>
          <a:ln>
            <a:noFill/>
          </a:ln>
        </p:spPr>
        <p:txBody>
          <a:bodyPr anchorCtr="0" anchor="t" bIns="45700" lIns="91425" spcFirstLastPara="1" rIns="91425" wrap="square" tIns="45700">
            <a:noAutofit/>
          </a:bodyPr>
          <a:lstStyle/>
          <a:p>
            <a:pPr indent="-133985" lvl="0" marL="274320" rtl="0" algn="l">
              <a:spcBef>
                <a:spcPts val="0"/>
              </a:spcBef>
              <a:spcAft>
                <a:spcPts val="0"/>
              </a:spcAft>
              <a:buSzPts val="2210"/>
              <a:buNone/>
            </a:pPr>
            <a:r>
              <a:rPr lang="en-US" sz="2000"/>
              <a:t>Hardware Requirements:</a:t>
            </a:r>
            <a:endParaRPr sz="2000"/>
          </a:p>
          <a:p>
            <a:pPr indent="-355600" lvl="0" marL="457200" rtl="0" algn="l">
              <a:spcBef>
                <a:spcPts val="0"/>
              </a:spcBef>
              <a:spcAft>
                <a:spcPts val="0"/>
              </a:spcAft>
              <a:buSzPts val="2000"/>
              <a:buAutoNum type="arabicPeriod"/>
            </a:pPr>
            <a:r>
              <a:rPr lang="en-US" sz="2000"/>
              <a:t>PC/MAC (Window 10, macOS)</a:t>
            </a:r>
            <a:endParaRPr sz="2000"/>
          </a:p>
          <a:p>
            <a:pPr indent="-355600" lvl="0" marL="457200" rtl="0" algn="l">
              <a:spcBef>
                <a:spcPts val="0"/>
              </a:spcBef>
              <a:spcAft>
                <a:spcPts val="0"/>
              </a:spcAft>
              <a:buSzPts val="2000"/>
              <a:buAutoNum type="arabicPeriod"/>
            </a:pPr>
            <a:r>
              <a:rPr lang="en-US" sz="2000"/>
              <a:t>10GB Hard Disk</a:t>
            </a:r>
            <a:endParaRPr sz="2000"/>
          </a:p>
          <a:p>
            <a:pPr indent="-355600" lvl="0" marL="457200" rtl="0" algn="l">
              <a:spcBef>
                <a:spcPts val="0"/>
              </a:spcBef>
              <a:spcAft>
                <a:spcPts val="0"/>
              </a:spcAft>
              <a:buSzPts val="2000"/>
              <a:buAutoNum type="arabicPeriod"/>
            </a:pPr>
            <a:r>
              <a:rPr lang="en-US" sz="2000"/>
              <a:t>Processor: Intel i3 or AMD </a:t>
            </a:r>
            <a:r>
              <a:rPr lang="en-US" sz="2000"/>
              <a:t>FX 63</a:t>
            </a:r>
            <a:endParaRPr sz="2000"/>
          </a:p>
          <a:p>
            <a:pPr indent="-355600" lvl="0" marL="457200" rtl="0" algn="l">
              <a:spcBef>
                <a:spcPts val="0"/>
              </a:spcBef>
              <a:spcAft>
                <a:spcPts val="0"/>
              </a:spcAft>
              <a:buSzPts val="2000"/>
              <a:buAutoNum type="arabicPeriod"/>
            </a:pPr>
            <a:r>
              <a:rPr lang="en-US" sz="2000"/>
              <a:t>RAM: 3GB</a:t>
            </a:r>
            <a:endParaRPr sz="2000"/>
          </a:p>
          <a:p>
            <a:pPr indent="-355600" lvl="0" marL="457200" rtl="0" algn="l">
              <a:spcBef>
                <a:spcPts val="0"/>
              </a:spcBef>
              <a:spcAft>
                <a:spcPts val="0"/>
              </a:spcAft>
              <a:buSzPts val="2000"/>
              <a:buAutoNum type="arabicPeriod"/>
            </a:pPr>
            <a:r>
              <a:rPr lang="en-US" sz="2000"/>
              <a:t>Graphics: 1 GB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Software Requirements:</a:t>
            </a:r>
            <a:endParaRPr sz="2000"/>
          </a:p>
          <a:p>
            <a:pPr indent="-355600" lvl="0" marL="457200" rtl="0" algn="l">
              <a:spcBef>
                <a:spcPts val="0"/>
              </a:spcBef>
              <a:spcAft>
                <a:spcPts val="0"/>
              </a:spcAft>
              <a:buSzPts val="2000"/>
              <a:buAutoNum type="arabicPeriod"/>
            </a:pPr>
            <a:r>
              <a:rPr lang="en-US" sz="2000"/>
              <a:t>Django 3.0.5 (Python)</a:t>
            </a:r>
            <a:endParaRPr sz="2000"/>
          </a:p>
          <a:p>
            <a:pPr indent="0" lvl="0" marL="457200" rtl="0" algn="l">
              <a:spcBef>
                <a:spcPts val="0"/>
              </a:spcBef>
              <a:spcAft>
                <a:spcPts val="0"/>
              </a:spcAft>
              <a:buNone/>
            </a:pPr>
            <a:r>
              <a:t/>
            </a:r>
            <a:endParaRPr/>
          </a:p>
        </p:txBody>
      </p:sp>
      <p:pic>
        <p:nvPicPr>
          <p:cNvPr id="202" name="Google Shape;202;p23"/>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03" name="Google Shape;203;p23"/>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System Description</a:t>
            </a:r>
            <a:endParaRPr/>
          </a:p>
        </p:txBody>
      </p:sp>
      <p:sp>
        <p:nvSpPr>
          <p:cNvPr id="210" name="Google Shape;210;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211" name="Google Shape;211;p2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12" name="Google Shape;212;p24"/>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pic>
        <p:nvPicPr>
          <p:cNvPr id="213" name="Google Shape;213;p24"/>
          <p:cNvPicPr preferRelativeResize="0"/>
          <p:nvPr/>
        </p:nvPicPr>
        <p:blipFill>
          <a:blip r:embed="rId4">
            <a:alphaModFix/>
          </a:blip>
          <a:stretch>
            <a:fillRect/>
          </a:stretch>
        </p:blipFill>
        <p:spPr>
          <a:xfrm>
            <a:off x="904238" y="1417638"/>
            <a:ext cx="7792732" cy="44497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System Description</a:t>
            </a:r>
            <a:endParaRPr/>
          </a:p>
        </p:txBody>
      </p:sp>
      <p:sp>
        <p:nvSpPr>
          <p:cNvPr id="220" name="Google Shape;220;p25"/>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21" name="Google Shape;221;p25"/>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rtl="0" algn="l">
              <a:spcBef>
                <a:spcPts val="580"/>
              </a:spcBef>
              <a:spcAft>
                <a:spcPts val="0"/>
              </a:spcAft>
              <a:buNone/>
            </a:pPr>
            <a:r>
              <a:rPr lang="en-US"/>
              <a:t>Promanagement application is built using Django Framework and the underlying database is sqlite3. The Promanagement application has three modules, a project creation module, a employee management module and a report generation module.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Methodology</a:t>
            </a:r>
            <a:endParaRPr/>
          </a:p>
        </p:txBody>
      </p:sp>
      <p:sp>
        <p:nvSpPr>
          <p:cNvPr id="228" name="Google Shape;228;p26"/>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29" name="Google Shape;229;p26"/>
          <p:cNvSpPr txBox="1"/>
          <p:nvPr>
            <p:ph idx="1" type="body"/>
          </p:nvPr>
        </p:nvSpPr>
        <p:spPr>
          <a:xfrm>
            <a:off x="914400" y="1447800"/>
            <a:ext cx="7772400" cy="4572000"/>
          </a:xfrm>
          <a:prstGeom prst="rect">
            <a:avLst/>
          </a:prstGeom>
        </p:spPr>
        <p:txBody>
          <a:bodyPr anchorCtr="0" anchor="ctr" bIns="45700" lIns="91425" spcFirstLastPara="1" rIns="91425" wrap="square" tIns="45700">
            <a:noAutofit/>
          </a:bodyPr>
          <a:lstStyle/>
          <a:p>
            <a:pPr indent="0" lvl="0" marL="0" rtl="0" algn="l">
              <a:spcBef>
                <a:spcPts val="580"/>
              </a:spcBef>
              <a:spcAft>
                <a:spcPts val="0"/>
              </a:spcAft>
              <a:buNone/>
            </a:pPr>
            <a:r>
              <a:rPr lang="en-US" sz="2400"/>
              <a:t>We used Random Forest Model to predict employee attrition among the organization. </a:t>
            </a:r>
            <a:endParaRPr sz="2400"/>
          </a:p>
          <a:p>
            <a:pPr indent="0" lvl="0" marL="0" rtl="0" algn="l">
              <a:spcBef>
                <a:spcPts val="580"/>
              </a:spcBef>
              <a:spcAft>
                <a:spcPts val="0"/>
              </a:spcAft>
              <a:buNone/>
            </a:pPr>
            <a:r>
              <a:rPr lang="en-US" sz="2400"/>
              <a:t>The model was created with a dataset of 15000 employees with 10 </a:t>
            </a:r>
            <a:r>
              <a:rPr lang="en-US" sz="2400"/>
              <a:t>attributes, 8 numeric attributes and 2 non numeric attributes.</a:t>
            </a:r>
            <a:endParaRPr sz="2400"/>
          </a:p>
          <a:p>
            <a:pPr indent="0" lvl="0" marL="0" rtl="0" algn="l">
              <a:spcBef>
                <a:spcPts val="580"/>
              </a:spcBef>
              <a:spcAft>
                <a:spcPts val="0"/>
              </a:spcAft>
              <a:buNone/>
            </a:pPr>
            <a:r>
              <a:rPr lang="en-US" sz="2400"/>
              <a:t> </a:t>
            </a:r>
            <a:endParaRPr sz="2400"/>
          </a:p>
          <a:p>
            <a:pPr indent="0" lvl="0" marL="0" rtl="0" algn="l">
              <a:spcBef>
                <a:spcPts val="580"/>
              </a:spcBef>
              <a:spcAft>
                <a:spcPts val="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Result</a:t>
            </a:r>
            <a:endParaRPr/>
          </a:p>
        </p:txBody>
      </p:sp>
      <p:sp>
        <p:nvSpPr>
          <p:cNvPr id="236" name="Google Shape;236;p27"/>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7" name="Google Shape;237;p27"/>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rtl="0" algn="l">
              <a:spcBef>
                <a:spcPts val="580"/>
              </a:spcBef>
              <a:spcAft>
                <a:spcPts val="0"/>
              </a:spcAft>
              <a:buNone/>
            </a:pPr>
            <a:r>
              <a:rPr lang="en-US"/>
              <a:t>The results of our model are as follows:</a:t>
            </a:r>
            <a:endParaRPr/>
          </a:p>
          <a:p>
            <a:pPr indent="0" lvl="0" marL="0" rtl="0" algn="l">
              <a:spcBef>
                <a:spcPts val="580"/>
              </a:spcBef>
              <a:spcAft>
                <a:spcPts val="0"/>
              </a:spcAft>
              <a:buNone/>
            </a:pPr>
            <a:r>
              <a:t/>
            </a:r>
            <a:endParaRPr/>
          </a:p>
          <a:p>
            <a:pPr indent="0" lvl="0" marL="0" rtl="0" algn="l">
              <a:spcBef>
                <a:spcPts val="580"/>
              </a:spcBef>
              <a:spcAft>
                <a:spcPts val="0"/>
              </a:spcAft>
              <a:buNone/>
            </a:pPr>
            <a:r>
              <a:rPr lang="en-US"/>
              <a:t>	Accuracy = 0.98</a:t>
            </a:r>
            <a:endParaRPr/>
          </a:p>
          <a:p>
            <a:pPr indent="0" lvl="0" marL="0" rtl="0" algn="l">
              <a:spcBef>
                <a:spcPts val="580"/>
              </a:spcBef>
              <a:spcAft>
                <a:spcPts val="0"/>
              </a:spcAft>
              <a:buNone/>
            </a:pPr>
            <a:r>
              <a:rPr lang="en-US"/>
              <a:t>	Precision = 0.99</a:t>
            </a:r>
            <a:endParaRPr/>
          </a:p>
          <a:p>
            <a:pPr indent="0" lvl="0" marL="0" rtl="0" algn="l">
              <a:spcBef>
                <a:spcPts val="580"/>
              </a:spcBef>
              <a:spcAft>
                <a:spcPts val="0"/>
              </a:spcAft>
              <a:buNone/>
            </a:pPr>
            <a:r>
              <a:rPr lang="en-US"/>
              <a:t>	Recall = 0.95</a:t>
            </a:r>
            <a:endParaRPr/>
          </a:p>
          <a:p>
            <a:pPr indent="0" lvl="0" marL="0" rtl="0" algn="l">
              <a:spcBef>
                <a:spcPts val="580"/>
              </a:spcBef>
              <a:spcAft>
                <a:spcPts val="0"/>
              </a:spcAft>
              <a:buNone/>
            </a:pPr>
            <a:r>
              <a:rPr lang="en-US"/>
              <a:t>	AOC = 0.99</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Conclusions </a:t>
            </a:r>
            <a:endParaRPr/>
          </a:p>
        </p:txBody>
      </p:sp>
      <p:sp>
        <p:nvSpPr>
          <p:cNvPr id="244" name="Google Shape;244;p2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45" name="Google Shape;245;p28"/>
          <p:cNvSpPr txBox="1"/>
          <p:nvPr>
            <p:ph idx="1" type="body"/>
          </p:nvPr>
        </p:nvSpPr>
        <p:spPr>
          <a:xfrm>
            <a:off x="914400" y="1286325"/>
            <a:ext cx="7772400" cy="45720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‘PROManagement’ is a web application that can help organization in their project management activities. </a:t>
            </a:r>
            <a:endParaRPr sz="2000"/>
          </a:p>
          <a:p>
            <a:pPr indent="-355600" lvl="0" marL="457200" rtl="0" algn="l">
              <a:spcBef>
                <a:spcPts val="0"/>
              </a:spcBef>
              <a:spcAft>
                <a:spcPts val="0"/>
              </a:spcAft>
              <a:buSzPts val="2000"/>
              <a:buChar char="⚫"/>
            </a:pPr>
            <a:r>
              <a:rPr lang="en-US" sz="2000"/>
              <a:t>It can be used to improve the management quality of the organization and </a:t>
            </a:r>
            <a:r>
              <a:rPr lang="en-US" sz="2000"/>
              <a:t>can work effectively as a stand-alone program or as a key component of an ERP system.</a:t>
            </a:r>
            <a:endParaRPr sz="2000"/>
          </a:p>
          <a:p>
            <a:pPr indent="-355600" lvl="0" marL="457200" rtl="0" algn="l">
              <a:spcBef>
                <a:spcPts val="0"/>
              </a:spcBef>
              <a:spcAft>
                <a:spcPts val="0"/>
              </a:spcAft>
              <a:buSzPts val="2000"/>
              <a:buChar char="⚫"/>
            </a:pPr>
            <a:r>
              <a:rPr lang="en-US" sz="2000"/>
              <a:t>Although as a part of a system it will lead to better results such as less time for administrative work by managers, easier and quicker access to needed information and reduced costs. </a:t>
            </a:r>
            <a:endParaRPr sz="2000"/>
          </a:p>
          <a:p>
            <a:pPr indent="-355600" lvl="0" marL="457200" rtl="0" algn="l">
              <a:spcBef>
                <a:spcPts val="0"/>
              </a:spcBef>
              <a:spcAft>
                <a:spcPts val="0"/>
              </a:spcAft>
              <a:buSzPts val="2000"/>
              <a:buChar char="⚫"/>
            </a:pPr>
            <a:r>
              <a:rPr lang="en-US" sz="2000"/>
              <a:t>The benefits if using a planning tool can be easily observed and measured. Having a well-thought, solid and working plan will undoubtedly lead to more well-completed projects and increasing of the business profits. </a:t>
            </a:r>
            <a:endParaRPr sz="2000"/>
          </a:p>
        </p:txBody>
      </p:sp>
      <p:pic>
        <p:nvPicPr>
          <p:cNvPr id="246" name="Google Shape;246;p28"/>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47" name="Google Shape;247;p28"/>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References</a:t>
            </a:r>
            <a:endParaRPr/>
          </a:p>
        </p:txBody>
      </p:sp>
      <p:sp>
        <p:nvSpPr>
          <p:cNvPr id="254" name="Google Shape;254;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255" name="Google Shape;255;p2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[1] </a:t>
            </a:r>
            <a:r>
              <a:rPr lang="en-US" sz="1200">
                <a:latin typeface="Times New Roman"/>
                <a:ea typeface="Times New Roman"/>
                <a:cs typeface="Times New Roman"/>
                <a:sym typeface="Times New Roman"/>
              </a:rPr>
              <a:t>T. Mladenova, "A project management system for time planning and resources allocation," 2019 42nd International Convention on Information and Communication Technology, Electronics and Microelectronics (MIPRO), Opatija, Croatia, 2019, pp. 1299-1303.</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[2] </a:t>
            </a:r>
            <a:r>
              <a:rPr lang="en-US" sz="1200">
                <a:latin typeface="Times New Roman"/>
                <a:ea typeface="Times New Roman"/>
                <a:cs typeface="Times New Roman"/>
                <a:sym typeface="Times New Roman"/>
              </a:rPr>
              <a:t>R. G. Evgeny, A. L. Aleksandr and V. Z. Aleksandr, "Algorithms for workforce assignment problem," 2017 Tenth International Conference Management of Large-Scale System Development (MLSD), Moscow, 2017, pp. 1-3.</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[3]</a:t>
            </a:r>
            <a:r>
              <a:rPr lang="en-US" sz="1200">
                <a:latin typeface="Times New Roman"/>
                <a:ea typeface="Times New Roman"/>
                <a:cs typeface="Times New Roman"/>
                <a:sym typeface="Times New Roman"/>
              </a:rPr>
              <a:t>Safrizal, L. Tanti, R. Puspasari and B. Triandi, "Employee Performance Assessment with Profile Matching Method," 2018 6th International Conference on Cyber and IT Service Management (CITSM), Parapat, Indonesia, 2018, pp. 1-6.</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[4] </a:t>
            </a:r>
            <a:r>
              <a:rPr lang="en-US" sz="1200">
                <a:latin typeface="Times New Roman"/>
                <a:ea typeface="Times New Roman"/>
                <a:cs typeface="Times New Roman"/>
                <a:sym typeface="Times New Roman"/>
              </a:rPr>
              <a:t>M. Ilie, S. Ilie and I. Muraretu, "A Semiautomated Human Resource Management System," 2019 IEEE International Symposium on INnovations in Intelligent SysTems and Applications (INISTA), Sofia, Bulgaria, 2019, pp. 1-6.</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[5] </a:t>
            </a:r>
            <a:r>
              <a:rPr lang="en-US" sz="1200">
                <a:latin typeface="Times New Roman"/>
                <a:ea typeface="Times New Roman"/>
                <a:cs typeface="Times New Roman"/>
                <a:sym typeface="Times New Roman"/>
              </a:rPr>
              <a:t> C. Desmond, "Project management tools-software tools," in IEEE Engineering Management Review, vol. 45, no. 4, pp. 24-25, Fourth Quarter 2017.</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pic>
        <p:nvPicPr>
          <p:cNvPr id="256" name="Google Shape;256;p2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257" name="Google Shape;257;p29"/>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264" name="Google Shape;264;p3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5" name="Google Shape;265;p30"/>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[6] S. Kerdsiri, S. Aramkul and P. Champrasert, "Fatigue Consideration optimization Model for Employee Allocation in Flow Shop Scheduling Problems," 2019 IEEE 6th International Conference on Industrial Engineering and Applications (ICIEA), Tokyo, Japan, 2019, pp. 898-902.</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[7] A. S. Korznyakov, A. U. Gaida, T. G. Grigorian and K. V. Koshkin, "The model of universal project states classifier in project management system," 2017 9th IEEE International Conference on Intelligent Data Acquisition and Advanced Computing Systems: Technology and Applications (IDAACS), Bucharest, 2017, pp. 1066-1072.</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[8] A. Rasyid, M. A. Akbar, N. Dengen, M. Tonggiroh, S. N. Alam and E. Budiman, "Employee Performance Target Management System to Support Work Performance Assessment," 2018 2nd East Indonesia Conference on Computer and Information Technology (EIConCIT), Makassar, Indonesia, 2018, pp. 280-284.</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[9] O. Voitenko, I. Achkasov and A. Timinsky, "Competence-based knowledge management in project oriented organisations in bi-adaptive context," 2019 IEEE 14th International Conference on Computer Sciences and Information Technologies (CSIT), Lviv, Ukraine, 2019, pp. 111-115.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[10] I. Babayev, "Priorities management in the portfolio of projects in complex and dynamically variable environments," 2017 12th International Scientific and Technical Conference on Computer Sciences and Information Technologies (CSIT), Lviv, 2017, pp. 187-191.</a:t>
            </a:r>
            <a:endParaRPr/>
          </a:p>
        </p:txBody>
      </p:sp>
      <p:sp>
        <p:nvSpPr>
          <p:cNvPr id="266" name="Google Shape;266;p30"/>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Acknowledgements</a:t>
            </a:r>
            <a:endParaRPr/>
          </a:p>
        </p:txBody>
      </p:sp>
      <p:sp>
        <p:nvSpPr>
          <p:cNvPr id="273" name="Google Shape;273;p31"/>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74" name="Google Shape;274;p31"/>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0" lvl="0" marL="0" rtl="0" algn="l">
              <a:spcBef>
                <a:spcPts val="580"/>
              </a:spcBef>
              <a:spcAft>
                <a:spcPts val="0"/>
              </a:spcAft>
              <a:buClr>
                <a:schemeClr val="dk1"/>
              </a:buClr>
              <a:buSzPts val="1100"/>
              <a:buFont typeface="Arial"/>
              <a:buNone/>
            </a:pPr>
            <a:r>
              <a:rPr lang="en-US" sz="1200"/>
              <a:t>We would like to thank the Director Rev. Bro. Jose Thuruthiyil and Principal Dr. Sincy George</a:t>
            </a:r>
            <a:endParaRPr sz="1200"/>
          </a:p>
          <a:p>
            <a:pPr indent="0" lvl="0" marL="0" rtl="0" algn="l">
              <a:spcBef>
                <a:spcPts val="580"/>
              </a:spcBef>
              <a:spcAft>
                <a:spcPts val="0"/>
              </a:spcAft>
              <a:buClr>
                <a:schemeClr val="dk1"/>
              </a:buClr>
              <a:buSzPts val="1100"/>
              <a:buFont typeface="Arial"/>
              <a:buNone/>
            </a:pPr>
            <a:r>
              <a:rPr lang="en-US" sz="1200"/>
              <a:t>for giving us the opportunity to work on the project and for their guidance. We would like to</a:t>
            </a:r>
            <a:endParaRPr sz="1200"/>
          </a:p>
          <a:p>
            <a:pPr indent="0" lvl="0" marL="0" rtl="0" algn="l">
              <a:spcBef>
                <a:spcPts val="580"/>
              </a:spcBef>
              <a:spcAft>
                <a:spcPts val="0"/>
              </a:spcAft>
              <a:buClr>
                <a:schemeClr val="dk1"/>
              </a:buClr>
              <a:buSzPts val="1100"/>
              <a:buFont typeface="Arial"/>
              <a:buNone/>
            </a:pPr>
            <a:r>
              <a:rPr lang="en-US" sz="1200"/>
              <a:t>express our deep gratitude towards Dr Joanne Gomes Head of The Department (INFT) and our</a:t>
            </a:r>
            <a:endParaRPr sz="1200"/>
          </a:p>
          <a:p>
            <a:pPr indent="0" lvl="0" marL="0" rtl="0" algn="l">
              <a:spcBef>
                <a:spcPts val="580"/>
              </a:spcBef>
              <a:spcAft>
                <a:spcPts val="0"/>
              </a:spcAft>
              <a:buClr>
                <a:schemeClr val="dk1"/>
              </a:buClr>
              <a:buSzPts val="1100"/>
              <a:buFont typeface="Arial"/>
              <a:buNone/>
            </a:pPr>
            <a:r>
              <a:rPr lang="en-US" sz="1200"/>
              <a:t>project guide for her encouragement, constant guidance, support along with Mr. Vaibhav Kala</a:t>
            </a:r>
            <a:endParaRPr sz="1200"/>
          </a:p>
          <a:p>
            <a:pPr indent="0" lvl="0" marL="0" rtl="0" algn="l">
              <a:spcBef>
                <a:spcPts val="580"/>
              </a:spcBef>
              <a:spcAft>
                <a:spcPts val="0"/>
              </a:spcAft>
              <a:buClr>
                <a:schemeClr val="dk1"/>
              </a:buClr>
              <a:buSzPts val="1100"/>
              <a:buFont typeface="Arial"/>
              <a:buNone/>
            </a:pPr>
            <a:r>
              <a:rPr lang="en-US" sz="1200"/>
              <a:t>for sharing her experience and knowledge and pushing us in the right direction to ensure</a:t>
            </a:r>
            <a:endParaRPr sz="1200"/>
          </a:p>
          <a:p>
            <a:pPr indent="0" lvl="0" marL="0" rtl="0" algn="l">
              <a:spcBef>
                <a:spcPts val="580"/>
              </a:spcBef>
              <a:spcAft>
                <a:spcPts val="0"/>
              </a:spcAft>
              <a:buClr>
                <a:schemeClr val="dk1"/>
              </a:buClr>
              <a:buSzPts val="1100"/>
              <a:buFont typeface="Arial"/>
              <a:buNone/>
            </a:pPr>
            <a:r>
              <a:rPr lang="en-US" sz="1200"/>
              <a:t>timely completion of all our project work. </a:t>
            </a:r>
            <a:endParaRPr sz="1200"/>
          </a:p>
          <a:p>
            <a:pPr indent="0" lvl="0" marL="0" rtl="0" algn="l">
              <a:spcBef>
                <a:spcPts val="58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914400" y="274638"/>
            <a:ext cx="7772400" cy="7921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Content</a:t>
            </a:r>
            <a:endParaRPr/>
          </a:p>
        </p:txBody>
      </p:sp>
      <p:sp>
        <p:nvSpPr>
          <p:cNvPr id="115" name="Google Shape;115;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16" name="Google Shape;116;p14"/>
          <p:cNvSpPr txBox="1"/>
          <p:nvPr>
            <p:ph idx="1" type="body"/>
          </p:nvPr>
        </p:nvSpPr>
        <p:spPr>
          <a:xfrm>
            <a:off x="914400" y="990600"/>
            <a:ext cx="7772400" cy="46656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Introduction </a:t>
            </a:r>
            <a:endParaRPr/>
          </a:p>
          <a:p>
            <a:pPr indent="-274320" lvl="0" marL="274320" rtl="0" algn="l">
              <a:spcBef>
                <a:spcPts val="580"/>
              </a:spcBef>
              <a:spcAft>
                <a:spcPts val="0"/>
              </a:spcAft>
              <a:buSzPts val="2210"/>
              <a:buChar char="⚫"/>
            </a:pPr>
            <a:r>
              <a:rPr lang="en-US"/>
              <a:t>Review of Literature</a:t>
            </a:r>
            <a:endParaRPr/>
          </a:p>
          <a:p>
            <a:pPr indent="-274320" lvl="0" marL="274320" rtl="0" algn="l">
              <a:spcBef>
                <a:spcPts val="580"/>
              </a:spcBef>
              <a:spcAft>
                <a:spcPts val="0"/>
              </a:spcAft>
              <a:buSzPts val="2210"/>
              <a:buChar char="⚫"/>
            </a:pPr>
            <a:r>
              <a:rPr lang="en-US"/>
              <a:t>Research Gaps Identified</a:t>
            </a:r>
            <a:endParaRPr/>
          </a:p>
          <a:p>
            <a:pPr indent="-274320" lvl="0" marL="274320" rtl="0" algn="l">
              <a:spcBef>
                <a:spcPts val="580"/>
              </a:spcBef>
              <a:spcAft>
                <a:spcPts val="0"/>
              </a:spcAft>
              <a:buSzPts val="2210"/>
              <a:buChar char="⚫"/>
            </a:pPr>
            <a:r>
              <a:rPr lang="en-US"/>
              <a:t>Problem Definition &amp; Objectives</a:t>
            </a:r>
            <a:endParaRPr/>
          </a:p>
          <a:p>
            <a:pPr indent="-274320" lvl="0" marL="274320" rtl="0" algn="l">
              <a:spcBef>
                <a:spcPts val="580"/>
              </a:spcBef>
              <a:spcAft>
                <a:spcPts val="0"/>
              </a:spcAft>
              <a:buSzPts val="2210"/>
              <a:buChar char="⚫"/>
            </a:pPr>
            <a:r>
              <a:rPr lang="en-US"/>
              <a:t>Proposed Solution</a:t>
            </a:r>
            <a:endParaRPr/>
          </a:p>
          <a:p>
            <a:pPr indent="-274320" lvl="0" marL="274320" rtl="0" algn="l">
              <a:spcBef>
                <a:spcPts val="580"/>
              </a:spcBef>
              <a:spcAft>
                <a:spcPts val="0"/>
              </a:spcAft>
              <a:buSzPts val="2210"/>
              <a:buChar char="⚫"/>
            </a:pPr>
            <a:r>
              <a:rPr lang="en-US"/>
              <a:t>Scope of Project</a:t>
            </a:r>
            <a:endParaRPr/>
          </a:p>
          <a:p>
            <a:pPr indent="-274320" lvl="0" marL="274320" rtl="0" algn="l">
              <a:spcBef>
                <a:spcPts val="580"/>
              </a:spcBef>
              <a:spcAft>
                <a:spcPts val="0"/>
              </a:spcAft>
              <a:buSzPts val="2210"/>
              <a:buChar char="⚫"/>
            </a:pPr>
            <a:r>
              <a:rPr lang="en-US"/>
              <a:t>System Description</a:t>
            </a:r>
            <a:endParaRPr/>
          </a:p>
          <a:p>
            <a:pPr indent="-274320" lvl="0" marL="274320" rtl="0" algn="l">
              <a:spcBef>
                <a:spcPts val="580"/>
              </a:spcBef>
              <a:spcAft>
                <a:spcPts val="0"/>
              </a:spcAft>
              <a:buSzPts val="2210"/>
              <a:buChar char="⚫"/>
            </a:pPr>
            <a:r>
              <a:rPr lang="en-US"/>
              <a:t>Hardware &amp; Software Requirements</a:t>
            </a:r>
            <a:endParaRPr/>
          </a:p>
        </p:txBody>
      </p:sp>
      <p:pic>
        <p:nvPicPr>
          <p:cNvPr id="117" name="Google Shape;117;p14"/>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18" name="Google Shape;118;p14"/>
          <p:cNvSpPr txBox="1"/>
          <p:nvPr>
            <p:ph idx="11" type="ftr"/>
          </p:nvPr>
        </p:nvSpPr>
        <p:spPr>
          <a:xfrm>
            <a:off x="1620450" y="6205738"/>
            <a:ext cx="63603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Questions??</a:t>
            </a:r>
            <a:endParaRPr/>
          </a:p>
        </p:txBody>
      </p:sp>
      <p:sp>
        <p:nvSpPr>
          <p:cNvPr id="280" name="Google Shape;280;p32"/>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4590"/>
              <a:buNone/>
            </a:pPr>
            <a:r>
              <a:rPr b="1" lang="en-US" sz="5400">
                <a:latin typeface="Libre Franklin"/>
                <a:ea typeface="Libre Franklin"/>
                <a:cs typeface="Libre Franklin"/>
                <a:sym typeface="Libre Franklin"/>
              </a:rPr>
              <a:t>Thank You!</a:t>
            </a:r>
            <a:endParaRPr b="1" sz="5400">
              <a:latin typeface="Libre Franklin"/>
              <a:ea typeface="Libre Franklin"/>
              <a:cs typeface="Libre Franklin"/>
              <a:sym typeface="Libre Franklin"/>
            </a:endParaRPr>
          </a:p>
        </p:txBody>
      </p:sp>
      <p:sp>
        <p:nvSpPr>
          <p:cNvPr id="281" name="Google Shape;281;p32"/>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Project Title                                  </a:t>
            </a:r>
            <a:endParaRPr/>
          </a:p>
        </p:txBody>
      </p:sp>
      <p:sp>
        <p:nvSpPr>
          <p:cNvPr id="282" name="Google Shape;282;p32"/>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914400" y="217663"/>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Introduction</a:t>
            </a:r>
            <a:endParaRPr sz="3600">
              <a:highlight>
                <a:srgbClr val="FF0000"/>
              </a:highlight>
            </a:endParaRPr>
          </a:p>
        </p:txBody>
      </p:sp>
      <p:sp>
        <p:nvSpPr>
          <p:cNvPr id="125" name="Google Shape;125;p15"/>
          <p:cNvSpPr txBox="1"/>
          <p:nvPr>
            <p:ph idx="11" type="ftr"/>
          </p:nvPr>
        </p:nvSpPr>
        <p:spPr>
          <a:xfrm>
            <a:off x="914400" y="6172200"/>
            <a:ext cx="63603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a:t>
            </a:r>
            <a:r>
              <a:rPr lang="en-US"/>
              <a:t>PROMangement</a:t>
            </a:r>
            <a:r>
              <a:rPr lang="en-US"/>
              <a:t>                                 </a:t>
            </a:r>
            <a:endParaRPr/>
          </a:p>
        </p:txBody>
      </p:sp>
      <p:sp>
        <p:nvSpPr>
          <p:cNvPr id="126" name="Google Shape;126;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27" name="Google Shape;127;p15"/>
          <p:cNvSpPr txBox="1"/>
          <p:nvPr>
            <p:ph idx="1" type="body"/>
          </p:nvPr>
        </p:nvSpPr>
        <p:spPr>
          <a:xfrm>
            <a:off x="914400" y="1314825"/>
            <a:ext cx="7772400" cy="4572000"/>
          </a:xfrm>
          <a:prstGeom prst="rect">
            <a:avLst/>
          </a:prstGeom>
          <a:noFill/>
          <a:ln>
            <a:noFill/>
          </a:ln>
        </p:spPr>
        <p:txBody>
          <a:bodyPr anchorCtr="0" anchor="t" bIns="45700" lIns="91425" spcFirstLastPara="1" rIns="91425" wrap="square" tIns="45700">
            <a:noAutofit/>
          </a:bodyPr>
          <a:lstStyle/>
          <a:p>
            <a:pPr indent="-349250" lvl="0" marL="457200" rtl="0" algn="l">
              <a:lnSpc>
                <a:spcPct val="115000"/>
              </a:lnSpc>
              <a:spcBef>
                <a:spcPts val="0"/>
              </a:spcBef>
              <a:spcAft>
                <a:spcPts val="0"/>
              </a:spcAft>
              <a:buSzPts val="1900"/>
              <a:buChar char="⚫"/>
            </a:pPr>
            <a:r>
              <a:rPr lang="en-US" sz="1900"/>
              <a:t>Currently, there are many project management application available they either have limited set of activities and the ones that have all of them are behind a paywall</a:t>
            </a:r>
            <a:endParaRPr sz="1900"/>
          </a:p>
          <a:p>
            <a:pPr indent="-349250" lvl="0" marL="457200" rtl="0" algn="l">
              <a:lnSpc>
                <a:spcPct val="115000"/>
              </a:lnSpc>
              <a:spcBef>
                <a:spcPts val="0"/>
              </a:spcBef>
              <a:spcAft>
                <a:spcPts val="0"/>
              </a:spcAft>
              <a:buSzPts val="1900"/>
              <a:buChar char="⚫"/>
            </a:pPr>
            <a:r>
              <a:rPr lang="en-US" sz="1900"/>
              <a:t>Our aim is to create an application that will help in project management activities and reduce the human capital required by the organization.</a:t>
            </a:r>
            <a:endParaRPr sz="1900"/>
          </a:p>
          <a:p>
            <a:pPr indent="-349250" lvl="0" marL="457200" rtl="0" algn="l">
              <a:lnSpc>
                <a:spcPct val="115000"/>
              </a:lnSpc>
              <a:spcBef>
                <a:spcPts val="0"/>
              </a:spcBef>
              <a:spcAft>
                <a:spcPts val="0"/>
              </a:spcAft>
              <a:buSzPts val="1900"/>
              <a:buChar char="⚫"/>
            </a:pPr>
            <a:r>
              <a:rPr lang="en-US" sz="1900"/>
              <a:t>It can help in employee assignment, task delegation, report generation and employee </a:t>
            </a:r>
            <a:r>
              <a:rPr lang="en-US" sz="1900"/>
              <a:t>attrition</a:t>
            </a:r>
            <a:r>
              <a:rPr lang="en-US" sz="1900"/>
              <a:t>.</a:t>
            </a:r>
            <a:endParaRPr sz="1900"/>
          </a:p>
          <a:p>
            <a:pPr indent="0" lvl="0" marL="457200" rtl="0" algn="l">
              <a:lnSpc>
                <a:spcPct val="115000"/>
              </a:lnSpc>
              <a:spcBef>
                <a:spcPts val="0"/>
              </a:spcBef>
              <a:spcAft>
                <a:spcPts val="0"/>
              </a:spcAft>
              <a:buNone/>
            </a:pPr>
            <a:r>
              <a:t/>
            </a:r>
            <a:endParaRPr sz="1900"/>
          </a:p>
          <a:p>
            <a:pPr indent="0" lvl="0" marL="457200" rtl="0" algn="l">
              <a:lnSpc>
                <a:spcPct val="115000"/>
              </a:lnSpc>
              <a:spcBef>
                <a:spcPts val="0"/>
              </a:spcBef>
              <a:spcAft>
                <a:spcPts val="0"/>
              </a:spcAft>
              <a:buNone/>
            </a:pPr>
            <a:r>
              <a:t/>
            </a:r>
            <a:endParaRPr sz="1900"/>
          </a:p>
        </p:txBody>
      </p:sp>
      <p:pic>
        <p:nvPicPr>
          <p:cNvPr id="128" name="Google Shape;128;p15"/>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Review of Literature</a:t>
            </a:r>
            <a:endParaRPr/>
          </a:p>
        </p:txBody>
      </p:sp>
      <p:sp>
        <p:nvSpPr>
          <p:cNvPr id="135" name="Google Shape;135;p16"/>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
        <p:nvSpPr>
          <p:cNvPr id="136" name="Google Shape;136;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pic>
        <p:nvPicPr>
          <p:cNvPr id="137" name="Google Shape;137;p16"/>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graphicFrame>
        <p:nvGraphicFramePr>
          <p:cNvPr id="138" name="Google Shape;138;p16"/>
          <p:cNvGraphicFramePr/>
          <p:nvPr/>
        </p:nvGraphicFramePr>
        <p:xfrm>
          <a:off x="534450" y="1555350"/>
          <a:ext cx="3000000" cy="3000000"/>
        </p:xfrm>
        <a:graphic>
          <a:graphicData uri="http://schemas.openxmlformats.org/drawingml/2006/table">
            <a:tbl>
              <a:tblPr>
                <a:noFill/>
                <a:tableStyleId>{B6559EC2-C444-484C-B4A3-4FD74B2B3156}</a:tableStyleId>
              </a:tblPr>
              <a:tblGrid>
                <a:gridCol w="826650"/>
                <a:gridCol w="2828575"/>
                <a:gridCol w="4497125"/>
              </a:tblGrid>
              <a:tr h="37792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Sr.</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Paper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Observations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8810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A project management system for time planning and resources allocation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The problems collected by the author are clearly labeled based on the importance of them and have a specific numeric value attached to them. </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91275">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[2]</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Algorithms for workforce assignment problem</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Solution is capital based and not time based.</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50">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Employee Performance Assessment with Profile Matching Method</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The result of the profile matching method in ranking form, therefore this method makes it easier to determine the best employees according to the profile desired by the company. </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50">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A Semiautomated Human Resource Management System</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The results presented by the author are a result of a simulation they performed and not a result of actual/practical usage of the proposed solution.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1650">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[5]</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Project management tools-software tools</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Insufficient information about the details of the features discussed in the paper.</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933450" y="471672"/>
            <a:ext cx="7772400" cy="861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Review of Literature</a:t>
            </a:r>
            <a:endParaRPr/>
          </a:p>
        </p:txBody>
      </p:sp>
      <p:sp>
        <p:nvSpPr>
          <p:cNvPr id="144" name="Google Shape;144;p1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45" name="Google Shape;145;p17"/>
          <p:cNvGraphicFramePr/>
          <p:nvPr/>
        </p:nvGraphicFramePr>
        <p:xfrm>
          <a:off x="952513" y="1343000"/>
          <a:ext cx="3000000" cy="3000000"/>
        </p:xfrm>
        <a:graphic>
          <a:graphicData uri="http://schemas.openxmlformats.org/drawingml/2006/table">
            <a:tbl>
              <a:tblPr>
                <a:noFill/>
                <a:tableStyleId>{B6559EC2-C444-484C-B4A3-4FD74B2B3156}</a:tableStyleId>
              </a:tblPr>
              <a:tblGrid>
                <a:gridCol w="631775"/>
                <a:gridCol w="3092125"/>
                <a:gridCol w="4010375"/>
              </a:tblGrid>
              <a:tr h="391275">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Sr.</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latin typeface="Times New Roman"/>
                          <a:ea typeface="Times New Roman"/>
                          <a:cs typeface="Times New Roman"/>
                          <a:sym typeface="Times New Roman"/>
                        </a:rPr>
                        <a:t>Paper Name</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Observations</a:t>
                      </a:r>
                      <a:endParaRPr b="1"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87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Fatigue Consideration optimization Model for Employee Allocation in Flow Shop Scheduling Problems</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The results are a result of a simulation and not an actual experiment. More </a:t>
                      </a:r>
                      <a:r>
                        <a:rPr lang="en-US" sz="1300">
                          <a:latin typeface="Times New Roman"/>
                          <a:ea typeface="Times New Roman"/>
                          <a:cs typeface="Times New Roman"/>
                          <a:sym typeface="Times New Roman"/>
                        </a:rPr>
                        <a:t>preferred for</a:t>
                      </a:r>
                      <a:r>
                        <a:rPr lang="en-US" sz="1300">
                          <a:latin typeface="Times New Roman"/>
                          <a:ea typeface="Times New Roman"/>
                          <a:cs typeface="Times New Roman"/>
                          <a:sym typeface="Times New Roman"/>
                        </a:rPr>
                        <a:t> blue collar  jobs.</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540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The model of universal project states classifier in project management system</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Model is verified using a simulation.</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87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Employee Performance Target Management System to Support Work Performance Assessment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Appraisal is defined but other features required for an employee management system are not present</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87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[9]</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Competence-based knowledge management in project</a:t>
                      </a:r>
                      <a:endParaRPr sz="1200">
                        <a:latin typeface="Times New Roman"/>
                        <a:ea typeface="Times New Roman"/>
                        <a:cs typeface="Times New Roman"/>
                        <a:sym typeface="Times New Roman"/>
                      </a:endParaRPr>
                    </a:p>
                    <a:p>
                      <a:pPr indent="0" lvl="0" marL="0" rtl="0" algn="l">
                        <a:spcBef>
                          <a:spcPts val="0"/>
                        </a:spcBef>
                        <a:spcAft>
                          <a:spcPts val="0"/>
                        </a:spcAft>
                        <a:buNone/>
                      </a:pPr>
                      <a:r>
                        <a:rPr lang="en-US" sz="1200">
                          <a:latin typeface="Times New Roman"/>
                          <a:ea typeface="Times New Roman"/>
                          <a:cs typeface="Times New Roman"/>
                          <a:sym typeface="Times New Roman"/>
                        </a:rPr>
                        <a:t>oriented organisations in bi-adaptive context</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300">
                          <a:latin typeface="Times New Roman"/>
                          <a:ea typeface="Times New Roman"/>
                          <a:cs typeface="Times New Roman"/>
                          <a:sym typeface="Times New Roman"/>
                        </a:rPr>
                        <a:t>1.  Insufficient research in terms of practical implementation. 2. Implementation is complex and difficult.</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08725">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[10]</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Priorities management in the portfolio of projects in complex and dynamically variable environments</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300">
                          <a:latin typeface="Times New Roman"/>
                          <a:ea typeface="Times New Roman"/>
                          <a:cs typeface="Times New Roman"/>
                          <a:sym typeface="Times New Roman"/>
                        </a:rPr>
                        <a:t>Complex Implementation with requirement of a large amount of project data.</a:t>
                      </a:r>
                      <a:endParaRPr sz="13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6" name="Google Shape;146;p17"/>
          <p:cNvSpPr txBox="1"/>
          <p:nvPr>
            <p:ph idx="11" type="ftr"/>
          </p:nvPr>
        </p:nvSpPr>
        <p:spPr>
          <a:xfrm>
            <a:off x="952500" y="6106125"/>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Research Gaps Identified</a:t>
            </a:r>
            <a:endParaRPr/>
          </a:p>
        </p:txBody>
      </p:sp>
      <p:sp>
        <p:nvSpPr>
          <p:cNvPr id="152" name="Google Shape;152;p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53" name="Google Shape;153;p18"/>
          <p:cNvSpPr txBox="1"/>
          <p:nvPr>
            <p:ph idx="11" type="ftr"/>
          </p:nvPr>
        </p:nvSpPr>
        <p:spPr>
          <a:xfrm>
            <a:off x="1220850" y="6153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
        <p:nvSpPr>
          <p:cNvPr id="154" name="Google Shape;154;p18"/>
          <p:cNvSpPr txBox="1"/>
          <p:nvPr>
            <p:ph idx="1" type="body"/>
          </p:nvPr>
        </p:nvSpPr>
        <p:spPr>
          <a:xfrm>
            <a:off x="914360" y="1447722"/>
            <a:ext cx="77724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Employee Attrition prediction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To check overall progress of employee and project.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Report generation for ongoing project to view status of the project.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Problem Definition</a:t>
            </a:r>
            <a:endParaRPr/>
          </a:p>
        </p:txBody>
      </p:sp>
      <p:sp>
        <p:nvSpPr>
          <p:cNvPr id="161" name="Google Shape;161;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62" name="Google Shape;162;p1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US" sz="2000"/>
              <a:t>The aim of the project is to develop a system for project management that can effectively and efficiently manage employees across different projects and companies for small to medium size companies.</a:t>
            </a:r>
            <a:endParaRPr sz="2000"/>
          </a:p>
        </p:txBody>
      </p:sp>
      <p:pic>
        <p:nvPicPr>
          <p:cNvPr id="163" name="Google Shape;163;p19"/>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64" name="Google Shape;164;p19"/>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914400" y="274638"/>
            <a:ext cx="7772400" cy="1143000"/>
          </a:xfrm>
          <a:prstGeom prst="rect">
            <a:avLst/>
          </a:prstGeom>
        </p:spPr>
        <p:txBody>
          <a:bodyPr anchorCtr="0" anchor="b" bIns="91425" lIns="91425" spcFirstLastPara="1" rIns="91425" wrap="square" tIns="45700">
            <a:noAutofit/>
          </a:bodyPr>
          <a:lstStyle/>
          <a:p>
            <a:pPr indent="0" lvl="0" marL="0" rtl="0" algn="l">
              <a:spcBef>
                <a:spcPts val="0"/>
              </a:spcBef>
              <a:spcAft>
                <a:spcPts val="0"/>
              </a:spcAft>
              <a:buNone/>
            </a:pPr>
            <a:r>
              <a:rPr lang="en-US"/>
              <a:t>Objectives</a:t>
            </a:r>
            <a:endParaRPr/>
          </a:p>
        </p:txBody>
      </p:sp>
      <p:sp>
        <p:nvSpPr>
          <p:cNvPr id="171" name="Google Shape;171;p20"/>
          <p:cNvSpPr/>
          <p:nvPr>
            <p:ph idx="12" type="sldNum"/>
          </p:nvPr>
        </p:nvSpPr>
        <p:spPr>
          <a:xfrm>
            <a:off x="146304" y="6210300"/>
            <a:ext cx="457200" cy="457200"/>
          </a:xfrm>
          <a:prstGeom prst="ellipse">
            <a:avLst/>
          </a:prstGeom>
        </p:spPr>
        <p:txBody>
          <a:bodyPr anchorCtr="1"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72" name="Google Shape;172;p20"/>
          <p:cNvSpPr txBox="1"/>
          <p:nvPr>
            <p:ph idx="1" type="body"/>
          </p:nvPr>
        </p:nvSpPr>
        <p:spPr>
          <a:xfrm>
            <a:off x="914400" y="1447800"/>
            <a:ext cx="7772400" cy="4572000"/>
          </a:xfrm>
          <a:prstGeom prst="rect">
            <a:avLst/>
          </a:prstGeom>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SzPts val="2000"/>
              <a:buChar char="●"/>
            </a:pPr>
            <a:r>
              <a:rPr lang="en-US" sz="2000"/>
              <a:t>Effective utilisation of task management with assignment.</a:t>
            </a:r>
            <a:endParaRPr sz="2000"/>
          </a:p>
          <a:p>
            <a:pPr indent="0" lvl="0" marL="457200" rtl="0" algn="l">
              <a:lnSpc>
                <a:spcPct val="100000"/>
              </a:lnSpc>
              <a:spcBef>
                <a:spcPts val="0"/>
              </a:spcBef>
              <a:spcAft>
                <a:spcPts val="0"/>
              </a:spcAft>
              <a:buNone/>
            </a:pPr>
            <a:r>
              <a:t/>
            </a:r>
            <a:endParaRPr sz="2000"/>
          </a:p>
          <a:p>
            <a:pPr indent="-355600" lvl="0" marL="457200" rtl="0" algn="l">
              <a:lnSpc>
                <a:spcPct val="100000"/>
              </a:lnSpc>
              <a:spcBef>
                <a:spcPts val="0"/>
              </a:spcBef>
              <a:spcAft>
                <a:spcPts val="0"/>
              </a:spcAft>
              <a:buSzPts val="2000"/>
              <a:buChar char="●"/>
            </a:pPr>
            <a:r>
              <a:rPr lang="en-US" sz="2000"/>
              <a:t>Delegation monitoring of each and every employee is done easily and efficiently.</a:t>
            </a:r>
            <a:endParaRPr sz="2000"/>
          </a:p>
          <a:p>
            <a:pPr indent="0" lvl="0" marL="457200" rtl="0" algn="l">
              <a:lnSpc>
                <a:spcPct val="100000"/>
              </a:lnSpc>
              <a:spcBef>
                <a:spcPts val="0"/>
              </a:spcBef>
              <a:spcAft>
                <a:spcPts val="0"/>
              </a:spcAft>
              <a:buNone/>
            </a:pPr>
            <a:r>
              <a:t/>
            </a:r>
            <a:endParaRPr sz="2000"/>
          </a:p>
          <a:p>
            <a:pPr indent="-355600" lvl="0" marL="457200" rtl="0" algn="l">
              <a:spcBef>
                <a:spcPts val="0"/>
              </a:spcBef>
              <a:spcAft>
                <a:spcPts val="0"/>
              </a:spcAft>
              <a:buSzPts val="2000"/>
              <a:buChar char="●"/>
            </a:pPr>
            <a:r>
              <a:rPr lang="en-US" sz="2000"/>
              <a:t>Checking overall progress of employee and project.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Generating Reports of Projects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Predicting Employee Attrition using Random Forest.</a:t>
            </a:r>
            <a:endParaRPr sz="2000"/>
          </a:p>
          <a:p>
            <a:pPr indent="0" lvl="0" marL="457200" rtl="0" algn="l">
              <a:lnSpc>
                <a:spcPct val="100000"/>
              </a:lnSpc>
              <a:spcBef>
                <a:spcPts val="0"/>
              </a:spcBef>
              <a:spcAft>
                <a:spcPts val="0"/>
              </a:spcAft>
              <a:buNone/>
            </a:pPr>
            <a:r>
              <a:t/>
            </a:r>
            <a:endParaRPr/>
          </a:p>
        </p:txBody>
      </p:sp>
      <p:sp>
        <p:nvSpPr>
          <p:cNvPr id="173" name="Google Shape;173;p20"/>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rPr lang="en-US"/>
              <a:t>Proposed Solution </a:t>
            </a:r>
            <a:endParaRPr/>
          </a:p>
        </p:txBody>
      </p:sp>
      <p:sp>
        <p:nvSpPr>
          <p:cNvPr id="180" name="Google Shape;180;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US"/>
              <a:t>‹#›</a:t>
            </a:fld>
            <a:endParaRPr/>
          </a:p>
        </p:txBody>
      </p:sp>
      <p:sp>
        <p:nvSpPr>
          <p:cNvPr id="181" name="Google Shape;181;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Char char="⚫"/>
            </a:pPr>
            <a:r>
              <a:rPr lang="en-US" sz="2000"/>
              <a:t>Create an application to perform project management </a:t>
            </a:r>
            <a:r>
              <a:rPr lang="en-US" sz="2000"/>
              <a:t>activities</a:t>
            </a:r>
            <a:r>
              <a:rPr lang="en-US" sz="2000"/>
              <a:t> and assign </a:t>
            </a:r>
            <a:r>
              <a:rPr lang="en-US" sz="2000"/>
              <a:t>tasks</a:t>
            </a:r>
            <a:r>
              <a:rPr lang="en-US" sz="2000"/>
              <a:t> to employees.</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Employees can view the tasks assigned to them.</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A Dashboard to view the progress of projects and employees working on it.</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Create Report based on the data.</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Char char="⚫"/>
            </a:pPr>
            <a:r>
              <a:rPr lang="en-US" sz="2000"/>
              <a:t>Predicting Employee Attrition using Random Forest.</a:t>
            </a:r>
            <a:endParaRPr sz="2000"/>
          </a:p>
        </p:txBody>
      </p:sp>
      <p:pic>
        <p:nvPicPr>
          <p:cNvPr id="182" name="Google Shape;182;p21"/>
          <p:cNvPicPr preferRelativeResize="0"/>
          <p:nvPr/>
        </p:nvPicPr>
        <p:blipFill rotWithShape="1">
          <a:blip r:embed="rId3">
            <a:alphaModFix/>
          </a:blip>
          <a:srcRect b="0" l="0" r="0" t="0"/>
          <a:stretch/>
        </p:blipFill>
        <p:spPr>
          <a:xfrm>
            <a:off x="8305800" y="6172200"/>
            <a:ext cx="533400" cy="524282"/>
          </a:xfrm>
          <a:prstGeom prst="rect">
            <a:avLst/>
          </a:prstGeom>
          <a:noFill/>
          <a:ln>
            <a:noFill/>
          </a:ln>
        </p:spPr>
      </p:pic>
      <p:sp>
        <p:nvSpPr>
          <p:cNvPr id="183" name="Google Shape;183;p21"/>
          <p:cNvSpPr txBox="1"/>
          <p:nvPr>
            <p:ph idx="11" type="ftr"/>
          </p:nvPr>
        </p:nvSpPr>
        <p:spPr>
          <a:xfrm>
            <a:off x="914400" y="6172200"/>
            <a:ext cx="7159500" cy="4572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SFIT- IT department                   PROMangement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