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8" r:id="rId5"/>
    <p:sldId id="270" r:id="rId6"/>
    <p:sldId id="271" r:id="rId7"/>
    <p:sldId id="273" r:id="rId8"/>
    <p:sldId id="274" r:id="rId9"/>
    <p:sldId id="277" r:id="rId10"/>
    <p:sldId id="261" r:id="rId11"/>
    <p:sldId id="275" r:id="rId12"/>
    <p:sldId id="276" r:id="rId13"/>
    <p:sldId id="262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94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F95B-5760-294E-9D2F-E2E695BCB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BB795-922C-A441-A863-F48C83B4E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A13B-CD43-DD48-BF52-2D21F13D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27B-FBE1-704F-AC08-47071FEFBA1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EB9A2-1407-9F4D-814E-51418574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A7F99-CD08-D949-9319-FAE9C02E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C686-F2E0-7A47-A9A2-D72C1F92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7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4A7A-7106-444E-B4B3-02E1AA33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E086F-1A22-9F47-A0C9-D7C49DBC0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7C063-E02B-314C-959B-0DF49AF2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27B-FBE1-704F-AC08-47071FEFBA1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BBC1C-56A0-0C47-9636-1935891D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AA986-9083-8641-8360-2FE20A05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C686-F2E0-7A47-A9A2-D72C1F92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3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7053C-4F79-F241-88BE-D09B3F00C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B3A73-AF2D-2943-ABB4-516C8DBF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C3BF-4C4D-2F40-904A-CB1FB6D7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27B-FBE1-704F-AC08-47071FEFBA1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618AB-C230-CF48-BC79-3F4D810A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8B2F5-5DFE-434B-95A6-5C429E6A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C686-F2E0-7A47-A9A2-D72C1F92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7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9296-7DCF-D94B-9583-00EE9F6E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7CD2-B6EB-6A44-A277-51290C105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03BE-1E1C-2F4B-A490-3EB3434D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27B-FBE1-704F-AC08-47071FEFBA1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748F4-F8F4-1840-BF65-B1DD3B4A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ED0D-FCE6-DB43-A5FE-F8C7F82C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C686-F2E0-7A47-A9A2-D72C1F92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5095-E176-304B-B10B-18BC9A7B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4987C-61A9-A543-A7BB-5850A913C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DEF23-0AFD-CB40-B336-C84DCA5F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27B-FBE1-704F-AC08-47071FEFBA1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D0E84-AAA9-484D-A7E3-488F713D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71D94-A787-AB4F-AA5D-1B522402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C686-F2E0-7A47-A9A2-D72C1F92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2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FC96-A352-4743-A25F-4C1E7155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0D22-F607-9147-914C-3A1FDF541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A957D-AEF9-7C47-ADB9-B81A67282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F7276-2070-F24B-A36C-7DC6A250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27B-FBE1-704F-AC08-47071FEFBA1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913B-08B1-CD4E-B715-0928C34E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D092F-9434-D942-8364-D4B2379C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C686-F2E0-7A47-A9A2-D72C1F92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3877-E5D2-6745-8DF9-BE8987B9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2FD14-080A-9448-AA76-409C8B234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0EF1B-6BC1-F44F-9BA5-C7F83FCED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C5316-EC30-1840-B387-3CBC632CB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33078-A375-2B49-816F-83CA97FBA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D9689-D28E-8D45-8BE3-86B0F225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27B-FBE1-704F-AC08-47071FEFBA1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C8811-76E6-A346-B78D-7F4E79F5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098AD-B725-8C47-AA92-8B9A0546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C686-F2E0-7A47-A9A2-D72C1F92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5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948E-BCA2-F44F-AA9F-0F966EDF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0B9D8-04AE-8744-AE01-2B422C4E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27B-FBE1-704F-AC08-47071FEFBA1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41BE5-A3E9-1D40-81CB-AB45CE2E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23DD9-017D-254A-9AE5-82C3C6D0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C686-F2E0-7A47-A9A2-D72C1F92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65AB3-8C8F-5149-9083-625AD697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27B-FBE1-704F-AC08-47071FEFBA1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BBB09-EE6E-F14E-BA96-F632520C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B207B-656A-9348-8DCD-53B60906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C686-F2E0-7A47-A9A2-D72C1F92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9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9F18-5E3D-AD4F-806F-3E31E3CF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92118-FB99-B24C-B92D-14106C7AA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7359C-A1AF-FD41-8062-9C48845B9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71B10-4521-A14C-B79F-A18EC7D1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27B-FBE1-704F-AC08-47071FEFBA1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C3DA9-1501-0044-90D0-CEA2F6E1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362C9-A505-624A-B5F7-D4FFA5B6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C686-F2E0-7A47-A9A2-D72C1F92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7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837B-CEB6-3245-8785-2D48FE1B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FFC32-40E4-C74B-A0BE-E0ACF1EB5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30668-802D-F449-81A8-4014D6012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47C59-E2C0-BF47-81CE-71BFACB8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527B-FBE1-704F-AC08-47071FEFBA1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87957-5249-CC40-BB29-ED134C37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199D1-5CDE-EA4B-A5E9-19327A6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C686-F2E0-7A47-A9A2-D72C1F92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2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F8A22-19D5-AA48-BCCE-663FDBFD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B3DBB-7A3D-FD42-A021-2D093924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9BE7D-8D6F-8E4C-AC46-86890EEFF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527B-FBE1-704F-AC08-47071FEFBA1D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398C-7713-FD4D-8B16-A43C93E9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FEB2-CCD1-A74C-8F03-73FB7FB13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C686-F2E0-7A47-A9A2-D72C1F92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5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crash-reporting-" TargetMode="External"/><Relationship Id="rId2" Type="http://schemas.openxmlformats.org/officeDocument/2006/relationships/hyperlink" Target="https://data.montgomerycountymd.gov/Public-Safety/Crash-Reporting-Drivers-Data/mmzv-x63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6">
            <a:extLst>
              <a:ext uri="{FF2B5EF4-FFF2-40B4-BE49-F238E27FC236}">
                <a16:creationId xmlns:a16="http://schemas.microsoft.com/office/drawing/2014/main" id="{C6B158B5-50B5-4927-A367-7C9F3AFE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865E9-03A1-A040-A725-66619CA2C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1824" y="1367673"/>
            <a:ext cx="4375151" cy="2665509"/>
          </a:xfrm>
        </p:spPr>
        <p:txBody>
          <a:bodyPr>
            <a:normAutofit/>
          </a:bodyPr>
          <a:lstStyle/>
          <a:p>
            <a:pPr algn="r"/>
            <a:r>
              <a:rPr lang="en-US" sz="6100" dirty="0">
                <a:solidFill>
                  <a:schemeClr val="bg1"/>
                </a:solidFill>
              </a:rPr>
              <a:t>Driver’s Fault Classification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BB4C0-098E-474F-ACE2-98C290699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9182" y="4414180"/>
            <a:ext cx="4377793" cy="884538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ALY6140</a:t>
            </a:r>
          </a:p>
        </p:txBody>
      </p:sp>
      <p:pic>
        <p:nvPicPr>
          <p:cNvPr id="5" name="Picture 4" descr="A person driving a car with a smashed windshield&#10;&#10;Description automatically generated">
            <a:extLst>
              <a:ext uri="{FF2B5EF4-FFF2-40B4-BE49-F238E27FC236}">
                <a16:creationId xmlns:a16="http://schemas.microsoft.com/office/drawing/2014/main" id="{E2168D85-6679-8A43-B981-6FF40E10AC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76"/>
          <a:stretch/>
        </p:blipFill>
        <p:spPr>
          <a:xfrm>
            <a:off x="1" y="2"/>
            <a:ext cx="6249303" cy="6857998"/>
          </a:xfrm>
          <a:custGeom>
            <a:avLst/>
            <a:gdLst/>
            <a:ahLst/>
            <a:cxnLst/>
            <a:rect l="l" t="t" r="r" b="b"/>
            <a:pathLst>
              <a:path w="6249303" h="6857998">
                <a:moveTo>
                  <a:pt x="5497146" y="6118149"/>
                </a:moveTo>
                <a:cubicBezTo>
                  <a:pt x="5503695" y="6124102"/>
                  <a:pt x="5511317" y="6129341"/>
                  <a:pt x="5518366" y="6133723"/>
                </a:cubicBezTo>
                <a:cubicBezTo>
                  <a:pt x="5525509" y="6138152"/>
                  <a:pt x="5530855" y="6143474"/>
                  <a:pt x="5534525" y="6149380"/>
                </a:cubicBezTo>
                <a:lnTo>
                  <a:pt x="5540000" y="6166562"/>
                </a:lnTo>
                <a:lnTo>
                  <a:pt x="5534525" y="6149379"/>
                </a:lnTo>
                <a:cubicBezTo>
                  <a:pt x="5530855" y="6143474"/>
                  <a:pt x="5525509" y="6138152"/>
                  <a:pt x="5518366" y="6133722"/>
                </a:cubicBezTo>
                <a:cubicBezTo>
                  <a:pt x="5511317" y="6129341"/>
                  <a:pt x="5503695" y="6124102"/>
                  <a:pt x="5497146" y="6118149"/>
                </a:cubicBezTo>
                <a:close/>
                <a:moveTo>
                  <a:pt x="5405304" y="4941372"/>
                </a:moveTo>
                <a:lnTo>
                  <a:pt x="5408634" y="4950869"/>
                </a:lnTo>
                <a:lnTo>
                  <a:pt x="5418318" y="4991382"/>
                </a:lnTo>
                <a:lnTo>
                  <a:pt x="5408634" y="4950868"/>
                </a:lnTo>
                <a:close/>
                <a:moveTo>
                  <a:pt x="5409242" y="4749807"/>
                </a:moveTo>
                <a:cubicBezTo>
                  <a:pt x="5397106" y="4762826"/>
                  <a:pt x="5396249" y="4781365"/>
                  <a:pt x="5394535" y="4799797"/>
                </a:cubicBezTo>
                <a:cubicBezTo>
                  <a:pt x="5396249" y="4781365"/>
                  <a:pt x="5397106" y="4762827"/>
                  <a:pt x="5409242" y="4749807"/>
                </a:cubicBezTo>
                <a:close/>
                <a:moveTo>
                  <a:pt x="5427041" y="4543185"/>
                </a:moveTo>
                <a:cubicBezTo>
                  <a:pt x="5428019" y="4548281"/>
                  <a:pt x="5430065" y="4553662"/>
                  <a:pt x="5432447" y="4557092"/>
                </a:cubicBezTo>
                <a:cubicBezTo>
                  <a:pt x="5444067" y="4573618"/>
                  <a:pt x="5452855" y="4588275"/>
                  <a:pt x="5458810" y="4602021"/>
                </a:cubicBezTo>
                <a:cubicBezTo>
                  <a:pt x="5452855" y="4588275"/>
                  <a:pt x="5444067" y="4573618"/>
                  <a:pt x="5432447" y="4557091"/>
                </a:cubicBezTo>
                <a:close/>
                <a:moveTo>
                  <a:pt x="5893259" y="2819253"/>
                </a:moveTo>
                <a:lnTo>
                  <a:pt x="5904902" y="2827484"/>
                </a:lnTo>
                <a:lnTo>
                  <a:pt x="5904904" y="2827486"/>
                </a:lnTo>
                <a:lnTo>
                  <a:pt x="5933407" y="2861156"/>
                </a:lnTo>
                <a:lnTo>
                  <a:pt x="5923753" y="2842392"/>
                </a:lnTo>
                <a:lnTo>
                  <a:pt x="5904904" y="2827486"/>
                </a:lnTo>
                <a:lnTo>
                  <a:pt x="5904902" y="2827483"/>
                </a:lnTo>
                <a:close/>
                <a:moveTo>
                  <a:pt x="5823604" y="1974015"/>
                </a:moveTo>
                <a:lnTo>
                  <a:pt x="5817090" y="1999763"/>
                </a:lnTo>
                <a:cubicBezTo>
                  <a:pt x="5813281" y="2008056"/>
                  <a:pt x="5807601" y="2016020"/>
                  <a:pt x="5799362" y="2023547"/>
                </a:cubicBezTo>
                <a:cubicBezTo>
                  <a:pt x="5815841" y="2008497"/>
                  <a:pt x="5822079" y="1991685"/>
                  <a:pt x="5823604" y="1974015"/>
                </a:cubicBezTo>
                <a:close/>
                <a:moveTo>
                  <a:pt x="5806410" y="1768838"/>
                </a:moveTo>
                <a:cubicBezTo>
                  <a:pt x="5802029" y="1774411"/>
                  <a:pt x="5799266" y="1779948"/>
                  <a:pt x="5797809" y="1785412"/>
                </a:cubicBezTo>
                <a:lnTo>
                  <a:pt x="5797028" y="1801558"/>
                </a:lnTo>
                <a:cubicBezTo>
                  <a:pt x="5795361" y="1790986"/>
                  <a:pt x="5797647" y="1779981"/>
                  <a:pt x="5806410" y="1768838"/>
                </a:cubicBezTo>
                <a:close/>
                <a:moveTo>
                  <a:pt x="5915999" y="520953"/>
                </a:moveTo>
                <a:lnTo>
                  <a:pt x="5909271" y="549926"/>
                </a:lnTo>
                <a:lnTo>
                  <a:pt x="5903017" y="566616"/>
                </a:lnTo>
                <a:lnTo>
                  <a:pt x="5897067" y="581804"/>
                </a:lnTo>
                <a:lnTo>
                  <a:pt x="5896649" y="583595"/>
                </a:lnTo>
                <a:lnTo>
                  <a:pt x="5894474" y="589388"/>
                </a:lnTo>
                <a:cubicBezTo>
                  <a:pt x="5892074" y="597005"/>
                  <a:pt x="5890316" y="604728"/>
                  <a:pt x="5889851" y="612658"/>
                </a:cubicBezTo>
                <a:lnTo>
                  <a:pt x="5896649" y="583595"/>
                </a:lnTo>
                <a:lnTo>
                  <a:pt x="5902965" y="566754"/>
                </a:lnTo>
                <a:lnTo>
                  <a:pt x="5903017" y="566616"/>
                </a:lnTo>
                <a:lnTo>
                  <a:pt x="5908855" y="551717"/>
                </a:lnTo>
                <a:lnTo>
                  <a:pt x="5909271" y="549926"/>
                </a:lnTo>
                <a:lnTo>
                  <a:pt x="5911436" y="544146"/>
                </a:lnTo>
                <a:cubicBezTo>
                  <a:pt x="5913823" y="536547"/>
                  <a:pt x="5915561" y="528850"/>
                  <a:pt x="5915999" y="520953"/>
                </a:cubicBezTo>
                <a:close/>
                <a:moveTo>
                  <a:pt x="5864896" y="268794"/>
                </a:moveTo>
                <a:cubicBezTo>
                  <a:pt x="5862371" y="279176"/>
                  <a:pt x="5860668" y="289296"/>
                  <a:pt x="5860021" y="299164"/>
                </a:cubicBezTo>
                <a:cubicBezTo>
                  <a:pt x="5859371" y="309031"/>
                  <a:pt x="5859776" y="318646"/>
                  <a:pt x="5861466" y="328017"/>
                </a:cubicBezTo>
                <a:close/>
                <a:moveTo>
                  <a:pt x="0" y="0"/>
                </a:moveTo>
                <a:lnTo>
                  <a:pt x="6182312" y="0"/>
                </a:lnTo>
                <a:lnTo>
                  <a:pt x="6178097" y="24480"/>
                </a:lnTo>
                <a:cubicBezTo>
                  <a:pt x="6175612" y="32636"/>
                  <a:pt x="6171850" y="40471"/>
                  <a:pt x="6166086" y="47806"/>
                </a:cubicBezTo>
                <a:cubicBezTo>
                  <a:pt x="6151226" y="66857"/>
                  <a:pt x="6154655" y="85336"/>
                  <a:pt x="6156942" y="105718"/>
                </a:cubicBezTo>
                <a:cubicBezTo>
                  <a:pt x="6158656" y="121150"/>
                  <a:pt x="6158085" y="136963"/>
                  <a:pt x="6158277" y="152584"/>
                </a:cubicBezTo>
                <a:cubicBezTo>
                  <a:pt x="6158846" y="180017"/>
                  <a:pt x="6159037" y="207450"/>
                  <a:pt x="6159990" y="234883"/>
                </a:cubicBezTo>
                <a:cubicBezTo>
                  <a:pt x="6160370" y="243648"/>
                  <a:pt x="6165135" y="252600"/>
                  <a:pt x="6164373" y="261173"/>
                </a:cubicBezTo>
                <a:cubicBezTo>
                  <a:pt x="6160752" y="300800"/>
                  <a:pt x="6155037" y="340425"/>
                  <a:pt x="6151798" y="380050"/>
                </a:cubicBezTo>
                <a:cubicBezTo>
                  <a:pt x="6149894" y="402529"/>
                  <a:pt x="6153511" y="425581"/>
                  <a:pt x="6150846" y="447870"/>
                </a:cubicBezTo>
                <a:cubicBezTo>
                  <a:pt x="6147798" y="473587"/>
                  <a:pt x="6139988" y="498733"/>
                  <a:pt x="6135223" y="524262"/>
                </a:cubicBezTo>
                <a:cubicBezTo>
                  <a:pt x="6133891" y="531310"/>
                  <a:pt x="6135606" y="539121"/>
                  <a:pt x="6135985" y="546552"/>
                </a:cubicBezTo>
                <a:cubicBezTo>
                  <a:pt x="6136367" y="554933"/>
                  <a:pt x="6137129" y="563125"/>
                  <a:pt x="6137320" y="571508"/>
                </a:cubicBezTo>
                <a:cubicBezTo>
                  <a:pt x="6137702" y="597037"/>
                  <a:pt x="6137129" y="622564"/>
                  <a:pt x="6138464" y="648092"/>
                </a:cubicBezTo>
                <a:cubicBezTo>
                  <a:pt x="6139225" y="663713"/>
                  <a:pt x="6147035" y="680096"/>
                  <a:pt x="6144177" y="694576"/>
                </a:cubicBezTo>
                <a:cubicBezTo>
                  <a:pt x="6138654" y="724104"/>
                  <a:pt x="6151036" y="753633"/>
                  <a:pt x="6140750" y="783158"/>
                </a:cubicBezTo>
                <a:cubicBezTo>
                  <a:pt x="6137702" y="792306"/>
                  <a:pt x="6145322" y="804877"/>
                  <a:pt x="6145702" y="815929"/>
                </a:cubicBezTo>
                <a:cubicBezTo>
                  <a:pt x="6146654" y="843552"/>
                  <a:pt x="6146464" y="871173"/>
                  <a:pt x="6146274" y="898797"/>
                </a:cubicBezTo>
                <a:cubicBezTo>
                  <a:pt x="6146084" y="923562"/>
                  <a:pt x="6148750" y="949281"/>
                  <a:pt x="6143416" y="973095"/>
                </a:cubicBezTo>
                <a:cubicBezTo>
                  <a:pt x="6137702" y="998052"/>
                  <a:pt x="6138464" y="1020529"/>
                  <a:pt x="6144940" y="1044725"/>
                </a:cubicBezTo>
                <a:cubicBezTo>
                  <a:pt x="6149322" y="1061298"/>
                  <a:pt x="6149894" y="1078826"/>
                  <a:pt x="6151226" y="1095972"/>
                </a:cubicBezTo>
                <a:cubicBezTo>
                  <a:pt x="6152750" y="1114449"/>
                  <a:pt x="6148750" y="1134834"/>
                  <a:pt x="6155037" y="1151600"/>
                </a:cubicBezTo>
                <a:cubicBezTo>
                  <a:pt x="6173706" y="1201512"/>
                  <a:pt x="6177706" y="1252757"/>
                  <a:pt x="6177706" y="1304955"/>
                </a:cubicBezTo>
                <a:cubicBezTo>
                  <a:pt x="6177706" y="1314483"/>
                  <a:pt x="6175041" y="1324198"/>
                  <a:pt x="6172183" y="1333341"/>
                </a:cubicBezTo>
                <a:cubicBezTo>
                  <a:pt x="6155037" y="1386684"/>
                  <a:pt x="6156560" y="1440216"/>
                  <a:pt x="6167039" y="1494509"/>
                </a:cubicBezTo>
                <a:cubicBezTo>
                  <a:pt x="6169325" y="1505751"/>
                  <a:pt x="6169706" y="1518324"/>
                  <a:pt x="6167421" y="1529563"/>
                </a:cubicBezTo>
                <a:cubicBezTo>
                  <a:pt x="6160752" y="1561189"/>
                  <a:pt x="6149702" y="1591859"/>
                  <a:pt x="6144940" y="1623675"/>
                </a:cubicBezTo>
                <a:cubicBezTo>
                  <a:pt x="6137129" y="1676253"/>
                  <a:pt x="6163417" y="1721785"/>
                  <a:pt x="6180565" y="1768838"/>
                </a:cubicBezTo>
                <a:cubicBezTo>
                  <a:pt x="6196758" y="1813610"/>
                  <a:pt x="6233335" y="1851709"/>
                  <a:pt x="6225142" y="1904673"/>
                </a:cubicBezTo>
                <a:cubicBezTo>
                  <a:pt x="6224381" y="1910004"/>
                  <a:pt x="6229524" y="1915912"/>
                  <a:pt x="6230858" y="1921817"/>
                </a:cubicBezTo>
                <a:cubicBezTo>
                  <a:pt x="6234479" y="1938009"/>
                  <a:pt x="6238857" y="1954202"/>
                  <a:pt x="6240574" y="1970586"/>
                </a:cubicBezTo>
                <a:cubicBezTo>
                  <a:pt x="6242861" y="1990589"/>
                  <a:pt x="6242100" y="2010974"/>
                  <a:pt x="6244004" y="2030977"/>
                </a:cubicBezTo>
                <a:cubicBezTo>
                  <a:pt x="6245147" y="2043835"/>
                  <a:pt x="6247242" y="2056600"/>
                  <a:pt x="6249052" y="2069340"/>
                </a:cubicBezTo>
                <a:lnTo>
                  <a:pt x="6249303" y="2072225"/>
                </a:lnTo>
                <a:lnTo>
                  <a:pt x="6249303" y="2131532"/>
                </a:lnTo>
                <a:lnTo>
                  <a:pt x="6248432" y="2138304"/>
                </a:lnTo>
                <a:cubicBezTo>
                  <a:pt x="6246241" y="2148519"/>
                  <a:pt x="6243623" y="2158712"/>
                  <a:pt x="6241908" y="2168903"/>
                </a:cubicBezTo>
                <a:cubicBezTo>
                  <a:pt x="6237145" y="2197670"/>
                  <a:pt x="6238479" y="2229296"/>
                  <a:pt x="6226286" y="2254633"/>
                </a:cubicBezTo>
                <a:cubicBezTo>
                  <a:pt x="6213332" y="2281683"/>
                  <a:pt x="6207426" y="2307402"/>
                  <a:pt x="6211426" y="2335405"/>
                </a:cubicBezTo>
                <a:cubicBezTo>
                  <a:pt x="6212760" y="2344741"/>
                  <a:pt x="6220762" y="2356744"/>
                  <a:pt x="6228952" y="2360933"/>
                </a:cubicBezTo>
                <a:cubicBezTo>
                  <a:pt x="6247241" y="2370270"/>
                  <a:pt x="6250481" y="2383032"/>
                  <a:pt x="6244193" y="2400369"/>
                </a:cubicBezTo>
                <a:cubicBezTo>
                  <a:pt x="6238857" y="2415420"/>
                  <a:pt x="6236192" y="2433897"/>
                  <a:pt x="6225904" y="2444184"/>
                </a:cubicBezTo>
                <a:cubicBezTo>
                  <a:pt x="6196758" y="2473333"/>
                  <a:pt x="6195806" y="2510483"/>
                  <a:pt x="6187996" y="2546678"/>
                </a:cubicBezTo>
                <a:cubicBezTo>
                  <a:pt x="6183231" y="2568774"/>
                  <a:pt x="6183041" y="2589352"/>
                  <a:pt x="6186279" y="2611450"/>
                </a:cubicBezTo>
                <a:cubicBezTo>
                  <a:pt x="6193518" y="2659455"/>
                  <a:pt x="6183231" y="2706131"/>
                  <a:pt x="6170087" y="2752235"/>
                </a:cubicBezTo>
                <a:cubicBezTo>
                  <a:pt x="6161325" y="2782716"/>
                  <a:pt x="6155990" y="2813958"/>
                  <a:pt x="6147035" y="2844248"/>
                </a:cubicBezTo>
                <a:cubicBezTo>
                  <a:pt x="6140177" y="2866918"/>
                  <a:pt x="6131985" y="2889587"/>
                  <a:pt x="6120937" y="2910353"/>
                </a:cubicBezTo>
                <a:cubicBezTo>
                  <a:pt x="6104743" y="2940455"/>
                  <a:pt x="6080358" y="2966742"/>
                  <a:pt x="6086835" y="3005035"/>
                </a:cubicBezTo>
                <a:cubicBezTo>
                  <a:pt x="6092550" y="3038756"/>
                  <a:pt x="6080550" y="3069235"/>
                  <a:pt x="6069119" y="3100099"/>
                </a:cubicBezTo>
                <a:cubicBezTo>
                  <a:pt x="6060737" y="3122770"/>
                  <a:pt x="6052162" y="3145436"/>
                  <a:pt x="6046828" y="3168870"/>
                </a:cubicBezTo>
                <a:cubicBezTo>
                  <a:pt x="6040542" y="3196686"/>
                  <a:pt x="6043210" y="3228119"/>
                  <a:pt x="6031589" y="3252885"/>
                </a:cubicBezTo>
                <a:cubicBezTo>
                  <a:pt x="6019396" y="3278795"/>
                  <a:pt x="6027588" y="3300319"/>
                  <a:pt x="6031017" y="3323372"/>
                </a:cubicBezTo>
                <a:cubicBezTo>
                  <a:pt x="6036353" y="3360139"/>
                  <a:pt x="6046258" y="3396719"/>
                  <a:pt x="6033685" y="3433866"/>
                </a:cubicBezTo>
                <a:cubicBezTo>
                  <a:pt x="6018444" y="3479015"/>
                  <a:pt x="6002060" y="3523785"/>
                  <a:pt x="5987583" y="3569124"/>
                </a:cubicBezTo>
                <a:cubicBezTo>
                  <a:pt x="5982056" y="3586653"/>
                  <a:pt x="5979770" y="3605509"/>
                  <a:pt x="5977295" y="3623799"/>
                </a:cubicBezTo>
                <a:cubicBezTo>
                  <a:pt x="5975197" y="3641134"/>
                  <a:pt x="5980533" y="3661899"/>
                  <a:pt x="5972533" y="3675238"/>
                </a:cubicBezTo>
                <a:cubicBezTo>
                  <a:pt x="5951958" y="3709529"/>
                  <a:pt x="5941860" y="3744770"/>
                  <a:pt x="5941860" y="3784397"/>
                </a:cubicBezTo>
                <a:cubicBezTo>
                  <a:pt x="5941860" y="3799258"/>
                  <a:pt x="5933287" y="3813737"/>
                  <a:pt x="5931762" y="3828785"/>
                </a:cubicBezTo>
                <a:cubicBezTo>
                  <a:pt x="5929858" y="3849362"/>
                  <a:pt x="5924714" y="3872985"/>
                  <a:pt x="5931955" y="3890891"/>
                </a:cubicBezTo>
                <a:cubicBezTo>
                  <a:pt x="5949100" y="3932993"/>
                  <a:pt x="5934810" y="3967091"/>
                  <a:pt x="5917857" y="4003861"/>
                </a:cubicBezTo>
                <a:cubicBezTo>
                  <a:pt x="5901092" y="4040058"/>
                  <a:pt x="5887757" y="4078159"/>
                  <a:pt x="5876707" y="4116641"/>
                </a:cubicBezTo>
                <a:cubicBezTo>
                  <a:pt x="5872706" y="4131119"/>
                  <a:pt x="5879375" y="4148453"/>
                  <a:pt x="5880708" y="4164458"/>
                </a:cubicBezTo>
                <a:cubicBezTo>
                  <a:pt x="5881089" y="4170174"/>
                  <a:pt x="5881661" y="4176461"/>
                  <a:pt x="5879756" y="4181603"/>
                </a:cubicBezTo>
                <a:cubicBezTo>
                  <a:pt x="5861466" y="4231324"/>
                  <a:pt x="5847560" y="4281810"/>
                  <a:pt x="5857085" y="4335722"/>
                </a:cubicBezTo>
                <a:cubicBezTo>
                  <a:pt x="5858038" y="4340674"/>
                  <a:pt x="5855942" y="4346201"/>
                  <a:pt x="5854608" y="4351154"/>
                </a:cubicBezTo>
                <a:cubicBezTo>
                  <a:pt x="5847751" y="4375349"/>
                  <a:pt x="5836892" y="4398972"/>
                  <a:pt x="5834415" y="4423545"/>
                </a:cubicBezTo>
                <a:cubicBezTo>
                  <a:pt x="5828319" y="4484127"/>
                  <a:pt x="5825841" y="4545086"/>
                  <a:pt x="5821841" y="4606053"/>
                </a:cubicBezTo>
                <a:cubicBezTo>
                  <a:pt x="5821653" y="4609863"/>
                  <a:pt x="5821653" y="4613864"/>
                  <a:pt x="5820317" y="4617291"/>
                </a:cubicBezTo>
                <a:cubicBezTo>
                  <a:pt x="5812125" y="4639772"/>
                  <a:pt x="5814794" y="4659393"/>
                  <a:pt x="5830414" y="4678445"/>
                </a:cubicBezTo>
                <a:cubicBezTo>
                  <a:pt x="5837273" y="4686828"/>
                  <a:pt x="5840892" y="4698258"/>
                  <a:pt x="5844703" y="4708734"/>
                </a:cubicBezTo>
                <a:cubicBezTo>
                  <a:pt x="5850418" y="4724167"/>
                  <a:pt x="5855942" y="4739978"/>
                  <a:pt x="5859562" y="4755980"/>
                </a:cubicBezTo>
                <a:cubicBezTo>
                  <a:pt x="5862991" y="4771793"/>
                  <a:pt x="5867753" y="4788747"/>
                  <a:pt x="5865088" y="4803988"/>
                </a:cubicBezTo>
                <a:cubicBezTo>
                  <a:pt x="5860326" y="4831420"/>
                  <a:pt x="5849657" y="4857522"/>
                  <a:pt x="5842606" y="4884572"/>
                </a:cubicBezTo>
                <a:cubicBezTo>
                  <a:pt x="5840129" y="4893907"/>
                  <a:pt x="5840512" y="4904195"/>
                  <a:pt x="5840321" y="4913909"/>
                </a:cubicBezTo>
                <a:cubicBezTo>
                  <a:pt x="5839750" y="4936201"/>
                  <a:pt x="5845274" y="4959061"/>
                  <a:pt x="5829462" y="4979253"/>
                </a:cubicBezTo>
                <a:cubicBezTo>
                  <a:pt x="5814602" y="4997922"/>
                  <a:pt x="5818983" y="5016785"/>
                  <a:pt x="5830223" y="5036405"/>
                </a:cubicBezTo>
                <a:cubicBezTo>
                  <a:pt x="5838225" y="5050504"/>
                  <a:pt x="5844513" y="5066505"/>
                  <a:pt x="5847560" y="5082317"/>
                </a:cubicBezTo>
                <a:cubicBezTo>
                  <a:pt x="5851752" y="5104036"/>
                  <a:pt x="5853466" y="5125562"/>
                  <a:pt x="5850988" y="5148995"/>
                </a:cubicBezTo>
                <a:cubicBezTo>
                  <a:pt x="5849275" y="5165570"/>
                  <a:pt x="5848512" y="5179097"/>
                  <a:pt x="5838416" y="5192051"/>
                </a:cubicBezTo>
                <a:cubicBezTo>
                  <a:pt x="5836892" y="5194145"/>
                  <a:pt x="5836510" y="5197955"/>
                  <a:pt x="5836703" y="5200813"/>
                </a:cubicBezTo>
                <a:cubicBezTo>
                  <a:pt x="5839941" y="5238343"/>
                  <a:pt x="5838225" y="5275491"/>
                  <a:pt x="5835937" y="5313403"/>
                </a:cubicBezTo>
                <a:cubicBezTo>
                  <a:pt x="5832892" y="5361598"/>
                  <a:pt x="5841844" y="5412276"/>
                  <a:pt x="5873849" y="5453995"/>
                </a:cubicBezTo>
                <a:cubicBezTo>
                  <a:pt x="5878613" y="5460092"/>
                  <a:pt x="5880708" y="5469236"/>
                  <a:pt x="5881852" y="5477239"/>
                </a:cubicBezTo>
                <a:cubicBezTo>
                  <a:pt x="5886804" y="5514957"/>
                  <a:pt x="5890233" y="5552869"/>
                  <a:pt x="5895758" y="5590590"/>
                </a:cubicBezTo>
                <a:cubicBezTo>
                  <a:pt x="5898806" y="5611164"/>
                  <a:pt x="5901474" y="5632691"/>
                  <a:pt x="5909856" y="5651360"/>
                </a:cubicBezTo>
                <a:cubicBezTo>
                  <a:pt x="5918047" y="5669647"/>
                  <a:pt x="5927762" y="5684320"/>
                  <a:pt x="5910618" y="5695178"/>
                </a:cubicBezTo>
                <a:cubicBezTo>
                  <a:pt x="5919762" y="5714607"/>
                  <a:pt x="5927383" y="5731564"/>
                  <a:pt x="5935573" y="5748136"/>
                </a:cubicBezTo>
                <a:cubicBezTo>
                  <a:pt x="5938620" y="5754234"/>
                  <a:pt x="5943575" y="5759378"/>
                  <a:pt x="5946433" y="5765474"/>
                </a:cubicBezTo>
                <a:cubicBezTo>
                  <a:pt x="5949481" y="5771953"/>
                  <a:pt x="5951385" y="5779191"/>
                  <a:pt x="5952911" y="5786239"/>
                </a:cubicBezTo>
                <a:cubicBezTo>
                  <a:pt x="5959768" y="5817674"/>
                  <a:pt x="5966054" y="5849107"/>
                  <a:pt x="5973485" y="5880348"/>
                </a:cubicBezTo>
                <a:cubicBezTo>
                  <a:pt x="5975008" y="5886447"/>
                  <a:pt x="5981104" y="5891590"/>
                  <a:pt x="5985103" y="5897114"/>
                </a:cubicBezTo>
                <a:cubicBezTo>
                  <a:pt x="5987772" y="5900735"/>
                  <a:pt x="5991773" y="5904353"/>
                  <a:pt x="5992345" y="5908355"/>
                </a:cubicBezTo>
                <a:cubicBezTo>
                  <a:pt x="5996917" y="5938836"/>
                  <a:pt x="6002252" y="5969124"/>
                  <a:pt x="6004537" y="5999796"/>
                </a:cubicBezTo>
                <a:cubicBezTo>
                  <a:pt x="6006440" y="6025515"/>
                  <a:pt x="6005871" y="6050282"/>
                  <a:pt x="6039018" y="6056948"/>
                </a:cubicBezTo>
                <a:cubicBezTo>
                  <a:pt x="6044734" y="6058092"/>
                  <a:pt x="6050831" y="6066284"/>
                  <a:pt x="6053687" y="6072569"/>
                </a:cubicBezTo>
                <a:cubicBezTo>
                  <a:pt x="6061879" y="6090477"/>
                  <a:pt x="6067404" y="6109530"/>
                  <a:pt x="6075785" y="6127247"/>
                </a:cubicBezTo>
                <a:cubicBezTo>
                  <a:pt x="6103790" y="6185351"/>
                  <a:pt x="6121508" y="6246121"/>
                  <a:pt x="6118269" y="6311084"/>
                </a:cubicBezTo>
                <a:cubicBezTo>
                  <a:pt x="6117317" y="6331277"/>
                  <a:pt x="6107028" y="6350899"/>
                  <a:pt x="6103217" y="6363664"/>
                </a:cubicBezTo>
                <a:cubicBezTo>
                  <a:pt x="6118269" y="6400429"/>
                  <a:pt x="6132747" y="6431292"/>
                  <a:pt x="6143606" y="6463490"/>
                </a:cubicBezTo>
                <a:cubicBezTo>
                  <a:pt x="6153322" y="6491874"/>
                  <a:pt x="6159418" y="6521593"/>
                  <a:pt x="6166466" y="6550742"/>
                </a:cubicBezTo>
                <a:cubicBezTo>
                  <a:pt x="6169135" y="6561411"/>
                  <a:pt x="6170658" y="6572269"/>
                  <a:pt x="6171993" y="6583128"/>
                </a:cubicBezTo>
                <a:cubicBezTo>
                  <a:pt x="6176183" y="6617036"/>
                  <a:pt x="6166086" y="6652472"/>
                  <a:pt x="6182089" y="6685617"/>
                </a:cubicBezTo>
                <a:cubicBezTo>
                  <a:pt x="6190471" y="6702955"/>
                  <a:pt x="6200567" y="6720103"/>
                  <a:pt x="6204949" y="6738388"/>
                </a:cubicBezTo>
                <a:cubicBezTo>
                  <a:pt x="6209712" y="6758011"/>
                  <a:pt x="6217142" y="6777207"/>
                  <a:pt x="6222453" y="6796804"/>
                </a:cubicBezTo>
                <a:lnTo>
                  <a:pt x="6227224" y="6857457"/>
                </a:lnTo>
                <a:lnTo>
                  <a:pt x="6099985" y="6857457"/>
                </a:lnTo>
                <a:lnTo>
                  <a:pt x="6099985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sp>
        <p:nvSpPr>
          <p:cNvPr id="57" name="Freeform: Shape 28">
            <a:extLst>
              <a:ext uri="{FF2B5EF4-FFF2-40B4-BE49-F238E27FC236}">
                <a16:creationId xmlns:a16="http://schemas.microsoft.com/office/drawing/2014/main" id="{B01367A3-F670-4BD9-9972-F7E97FC22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4000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30">
            <a:extLst>
              <a:ext uri="{FF2B5EF4-FFF2-40B4-BE49-F238E27FC236}">
                <a16:creationId xmlns:a16="http://schemas.microsoft.com/office/drawing/2014/main" id="{38C3DB02-606C-40EC-8381-7A29A1ADF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399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2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148F148-1654-7948-AFC9-285DF86DE4F0}"/>
              </a:ext>
            </a:extLst>
          </p:cNvPr>
          <p:cNvSpPr txBox="1"/>
          <p:nvPr/>
        </p:nvSpPr>
        <p:spPr>
          <a:xfrm>
            <a:off x="5472111" y="5851786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Decision Tree Accuracy: 0.870</a:t>
            </a:r>
          </a:p>
        </p:txBody>
      </p:sp>
      <p:pic>
        <p:nvPicPr>
          <p:cNvPr id="5" name="Picture 4" descr="A chart of a decision tree confusion matrix&#10;&#10;Description automatically generated">
            <a:extLst>
              <a:ext uri="{FF2B5EF4-FFF2-40B4-BE49-F238E27FC236}">
                <a16:creationId xmlns:a16="http://schemas.microsoft.com/office/drawing/2014/main" id="{2DB2A79E-1405-9340-BC94-B2016D67A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11" y="1161519"/>
            <a:ext cx="5486400" cy="4690267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A29B12F-85BC-134C-95FC-EE68549F8699}"/>
              </a:ext>
            </a:extLst>
          </p:cNvPr>
          <p:cNvSpPr txBox="1">
            <a:spLocks/>
          </p:cNvSpPr>
          <p:nvPr/>
        </p:nvSpPr>
        <p:spPr>
          <a:xfrm>
            <a:off x="828675" y="1603513"/>
            <a:ext cx="4014787" cy="3806280"/>
          </a:xfrm>
          <a:prstGeom prst="ellipse">
            <a:avLst/>
          </a:prstGeom>
          <a:solidFill>
            <a:schemeClr val="tx1"/>
          </a:solidFill>
          <a:ln w="174625" cmpd="thinThick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>
                <a:solidFill>
                  <a:schemeClr val="bg1"/>
                </a:solidFill>
              </a:rPr>
              <a:t>Decision Tree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5328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hart of a random forest confusion matrix&#10;&#10;Description automatically generated">
            <a:extLst>
              <a:ext uri="{FF2B5EF4-FFF2-40B4-BE49-F238E27FC236}">
                <a16:creationId xmlns:a16="http://schemas.microsoft.com/office/drawing/2014/main" id="{0ABF3162-21DF-4B47-B994-BF8291F87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514" y="1083866"/>
            <a:ext cx="5486400" cy="46902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30D74-F150-5D48-9D09-E1A1E671C483}"/>
              </a:ext>
            </a:extLst>
          </p:cNvPr>
          <p:cNvSpPr txBox="1"/>
          <p:nvPr/>
        </p:nvSpPr>
        <p:spPr>
          <a:xfrm>
            <a:off x="5497514" y="585787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Random Forest Accuracy: 0.908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10BDF15-AB72-0B4C-A8EF-30B3C5EC5490}"/>
              </a:ext>
            </a:extLst>
          </p:cNvPr>
          <p:cNvSpPr txBox="1">
            <a:spLocks/>
          </p:cNvSpPr>
          <p:nvPr/>
        </p:nvSpPr>
        <p:spPr>
          <a:xfrm>
            <a:off x="828675" y="1603513"/>
            <a:ext cx="4014787" cy="3806280"/>
          </a:xfrm>
          <a:prstGeom prst="ellipse">
            <a:avLst/>
          </a:prstGeom>
          <a:solidFill>
            <a:schemeClr val="tx1"/>
          </a:solidFill>
          <a:ln w="174625" cmpd="thinThick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>
                <a:solidFill>
                  <a:schemeClr val="bg1"/>
                </a:solidFill>
              </a:rPr>
              <a:t>Random Forest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2958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hart with numbers and labels&#10;&#10;Description automatically generated with medium confidence">
            <a:extLst>
              <a:ext uri="{FF2B5EF4-FFF2-40B4-BE49-F238E27FC236}">
                <a16:creationId xmlns:a16="http://schemas.microsoft.com/office/drawing/2014/main" id="{F42E1912-542C-7644-AADC-285088A48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511" y="1161519"/>
            <a:ext cx="5486400" cy="4690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F8B403-BC72-7843-B64C-3F2235D08A87}"/>
              </a:ext>
            </a:extLst>
          </p:cNvPr>
          <p:cNvSpPr txBox="1"/>
          <p:nvPr/>
        </p:nvSpPr>
        <p:spPr>
          <a:xfrm>
            <a:off x="5497511" y="5851786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SVM Accuracy: 0.875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812AD-449F-4C45-9FD4-2C5335766217}"/>
              </a:ext>
            </a:extLst>
          </p:cNvPr>
          <p:cNvSpPr txBox="1">
            <a:spLocks/>
          </p:cNvSpPr>
          <p:nvPr/>
        </p:nvSpPr>
        <p:spPr>
          <a:xfrm>
            <a:off x="828675" y="1603513"/>
            <a:ext cx="4014787" cy="3806280"/>
          </a:xfrm>
          <a:prstGeom prst="ellipse">
            <a:avLst/>
          </a:prstGeom>
          <a:solidFill>
            <a:schemeClr val="tx1"/>
          </a:solidFill>
          <a:ln w="174625" cmpd="thinThick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>
                <a:solidFill>
                  <a:schemeClr val="bg1"/>
                </a:solidFill>
              </a:rPr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397115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30185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D8FB1-66BE-F34C-8789-E3DFACC1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2138263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Interpretation &amp; 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8502"/>
            <a:ext cx="12191990" cy="3885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3341147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0B37A-29B6-6B43-B229-D75FC661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39" y="3551567"/>
            <a:ext cx="9889802" cy="2662965"/>
          </a:xfrm>
        </p:spPr>
        <p:txBody>
          <a:bodyPr>
            <a:normAutofit/>
          </a:bodyPr>
          <a:lstStyle/>
          <a:p>
            <a:r>
              <a:rPr lang="en-US" sz="2400" dirty="0"/>
              <a:t>Adoption of Random Forest Classification.</a:t>
            </a:r>
          </a:p>
          <a:p>
            <a:r>
              <a:rPr lang="en-US" sz="2400" dirty="0"/>
              <a:t>Enhanced Road Safety Measures.</a:t>
            </a:r>
          </a:p>
          <a:p>
            <a:r>
              <a:rPr lang="en-US" sz="2400" dirty="0"/>
              <a:t>Improved Driver Awareness.</a:t>
            </a:r>
          </a:p>
        </p:txBody>
      </p:sp>
    </p:spTree>
    <p:extLst>
      <p:ext uri="{BB962C8B-B14F-4D97-AF65-F5344CB8AC3E}">
        <p14:creationId xmlns:p14="http://schemas.microsoft.com/office/powerpoint/2010/main" val="4067821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30185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36132-DF01-8744-8DEE-4F055839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2138263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8502"/>
            <a:ext cx="12191990" cy="3885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3341147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95AC-4FC1-D048-9A74-B81BF3A82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39" y="3551567"/>
            <a:ext cx="9889802" cy="2662965"/>
          </a:xfrm>
        </p:spPr>
        <p:txBody>
          <a:bodyPr>
            <a:normAutofit/>
          </a:bodyPr>
          <a:lstStyle/>
          <a:p>
            <a:r>
              <a:rPr lang="en-US" sz="1800" dirty="0"/>
              <a:t>Montgomery County, M. (2023, September 22). Crash reporting - drivers data: Open Data Portal. Crash Reporting - Drivers Data | Open Data Portal. </a:t>
            </a:r>
            <a:r>
              <a:rPr lang="en-US" sz="1800" dirty="0">
                <a:hlinkClick r:id="rId2"/>
              </a:rPr>
              <a:t>https://data.montgomerycountymd.gov/Public-Safety/Crash-Reporting-Drivers-Data/mmzv-x632</a:t>
            </a:r>
            <a:r>
              <a:rPr lang="en-US" sz="1800" dirty="0"/>
              <a:t>. </a:t>
            </a:r>
          </a:p>
          <a:p>
            <a:r>
              <a:rPr lang="en-US" sz="1800" dirty="0"/>
              <a:t>Publisher </a:t>
            </a:r>
            <a:r>
              <a:rPr lang="en-US" sz="1800" dirty="0" err="1"/>
              <a:t>data.montgomerycountymd.gov</a:t>
            </a:r>
            <a:r>
              <a:rPr lang="en-US" sz="1800" dirty="0"/>
              <a:t>. (2023, September 22). Crash reporting - drivers' data. Catalog. </a:t>
            </a:r>
            <a:r>
              <a:rPr lang="en-US" sz="1800" dirty="0">
                <a:hlinkClick r:id="rId3"/>
              </a:rPr>
              <a:t>https://catalog.data.gov/dataset/crash-reporting-</a:t>
            </a:r>
            <a:r>
              <a:rPr lang="en-US" sz="1800" dirty="0"/>
              <a:t> drivers-data.</a:t>
            </a:r>
          </a:p>
        </p:txBody>
      </p:sp>
    </p:spTree>
    <p:extLst>
      <p:ext uri="{BB962C8B-B14F-4D97-AF65-F5344CB8AC3E}">
        <p14:creationId xmlns:p14="http://schemas.microsoft.com/office/powerpoint/2010/main" val="222498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ectangle 18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11533-811D-8D4A-8D41-7572255EC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376" name="Group 20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7" name="Group 22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8" name="Freeform: Shape 24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0A72D180-0DEB-FCD9-3E53-A2063C2A2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4162" y="1429488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7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8DA8D-84FF-C748-8B7C-EFA79648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3"/>
            <a:ext cx="9889797" cy="28744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A4413-2792-CC47-BD8F-78EA7EEA2EBF}"/>
              </a:ext>
            </a:extLst>
          </p:cNvPr>
          <p:cNvSpPr txBox="1"/>
          <p:nvPr/>
        </p:nvSpPr>
        <p:spPr>
          <a:xfrm>
            <a:off x="2528888" y="51006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D330E-ED6D-F14E-8B47-83C154F15871}"/>
              </a:ext>
            </a:extLst>
          </p:cNvPr>
          <p:cNvSpPr txBox="1"/>
          <p:nvPr/>
        </p:nvSpPr>
        <p:spPr>
          <a:xfrm>
            <a:off x="1618380" y="4146817"/>
            <a:ext cx="8450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Automated Crash Reporting System (ACRS) of the Maryland State Police, Montgomery County Police, Gaithersburg Police, Rockville Police, and the Maryland-National Capital Park Police.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 includes 166,000 rows and 43 columns.</a:t>
            </a:r>
          </a:p>
        </p:txBody>
      </p:sp>
    </p:spTree>
    <p:extLst>
      <p:ext uri="{BB962C8B-B14F-4D97-AF65-F5344CB8AC3E}">
        <p14:creationId xmlns:p14="http://schemas.microsoft.com/office/powerpoint/2010/main" val="11774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CA044-7B7F-CD42-88FB-7C191139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3"/>
            <a:ext cx="9889797" cy="28744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Business Objective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FE898-06FC-4841-B450-60C0D5AEA8CC}"/>
              </a:ext>
            </a:extLst>
          </p:cNvPr>
          <p:cNvSpPr txBox="1"/>
          <p:nvPr/>
        </p:nvSpPr>
        <p:spPr>
          <a:xfrm>
            <a:off x="1618380" y="4175296"/>
            <a:ext cx="100163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Create an efficient and reliable system that automates fault determination, ultimately contributing to road safety.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Insurance companies for claims processing, law enforcement for assigning responsibility, and policymakers for road safety improvements.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Empower drivers to better understand their driving behavior and identify areas for improvement to contribute to safer roadways. </a:t>
            </a:r>
          </a:p>
        </p:txBody>
      </p:sp>
    </p:spTree>
    <p:extLst>
      <p:ext uri="{BB962C8B-B14F-4D97-AF65-F5344CB8AC3E}">
        <p14:creationId xmlns:p14="http://schemas.microsoft.com/office/powerpoint/2010/main" val="71333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773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261C5-92A1-674B-93DE-7E7E34A8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Analysis– Part 1</a:t>
            </a:r>
          </a:p>
        </p:txBody>
      </p:sp>
      <p:pic>
        <p:nvPicPr>
          <p:cNvPr id="5" name="Content Placeholder 4" descr="A graph showing the temperature of the temperature&#10;&#10;Description automatically generated with medium confidence">
            <a:extLst>
              <a:ext uri="{FF2B5EF4-FFF2-40B4-BE49-F238E27FC236}">
                <a16:creationId xmlns:a16="http://schemas.microsoft.com/office/drawing/2014/main" id="{C7B82583-D331-704F-81F8-A1AE49690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8116" y="420851"/>
            <a:ext cx="8468202" cy="601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4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7FAA2-72EC-AF41-973E-867648DC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– Part 2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 descr="A graph of a driver at fault&#10;&#10;Description automatically generated">
            <a:extLst>
              <a:ext uri="{FF2B5EF4-FFF2-40B4-BE49-F238E27FC236}">
                <a16:creationId xmlns:a16="http://schemas.microsoft.com/office/drawing/2014/main" id="{43AD0678-70E7-8545-893D-A5BEB31A1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465" y="1025731"/>
            <a:ext cx="7484997" cy="51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1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A4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FC9AC-A4A5-F941-A972-A87D75DE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– Part </a:t>
            </a:r>
            <a:r>
              <a:rPr lang="en-US" sz="2600" dirty="0">
                <a:solidFill>
                  <a:srgbClr val="FFFFFF"/>
                </a:solidFill>
              </a:rPr>
              <a:t>3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A graph showing a number of hours&#10;&#10;Description automatically generated">
            <a:extLst>
              <a:ext uri="{FF2B5EF4-FFF2-40B4-BE49-F238E27FC236}">
                <a16:creationId xmlns:a16="http://schemas.microsoft.com/office/drawing/2014/main" id="{B411033A-C72A-9049-8585-2D681B185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996" y="726818"/>
            <a:ext cx="8219566" cy="540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5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graph of a number of vehicles movement&#10;&#10;Description automatically generated">
            <a:extLst>
              <a:ext uri="{FF2B5EF4-FFF2-40B4-BE49-F238E27FC236}">
                <a16:creationId xmlns:a16="http://schemas.microsoft.com/office/drawing/2014/main" id="{5991F0B4-110F-EA43-9649-73D690590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952" y="1674813"/>
            <a:ext cx="5897212" cy="4668837"/>
          </a:xfrm>
          <a:prstGeom prst="rect">
            <a:avLst/>
          </a:prstGeom>
        </p:spPr>
      </p:pic>
      <p:pic>
        <p:nvPicPr>
          <p:cNvPr id="13" name="Content Placeholder 3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9352ADF5-255C-1C49-B799-E103471F7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4813"/>
            <a:ext cx="5483816" cy="46688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3B98A4-EFAA-8E46-B616-7179D7E3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 – Part 4</a:t>
            </a:r>
          </a:p>
        </p:txBody>
      </p:sp>
    </p:spTree>
    <p:extLst>
      <p:ext uri="{BB962C8B-B14F-4D97-AF65-F5344CB8AC3E}">
        <p14:creationId xmlns:p14="http://schemas.microsoft.com/office/powerpoint/2010/main" val="42871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graph showing a number of damage&#10;&#10;Description automatically generated">
            <a:extLst>
              <a:ext uri="{FF2B5EF4-FFF2-40B4-BE49-F238E27FC236}">
                <a16:creationId xmlns:a16="http://schemas.microsoft.com/office/drawing/2014/main" id="{954B1B8F-BFB5-5D41-B455-F71280913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674814"/>
            <a:ext cx="5334000" cy="4531434"/>
          </a:xfrm>
          <a:prstGeom prst="rect">
            <a:avLst/>
          </a:prstGeom>
        </p:spPr>
      </p:pic>
      <p:pic>
        <p:nvPicPr>
          <p:cNvPr id="9" name="Content Placeholder 4" descr="A graph of drivers distancing&#10;&#10;Description automatically generated">
            <a:extLst>
              <a:ext uri="{FF2B5EF4-FFF2-40B4-BE49-F238E27FC236}">
                <a16:creationId xmlns:a16="http://schemas.microsoft.com/office/drawing/2014/main" id="{29BF26DE-8B53-A940-B85B-411B4CBB8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676722"/>
            <a:ext cx="5671456" cy="45378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CFE48-C323-7142-84B6-3CA13ABC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 – Part 5</a:t>
            </a:r>
          </a:p>
        </p:txBody>
      </p:sp>
    </p:spTree>
    <p:extLst>
      <p:ext uri="{BB962C8B-B14F-4D97-AF65-F5344CB8AC3E}">
        <p14:creationId xmlns:p14="http://schemas.microsoft.com/office/powerpoint/2010/main" val="183064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hart of a logistic regression confusion matrix&#10;&#10;Description automatically generated">
            <a:extLst>
              <a:ext uri="{FF2B5EF4-FFF2-40B4-BE49-F238E27FC236}">
                <a16:creationId xmlns:a16="http://schemas.microsoft.com/office/drawing/2014/main" id="{81C74E81-3448-1444-8B92-B4DC887FD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597" y="1161519"/>
            <a:ext cx="5486400" cy="4690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6136D3-CDAC-5B4A-AD51-3A12209F9674}"/>
              </a:ext>
            </a:extLst>
          </p:cNvPr>
          <p:cNvSpPr txBox="1"/>
          <p:nvPr/>
        </p:nvSpPr>
        <p:spPr>
          <a:xfrm>
            <a:off x="5540597" y="5851786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Logistic Regression Accuracy: 0.891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66E96C-C8C0-1840-B4D4-427930024130}"/>
              </a:ext>
            </a:extLst>
          </p:cNvPr>
          <p:cNvSpPr txBox="1">
            <a:spLocks/>
          </p:cNvSpPr>
          <p:nvPr/>
        </p:nvSpPr>
        <p:spPr>
          <a:xfrm>
            <a:off x="828675" y="1603513"/>
            <a:ext cx="4014787" cy="3806280"/>
          </a:xfrm>
          <a:prstGeom prst="ellipse">
            <a:avLst/>
          </a:prstGeom>
          <a:solidFill>
            <a:schemeClr val="tx1"/>
          </a:solidFill>
          <a:ln w="174625" cmpd="thinThick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>
                <a:solidFill>
                  <a:schemeClr val="bg1"/>
                </a:solidFill>
              </a:rPr>
              <a:t>Logistic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164560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262</Words>
  <Application>Microsoft Macintosh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Driver’s Fault Classification </vt:lpstr>
      <vt:lpstr>Introduction</vt:lpstr>
      <vt:lpstr>Business Objective</vt:lpstr>
      <vt:lpstr>Exploratory Data Analysis– Part 1</vt:lpstr>
      <vt:lpstr>Exploratory Data Analysis – Part 2</vt:lpstr>
      <vt:lpstr>Exploratory Data Analysis – Part 3</vt:lpstr>
      <vt:lpstr>Exploratory Data Analysis – Part 4</vt:lpstr>
      <vt:lpstr>Exploratory Data Analysis – Part 5</vt:lpstr>
      <vt:lpstr>PowerPoint Presentation</vt:lpstr>
      <vt:lpstr>PowerPoint Presentation</vt:lpstr>
      <vt:lpstr>PowerPoint Presentation</vt:lpstr>
      <vt:lpstr>PowerPoint Presentation</vt:lpstr>
      <vt:lpstr>Interpretation &amp; 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Driver’s Fault Classification </dc:title>
  <dc:creator>Ansh Aya</dc:creator>
  <cp:lastModifiedBy>Ansh Aya</cp:lastModifiedBy>
  <cp:revision>2</cp:revision>
  <dcterms:created xsi:type="dcterms:W3CDTF">2023-10-20T18:54:45Z</dcterms:created>
  <dcterms:modified xsi:type="dcterms:W3CDTF">2023-10-20T20:27:12Z</dcterms:modified>
</cp:coreProperties>
</file>