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3" r:id="rId8"/>
    <p:sldId id="264" r:id="rId9"/>
    <p:sldId id="265" r:id="rId10"/>
  </p:sldIdLst>
  <p:sldSz cx="14630400" cy="8229600"/>
  <p:notesSz cx="8229600" cy="14630400"/>
  <p:embeddedFontLst>
    <p:embeddedFont>
      <p:font typeface="Gelasio" panose="020B0604020202020204" charset="0"/>
      <p:regular r:id="rId12"/>
    </p:embeddedFont>
    <p:embeddedFont>
      <p:font typeface="Gelasio Semi Bold"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shika Saklani" userId="022aa52201404433" providerId="LiveId" clId="{4C06B496-8F16-420C-B76C-0DA308F18746}"/>
    <pc:docChg chg="delSld">
      <pc:chgData name="Anshika Saklani" userId="022aa52201404433" providerId="LiveId" clId="{4C06B496-8F16-420C-B76C-0DA308F18746}" dt="2025-04-17T08:54:43.685" v="0" actId="47"/>
      <pc:docMkLst>
        <pc:docMk/>
      </pc:docMkLst>
      <pc:sldChg chg="del">
        <pc:chgData name="Anshika Saklani" userId="022aa52201404433" providerId="LiveId" clId="{4C06B496-8F16-420C-B76C-0DA308F18746}" dt="2025-04-17T08:54:43.685" v="0" actId="47"/>
        <pc:sldMkLst>
          <pc:docMk/>
          <pc:sldMk cId="0" sldId="26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1464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2002631"/>
            <a:ext cx="13042821" cy="1417558"/>
          </a:xfrm>
          <a:prstGeom prst="rect">
            <a:avLst/>
          </a:prstGeom>
          <a:noFill/>
          <a:ln/>
        </p:spPr>
        <p:txBody>
          <a:bodyPr wrap="square" lIns="0" tIns="0" rIns="0" bIns="0" rtlCol="0" anchor="t"/>
          <a:lstStyle/>
          <a:p>
            <a:pPr marL="0" indent="0" algn="l">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Simulation of Inter-VM Data Exchange in Cloud Computing using CloudSim</a:t>
            </a:r>
            <a:endParaRPr lang="en-US" sz="4450" dirty="0"/>
          </a:p>
        </p:txBody>
      </p:sp>
      <p:sp>
        <p:nvSpPr>
          <p:cNvPr id="3" name="Text 1"/>
          <p:cNvSpPr/>
          <p:nvPr/>
        </p:nvSpPr>
        <p:spPr>
          <a:xfrm>
            <a:off x="793790" y="3760351"/>
            <a:ext cx="13042821" cy="1814513"/>
          </a:xfrm>
          <a:prstGeom prst="rect">
            <a:avLst/>
          </a:prstGeom>
          <a:noFill/>
          <a:ln/>
        </p:spPr>
        <p:txBody>
          <a:bodyPr wrap="square" lIns="0" tIns="0" rIns="0" bIns="0" rtlCol="0" anchor="t"/>
          <a:lstStyle/>
          <a:p>
            <a:pPr marL="0" indent="0" algn="l">
              <a:lnSpc>
                <a:spcPts val="2850"/>
              </a:lnSpc>
              <a:buNone/>
            </a:pPr>
            <a:r>
              <a:rPr lang="en-US" sz="1750" dirty="0">
                <a:solidFill>
                  <a:srgbClr val="746558"/>
                </a:solidFill>
                <a:latin typeface="Gelasio" pitchFamily="34" charset="0"/>
                <a:ea typeface="Gelasio" pitchFamily="34" charset="-122"/>
                <a:cs typeface="Gelasio" pitchFamily="34" charset="-120"/>
              </a:rPr>
              <a:t>This presentation from the team "Cloud-Stack Innovators," comprising Akriti Rawat, Manya, and Anshika Saklani, explores the simulation of inter-virtual machine (VM) data exchange using CloudSim. The project addresses key challenges in cloud computing including efficiency, security, and latency in VM communication. Through simulation, the team aims to optimize the performance and resource allocation involved in data sharing between VMs, leveraging CloudSim’s capabilities to model and analyze different data exchange methods.</a:t>
            </a:r>
            <a:endParaRPr lang="en-US" sz="1750" dirty="0"/>
          </a:p>
        </p:txBody>
      </p:sp>
      <p:sp>
        <p:nvSpPr>
          <p:cNvPr id="4" name="Shape 2"/>
          <p:cNvSpPr/>
          <p:nvPr/>
        </p:nvSpPr>
        <p:spPr>
          <a:xfrm>
            <a:off x="793790" y="5846921"/>
            <a:ext cx="362903" cy="362903"/>
          </a:xfrm>
          <a:prstGeom prst="roundRect">
            <a:avLst>
              <a:gd name="adj" fmla="val 25194296"/>
            </a:avLst>
          </a:prstGeom>
          <a:noFill/>
          <a:ln w="7620">
            <a:solidFill>
              <a:srgbClr val="FFFFFF"/>
            </a:solidFill>
            <a:prstDash val="solid"/>
          </a:ln>
        </p:spPr>
      </p:sp>
      <p:sp>
        <p:nvSpPr>
          <p:cNvPr id="6" name="Text 3"/>
          <p:cNvSpPr/>
          <p:nvPr/>
        </p:nvSpPr>
        <p:spPr>
          <a:xfrm>
            <a:off x="1270040" y="5830014"/>
            <a:ext cx="2261235" cy="396835"/>
          </a:xfrm>
          <a:prstGeom prst="rect">
            <a:avLst/>
          </a:prstGeom>
          <a:noFill/>
          <a:ln/>
        </p:spPr>
        <p:txBody>
          <a:bodyPr wrap="none" lIns="0" tIns="0" rIns="0" bIns="0" rtlCol="0" anchor="t"/>
          <a:lstStyle/>
          <a:p>
            <a:pPr marL="0" indent="0" algn="l">
              <a:lnSpc>
                <a:spcPts val="3100"/>
              </a:lnSpc>
              <a:buNone/>
            </a:pP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491740"/>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Problem Statement</a:t>
            </a:r>
            <a:endParaRPr lang="en-US" sz="4450" dirty="0"/>
          </a:p>
        </p:txBody>
      </p:sp>
      <p:sp>
        <p:nvSpPr>
          <p:cNvPr id="3" name="Shape 1"/>
          <p:cNvSpPr/>
          <p:nvPr/>
        </p:nvSpPr>
        <p:spPr>
          <a:xfrm>
            <a:off x="793790" y="3795832"/>
            <a:ext cx="510302" cy="510302"/>
          </a:xfrm>
          <a:prstGeom prst="roundRect">
            <a:avLst>
              <a:gd name="adj" fmla="val 6667"/>
            </a:avLst>
          </a:prstGeom>
          <a:solidFill>
            <a:srgbClr val="EEE8DD"/>
          </a:solidFill>
          <a:ln/>
        </p:spPr>
      </p:sp>
      <p:sp>
        <p:nvSpPr>
          <p:cNvPr id="4" name="Text 2"/>
          <p:cNvSpPr/>
          <p:nvPr/>
        </p:nvSpPr>
        <p:spPr>
          <a:xfrm>
            <a:off x="1530906" y="3795832"/>
            <a:ext cx="5569744" cy="354330"/>
          </a:xfrm>
          <a:prstGeom prst="rect">
            <a:avLst/>
          </a:prstGeom>
          <a:noFill/>
          <a:ln/>
        </p:spPr>
        <p:txBody>
          <a:bodyPr wrap="none" lIns="0" tIns="0" rIns="0" bIns="0" rtlCol="0" anchor="t"/>
          <a:lstStyle/>
          <a:p>
            <a:pPr marL="0" indent="0" algn="l">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Challenges in Inter-VM Communication</a:t>
            </a:r>
            <a:endParaRPr lang="en-US" sz="2200" dirty="0"/>
          </a:p>
        </p:txBody>
      </p:sp>
      <p:sp>
        <p:nvSpPr>
          <p:cNvPr id="5" name="Text 3"/>
          <p:cNvSpPr/>
          <p:nvPr/>
        </p:nvSpPr>
        <p:spPr>
          <a:xfrm>
            <a:off x="1530906" y="4286250"/>
            <a:ext cx="5670947" cy="1451610"/>
          </a:xfrm>
          <a:prstGeom prst="rect">
            <a:avLst/>
          </a:prstGeom>
          <a:noFill/>
          <a:ln/>
        </p:spPr>
        <p:txBody>
          <a:bodyPr wrap="square" lIns="0" tIns="0" rIns="0" bIns="0" rtlCol="0" anchor="t"/>
          <a:lstStyle/>
          <a:p>
            <a:pPr marL="0" indent="0" algn="l">
              <a:lnSpc>
                <a:spcPts val="2850"/>
              </a:lnSpc>
              <a:buNone/>
            </a:pPr>
            <a:r>
              <a:rPr lang="en-US" sz="1750" dirty="0">
                <a:solidFill>
                  <a:srgbClr val="746558"/>
                </a:solidFill>
                <a:latin typeface="Gelasio" pitchFamily="34" charset="0"/>
                <a:ea typeface="Gelasio" pitchFamily="34" charset="-122"/>
                <a:cs typeface="Gelasio" pitchFamily="34" charset="-120"/>
              </a:rPr>
              <a:t>Data sharing between virtual machines often faces </a:t>
            </a:r>
            <a:r>
              <a:rPr lang="en-US" sz="1750" b="1" dirty="0">
                <a:solidFill>
                  <a:srgbClr val="746558"/>
                </a:solidFill>
                <a:latin typeface="Gelasio" pitchFamily="34" charset="0"/>
                <a:ea typeface="Gelasio" pitchFamily="34" charset="-122"/>
                <a:cs typeface="Gelasio" pitchFamily="34" charset="-120"/>
              </a:rPr>
              <a:t>high latency</a:t>
            </a:r>
            <a:r>
              <a:rPr lang="en-US" sz="1750" dirty="0">
                <a:solidFill>
                  <a:srgbClr val="746558"/>
                </a:solidFill>
                <a:latin typeface="Gelasio" pitchFamily="34" charset="0"/>
                <a:ea typeface="Gelasio" pitchFamily="34" charset="-122"/>
                <a:cs typeface="Gelasio" pitchFamily="34" charset="-120"/>
              </a:rPr>
              <a:t> and </a:t>
            </a:r>
            <a:r>
              <a:rPr lang="en-US" sz="1750" b="1" dirty="0">
                <a:solidFill>
                  <a:srgbClr val="746558"/>
                </a:solidFill>
                <a:latin typeface="Gelasio" pitchFamily="34" charset="0"/>
                <a:ea typeface="Gelasio" pitchFamily="34" charset="-122"/>
                <a:cs typeface="Gelasio" pitchFamily="34" charset="-120"/>
              </a:rPr>
              <a:t>security vulnerabilities</a:t>
            </a:r>
            <a:r>
              <a:rPr lang="en-US" sz="1750" dirty="0">
                <a:solidFill>
                  <a:srgbClr val="746558"/>
                </a:solidFill>
                <a:latin typeface="Gelasio" pitchFamily="34" charset="0"/>
                <a:ea typeface="Gelasio" pitchFamily="34" charset="-122"/>
                <a:cs typeface="Gelasio" pitchFamily="34" charset="-120"/>
              </a:rPr>
              <a:t>. Inefficient use of resources complicates this scenario further, hindering effective communication in cloud environments.</a:t>
            </a:r>
            <a:endParaRPr lang="en-US" sz="1750" dirty="0"/>
          </a:p>
        </p:txBody>
      </p:sp>
      <p:sp>
        <p:nvSpPr>
          <p:cNvPr id="6" name="Shape 4"/>
          <p:cNvSpPr/>
          <p:nvPr/>
        </p:nvSpPr>
        <p:spPr>
          <a:xfrm>
            <a:off x="7428667" y="3795832"/>
            <a:ext cx="510302" cy="510302"/>
          </a:xfrm>
          <a:prstGeom prst="roundRect">
            <a:avLst>
              <a:gd name="adj" fmla="val 6667"/>
            </a:avLst>
          </a:prstGeom>
          <a:solidFill>
            <a:srgbClr val="EEE8DD"/>
          </a:solidFill>
          <a:ln/>
        </p:spPr>
      </p:sp>
      <p:sp>
        <p:nvSpPr>
          <p:cNvPr id="7" name="Text 5"/>
          <p:cNvSpPr/>
          <p:nvPr/>
        </p:nvSpPr>
        <p:spPr>
          <a:xfrm>
            <a:off x="8165783" y="379583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Project Objective</a:t>
            </a:r>
            <a:endParaRPr lang="en-US" sz="2200" dirty="0"/>
          </a:p>
        </p:txBody>
      </p:sp>
      <p:sp>
        <p:nvSpPr>
          <p:cNvPr id="8" name="Text 6"/>
          <p:cNvSpPr/>
          <p:nvPr/>
        </p:nvSpPr>
        <p:spPr>
          <a:xfrm>
            <a:off x="8165783" y="4286250"/>
            <a:ext cx="5670947" cy="1451610"/>
          </a:xfrm>
          <a:prstGeom prst="rect">
            <a:avLst/>
          </a:prstGeom>
          <a:noFill/>
          <a:ln/>
        </p:spPr>
        <p:txBody>
          <a:bodyPr wrap="square" lIns="0" tIns="0" rIns="0" bIns="0" rtlCol="0" anchor="t"/>
          <a:lstStyle/>
          <a:p>
            <a:pPr marL="0" indent="0" algn="l">
              <a:lnSpc>
                <a:spcPts val="2850"/>
              </a:lnSpc>
              <a:buNone/>
            </a:pPr>
            <a:r>
              <a:rPr lang="en-US" sz="1750" dirty="0">
                <a:solidFill>
                  <a:srgbClr val="746558"/>
                </a:solidFill>
                <a:latin typeface="Gelasio" pitchFamily="34" charset="0"/>
                <a:ea typeface="Gelasio" pitchFamily="34" charset="-122"/>
                <a:cs typeface="Gelasio" pitchFamily="34" charset="-120"/>
              </a:rPr>
              <a:t>This project seeks to simulate inter-VM communication to identify optimal strategies that </a:t>
            </a:r>
            <a:r>
              <a:rPr lang="en-US" sz="1750" b="1" dirty="0">
                <a:solidFill>
                  <a:srgbClr val="746558"/>
                </a:solidFill>
                <a:latin typeface="Gelasio" pitchFamily="34" charset="0"/>
                <a:ea typeface="Gelasio" pitchFamily="34" charset="-122"/>
                <a:cs typeface="Gelasio" pitchFamily="34" charset="-120"/>
              </a:rPr>
              <a:t>reduce latency, enhance security, and improve resource allocation </a:t>
            </a:r>
            <a:r>
              <a:rPr lang="en-US" sz="1750" dirty="0">
                <a:solidFill>
                  <a:srgbClr val="746558"/>
                </a:solidFill>
                <a:latin typeface="Gelasio" pitchFamily="34" charset="0"/>
                <a:ea typeface="Gelasio" pitchFamily="34" charset="-122"/>
                <a:cs typeface="Gelasio" pitchFamily="34" charset="-120"/>
              </a:rPr>
              <a:t>for efficient data exchange.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2120503"/>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Proposal Overview</a:t>
            </a:r>
            <a:endParaRPr lang="en-US" sz="4450" dirty="0"/>
          </a:p>
        </p:txBody>
      </p:sp>
      <p:sp>
        <p:nvSpPr>
          <p:cNvPr id="3" name="Text 1"/>
          <p:cNvSpPr/>
          <p:nvPr/>
        </p:nvSpPr>
        <p:spPr>
          <a:xfrm>
            <a:off x="793790" y="339625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84237"/>
                </a:solidFill>
                <a:latin typeface="Gelasio Semi Bold" pitchFamily="34" charset="0"/>
                <a:ea typeface="Gelasio Semi Bold" pitchFamily="34" charset="-122"/>
                <a:cs typeface="Gelasio Semi Bold" pitchFamily="34" charset="-120"/>
              </a:rPr>
              <a:t>Motivation</a:t>
            </a:r>
            <a:endParaRPr lang="en-US" sz="2200" dirty="0"/>
          </a:p>
        </p:txBody>
      </p:sp>
      <p:sp>
        <p:nvSpPr>
          <p:cNvPr id="4" name="Text 2"/>
          <p:cNvSpPr/>
          <p:nvPr/>
        </p:nvSpPr>
        <p:spPr>
          <a:xfrm>
            <a:off x="793790" y="3977402"/>
            <a:ext cx="6244709" cy="725805"/>
          </a:xfrm>
          <a:prstGeom prst="rect">
            <a:avLst/>
          </a:prstGeom>
          <a:noFill/>
          <a:ln/>
        </p:spPr>
        <p:txBody>
          <a:bodyPr wrap="square" lIns="0" tIns="0" rIns="0" bIns="0" rtlCol="0" anchor="t"/>
          <a:lstStyle/>
          <a:p>
            <a:pPr marL="0" indent="0" algn="l">
              <a:lnSpc>
                <a:spcPts val="2850"/>
              </a:lnSpc>
              <a:buNone/>
            </a:pPr>
            <a:r>
              <a:rPr lang="en-US" sz="1750" dirty="0">
                <a:solidFill>
                  <a:srgbClr val="746558"/>
                </a:solidFill>
                <a:latin typeface="Gelasio" pitchFamily="34" charset="0"/>
                <a:ea typeface="Gelasio" pitchFamily="34" charset="-122"/>
                <a:cs typeface="Gelasio" pitchFamily="34" charset="-120"/>
              </a:rPr>
              <a:t>Enhance the efficiency of VM data sharing by minimizing delays and security risks inherent in cloud communication.</a:t>
            </a:r>
            <a:endParaRPr lang="en-US" sz="1750" dirty="0"/>
          </a:p>
        </p:txBody>
      </p:sp>
      <p:sp>
        <p:nvSpPr>
          <p:cNvPr id="5" name="Text 3"/>
          <p:cNvSpPr/>
          <p:nvPr/>
        </p:nvSpPr>
        <p:spPr>
          <a:xfrm>
            <a:off x="7599521" y="3396258"/>
            <a:ext cx="4377095" cy="354330"/>
          </a:xfrm>
          <a:prstGeom prst="rect">
            <a:avLst/>
          </a:prstGeom>
          <a:noFill/>
          <a:ln/>
        </p:spPr>
        <p:txBody>
          <a:bodyPr wrap="none" lIns="0" tIns="0" rIns="0" bIns="0" rtlCol="0" anchor="t"/>
          <a:lstStyle/>
          <a:p>
            <a:pPr marL="0" indent="0" algn="l">
              <a:lnSpc>
                <a:spcPts val="2750"/>
              </a:lnSpc>
              <a:buNone/>
            </a:pPr>
            <a:r>
              <a:rPr lang="en-US" sz="2200" dirty="0">
                <a:solidFill>
                  <a:srgbClr val="484237"/>
                </a:solidFill>
                <a:latin typeface="Gelasio Semi Bold" pitchFamily="34" charset="0"/>
                <a:ea typeface="Gelasio Semi Bold" pitchFamily="34" charset="-122"/>
                <a:cs typeface="Gelasio Semi Bold" pitchFamily="34" charset="-120"/>
              </a:rPr>
              <a:t>Current Methods &amp; Limitations</a:t>
            </a:r>
            <a:endParaRPr lang="en-US" sz="2200" dirty="0"/>
          </a:p>
        </p:txBody>
      </p:sp>
      <p:sp>
        <p:nvSpPr>
          <p:cNvPr id="6" name="Text 4"/>
          <p:cNvSpPr/>
          <p:nvPr/>
        </p:nvSpPr>
        <p:spPr>
          <a:xfrm>
            <a:off x="7599521" y="397740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Shared storage techniques</a:t>
            </a:r>
            <a:endParaRPr lang="en-US" sz="1750" dirty="0"/>
          </a:p>
        </p:txBody>
      </p:sp>
      <p:sp>
        <p:nvSpPr>
          <p:cNvPr id="7" name="Text 5"/>
          <p:cNvSpPr/>
          <p:nvPr/>
        </p:nvSpPr>
        <p:spPr>
          <a:xfrm>
            <a:off x="7599521" y="441960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Network-based data transfers</a:t>
            </a:r>
            <a:endParaRPr lang="en-US" sz="1750" dirty="0"/>
          </a:p>
        </p:txBody>
      </p:sp>
      <p:sp>
        <p:nvSpPr>
          <p:cNvPr id="8" name="Text 6"/>
          <p:cNvSpPr/>
          <p:nvPr/>
        </p:nvSpPr>
        <p:spPr>
          <a:xfrm>
            <a:off x="7599521" y="486179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Middleware solutions</a:t>
            </a:r>
            <a:endParaRPr lang="en-US" sz="1750" dirty="0"/>
          </a:p>
        </p:txBody>
      </p:sp>
      <p:sp>
        <p:nvSpPr>
          <p:cNvPr id="9" name="Text 7"/>
          <p:cNvSpPr/>
          <p:nvPr/>
        </p:nvSpPr>
        <p:spPr>
          <a:xfrm>
            <a:off x="7599521" y="5303996"/>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Challenges: Latency, security flaws, and operational inefficiencies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710089"/>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Proposal - Goals and Approach</a:t>
            </a:r>
            <a:endParaRPr lang="en-US" sz="4450" dirty="0"/>
          </a:p>
        </p:txBody>
      </p:sp>
      <p:sp>
        <p:nvSpPr>
          <p:cNvPr id="4" name="Shape 1"/>
          <p:cNvSpPr/>
          <p:nvPr/>
        </p:nvSpPr>
        <p:spPr>
          <a:xfrm>
            <a:off x="6280190" y="2467808"/>
            <a:ext cx="7556421" cy="2191345"/>
          </a:xfrm>
          <a:prstGeom prst="roundRect">
            <a:avLst>
              <a:gd name="adj" fmla="val 1553"/>
            </a:avLst>
          </a:prstGeom>
          <a:solidFill>
            <a:srgbClr val="EEE8DD"/>
          </a:solidFill>
          <a:ln/>
        </p:spPr>
      </p:sp>
      <p:sp>
        <p:nvSpPr>
          <p:cNvPr id="5" name="Text 2"/>
          <p:cNvSpPr/>
          <p:nvPr/>
        </p:nvSpPr>
        <p:spPr>
          <a:xfrm>
            <a:off x="6507004" y="269462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Project Goals</a:t>
            </a:r>
            <a:endParaRPr lang="en-US" sz="2200" dirty="0"/>
          </a:p>
        </p:txBody>
      </p:sp>
      <p:sp>
        <p:nvSpPr>
          <p:cNvPr id="6" name="Text 3"/>
          <p:cNvSpPr/>
          <p:nvPr/>
        </p:nvSpPr>
        <p:spPr>
          <a:xfrm>
            <a:off x="6507004" y="3185041"/>
            <a:ext cx="7102793"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Implement simulation environment using CloudSim</a:t>
            </a:r>
            <a:endParaRPr lang="en-US" sz="1750" dirty="0"/>
          </a:p>
        </p:txBody>
      </p:sp>
      <p:sp>
        <p:nvSpPr>
          <p:cNvPr id="7" name="Text 4"/>
          <p:cNvSpPr/>
          <p:nvPr/>
        </p:nvSpPr>
        <p:spPr>
          <a:xfrm>
            <a:off x="6507004" y="3627239"/>
            <a:ext cx="7102793"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Create multiple VMs for data sharing</a:t>
            </a:r>
            <a:endParaRPr lang="en-US" sz="1750" dirty="0"/>
          </a:p>
        </p:txBody>
      </p:sp>
      <p:sp>
        <p:nvSpPr>
          <p:cNvPr id="8" name="Text 5"/>
          <p:cNvSpPr/>
          <p:nvPr/>
        </p:nvSpPr>
        <p:spPr>
          <a:xfrm>
            <a:off x="6507004" y="4069437"/>
            <a:ext cx="7102793"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Evaluate different data exchange methods</a:t>
            </a:r>
            <a:endParaRPr lang="en-US" sz="1750" dirty="0"/>
          </a:p>
        </p:txBody>
      </p:sp>
      <p:sp>
        <p:nvSpPr>
          <p:cNvPr id="9" name="Shape 6"/>
          <p:cNvSpPr/>
          <p:nvPr/>
        </p:nvSpPr>
        <p:spPr>
          <a:xfrm>
            <a:off x="6280190" y="4885968"/>
            <a:ext cx="7556421" cy="2633543"/>
          </a:xfrm>
          <a:prstGeom prst="roundRect">
            <a:avLst>
              <a:gd name="adj" fmla="val 1292"/>
            </a:avLst>
          </a:prstGeom>
          <a:solidFill>
            <a:srgbClr val="EEE8DD"/>
          </a:solidFill>
          <a:ln/>
        </p:spPr>
      </p:sp>
      <p:sp>
        <p:nvSpPr>
          <p:cNvPr id="10" name="Text 7"/>
          <p:cNvSpPr/>
          <p:nvPr/>
        </p:nvSpPr>
        <p:spPr>
          <a:xfrm>
            <a:off x="6507004" y="5112782"/>
            <a:ext cx="3601283" cy="354330"/>
          </a:xfrm>
          <a:prstGeom prst="rect">
            <a:avLst/>
          </a:prstGeom>
          <a:noFill/>
          <a:ln/>
        </p:spPr>
        <p:txBody>
          <a:bodyPr wrap="none" lIns="0" tIns="0" rIns="0" bIns="0" rtlCol="0" anchor="t"/>
          <a:lstStyle/>
          <a:p>
            <a:pPr marL="0" indent="0" algn="l">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Methodological Approach</a:t>
            </a:r>
            <a:endParaRPr lang="en-US" sz="2200" dirty="0"/>
          </a:p>
        </p:txBody>
      </p:sp>
      <p:sp>
        <p:nvSpPr>
          <p:cNvPr id="11" name="Text 8"/>
          <p:cNvSpPr/>
          <p:nvPr/>
        </p:nvSpPr>
        <p:spPr>
          <a:xfrm>
            <a:off x="6507004" y="5603200"/>
            <a:ext cx="7102793"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Simulate direct VM communication</a:t>
            </a:r>
            <a:endParaRPr lang="en-US" sz="1750" dirty="0"/>
          </a:p>
        </p:txBody>
      </p:sp>
      <p:sp>
        <p:nvSpPr>
          <p:cNvPr id="12" name="Text 9"/>
          <p:cNvSpPr/>
          <p:nvPr/>
        </p:nvSpPr>
        <p:spPr>
          <a:xfrm>
            <a:off x="6507004" y="6045398"/>
            <a:ext cx="7102793"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Test shared storage models</a:t>
            </a:r>
            <a:endParaRPr lang="en-US" sz="1750" dirty="0"/>
          </a:p>
        </p:txBody>
      </p:sp>
      <p:sp>
        <p:nvSpPr>
          <p:cNvPr id="13" name="Text 10"/>
          <p:cNvSpPr/>
          <p:nvPr/>
        </p:nvSpPr>
        <p:spPr>
          <a:xfrm>
            <a:off x="6507004" y="6487597"/>
            <a:ext cx="7102793"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Analyze network-based transfer</a:t>
            </a:r>
            <a:endParaRPr lang="en-US" sz="1750" dirty="0"/>
          </a:p>
        </p:txBody>
      </p:sp>
      <p:sp>
        <p:nvSpPr>
          <p:cNvPr id="14" name="Text 11"/>
          <p:cNvSpPr/>
          <p:nvPr/>
        </p:nvSpPr>
        <p:spPr>
          <a:xfrm>
            <a:off x="6507004" y="6929795"/>
            <a:ext cx="7102793"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Measure latency, bandwidth, and resource consumption</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09136" y="557213"/>
            <a:ext cx="5190411" cy="633174"/>
          </a:xfrm>
          <a:prstGeom prst="rect">
            <a:avLst/>
          </a:prstGeom>
          <a:noFill/>
          <a:ln/>
        </p:spPr>
        <p:txBody>
          <a:bodyPr wrap="none" lIns="0" tIns="0" rIns="0" bIns="0" rtlCol="0" anchor="t"/>
          <a:lstStyle/>
          <a:p>
            <a:pPr marL="0" indent="0" algn="l">
              <a:lnSpc>
                <a:spcPts val="4950"/>
              </a:lnSpc>
              <a:buNone/>
            </a:pPr>
            <a:r>
              <a:rPr lang="en-US" sz="3950" dirty="0">
                <a:solidFill>
                  <a:srgbClr val="484237"/>
                </a:solidFill>
                <a:latin typeface="Gelasio Semi Bold" pitchFamily="34" charset="0"/>
                <a:ea typeface="Gelasio Semi Bold" pitchFamily="34" charset="-122"/>
                <a:cs typeface="Gelasio Semi Bold" pitchFamily="34" charset="-120"/>
              </a:rPr>
              <a:t>Phases of the Project</a:t>
            </a:r>
            <a:endParaRPr lang="en-US" sz="3950" dirty="0"/>
          </a:p>
        </p:txBody>
      </p:sp>
      <p:pic>
        <p:nvPicPr>
          <p:cNvPr id="3" name="Image 0" descr="preencoded.png"/>
          <p:cNvPicPr>
            <a:picLocks noChangeAspect="1"/>
          </p:cNvPicPr>
          <p:nvPr/>
        </p:nvPicPr>
        <p:blipFill>
          <a:blip r:embed="rId3"/>
          <a:stretch>
            <a:fillRect/>
          </a:stretch>
        </p:blipFill>
        <p:spPr>
          <a:xfrm>
            <a:off x="709136" y="1595557"/>
            <a:ext cx="1013103" cy="1215747"/>
          </a:xfrm>
          <a:prstGeom prst="rect">
            <a:avLst/>
          </a:prstGeom>
        </p:spPr>
      </p:pic>
      <p:sp>
        <p:nvSpPr>
          <p:cNvPr id="4" name="Text 1"/>
          <p:cNvSpPr/>
          <p:nvPr/>
        </p:nvSpPr>
        <p:spPr>
          <a:xfrm>
            <a:off x="2026087" y="1798082"/>
            <a:ext cx="2966918" cy="316468"/>
          </a:xfrm>
          <a:prstGeom prst="rect">
            <a:avLst/>
          </a:prstGeom>
          <a:noFill/>
          <a:ln/>
        </p:spPr>
        <p:txBody>
          <a:bodyPr wrap="none" lIns="0" tIns="0" rIns="0" bIns="0" rtlCol="0" anchor="t"/>
          <a:lstStyle/>
          <a:p>
            <a:pPr marL="0" indent="0" algn="l">
              <a:lnSpc>
                <a:spcPts val="2450"/>
              </a:lnSpc>
              <a:buNone/>
            </a:pPr>
            <a:r>
              <a:rPr lang="en-US" sz="1950" dirty="0">
                <a:solidFill>
                  <a:srgbClr val="746558"/>
                </a:solidFill>
                <a:latin typeface="Gelasio Semi Bold" pitchFamily="34" charset="0"/>
                <a:ea typeface="Gelasio Semi Bold" pitchFamily="34" charset="-122"/>
                <a:cs typeface="Gelasio Semi Bold" pitchFamily="34" charset="-120"/>
              </a:rPr>
              <a:t>Requirement Gathering</a:t>
            </a:r>
            <a:endParaRPr lang="en-US" sz="1950" dirty="0"/>
          </a:p>
        </p:txBody>
      </p:sp>
      <p:sp>
        <p:nvSpPr>
          <p:cNvPr id="5" name="Text 2"/>
          <p:cNvSpPr/>
          <p:nvPr/>
        </p:nvSpPr>
        <p:spPr>
          <a:xfrm>
            <a:off x="2026087" y="2236113"/>
            <a:ext cx="11895177" cy="324207"/>
          </a:xfrm>
          <a:prstGeom prst="rect">
            <a:avLst/>
          </a:prstGeom>
          <a:noFill/>
          <a:ln/>
        </p:spPr>
        <p:txBody>
          <a:bodyPr wrap="none" lIns="0" tIns="0" rIns="0" bIns="0" rtlCol="0" anchor="t"/>
          <a:lstStyle/>
          <a:p>
            <a:pPr marL="0" indent="0" algn="l">
              <a:lnSpc>
                <a:spcPts val="2550"/>
              </a:lnSpc>
              <a:buNone/>
            </a:pPr>
            <a:r>
              <a:rPr lang="en-US" sz="1550" dirty="0">
                <a:solidFill>
                  <a:srgbClr val="746558"/>
                </a:solidFill>
                <a:latin typeface="Gelasio" pitchFamily="34" charset="0"/>
                <a:ea typeface="Gelasio" pitchFamily="34" charset="-122"/>
                <a:cs typeface="Gelasio" pitchFamily="34" charset="-120"/>
              </a:rPr>
              <a:t>Collect detailed needs and specifications for the simulation tasks.</a:t>
            </a:r>
            <a:endParaRPr lang="en-US" sz="1550" dirty="0"/>
          </a:p>
        </p:txBody>
      </p:sp>
      <p:pic>
        <p:nvPicPr>
          <p:cNvPr id="6" name="Image 1" descr="preencoded.png"/>
          <p:cNvPicPr>
            <a:picLocks noChangeAspect="1"/>
          </p:cNvPicPr>
          <p:nvPr/>
        </p:nvPicPr>
        <p:blipFill>
          <a:blip r:embed="rId4"/>
          <a:stretch>
            <a:fillRect/>
          </a:stretch>
        </p:blipFill>
        <p:spPr>
          <a:xfrm>
            <a:off x="709136" y="2811304"/>
            <a:ext cx="1013103" cy="1215747"/>
          </a:xfrm>
          <a:prstGeom prst="rect">
            <a:avLst/>
          </a:prstGeom>
        </p:spPr>
      </p:pic>
      <p:sp>
        <p:nvSpPr>
          <p:cNvPr id="7" name="Text 3"/>
          <p:cNvSpPr/>
          <p:nvPr/>
        </p:nvSpPr>
        <p:spPr>
          <a:xfrm>
            <a:off x="2026087" y="3013829"/>
            <a:ext cx="2532817" cy="316468"/>
          </a:xfrm>
          <a:prstGeom prst="rect">
            <a:avLst/>
          </a:prstGeom>
          <a:noFill/>
          <a:ln/>
        </p:spPr>
        <p:txBody>
          <a:bodyPr wrap="none" lIns="0" tIns="0" rIns="0" bIns="0" rtlCol="0" anchor="t"/>
          <a:lstStyle/>
          <a:p>
            <a:pPr marL="0" indent="0" algn="l">
              <a:lnSpc>
                <a:spcPts val="2450"/>
              </a:lnSpc>
              <a:buNone/>
            </a:pPr>
            <a:r>
              <a:rPr lang="en-US" sz="1950" dirty="0">
                <a:solidFill>
                  <a:srgbClr val="746558"/>
                </a:solidFill>
                <a:latin typeface="Gelasio Semi Bold" pitchFamily="34" charset="0"/>
                <a:ea typeface="Gelasio Semi Bold" pitchFamily="34" charset="-122"/>
                <a:cs typeface="Gelasio Semi Bold" pitchFamily="34" charset="-120"/>
              </a:rPr>
              <a:t>Design Phase</a:t>
            </a:r>
            <a:endParaRPr lang="en-US" sz="1950" dirty="0"/>
          </a:p>
        </p:txBody>
      </p:sp>
      <p:sp>
        <p:nvSpPr>
          <p:cNvPr id="8" name="Text 4"/>
          <p:cNvSpPr/>
          <p:nvPr/>
        </p:nvSpPr>
        <p:spPr>
          <a:xfrm>
            <a:off x="2026087" y="3451860"/>
            <a:ext cx="11895177" cy="324207"/>
          </a:xfrm>
          <a:prstGeom prst="rect">
            <a:avLst/>
          </a:prstGeom>
          <a:noFill/>
          <a:ln/>
        </p:spPr>
        <p:txBody>
          <a:bodyPr wrap="none" lIns="0" tIns="0" rIns="0" bIns="0" rtlCol="0" anchor="t"/>
          <a:lstStyle/>
          <a:p>
            <a:pPr marL="0" indent="0" algn="l">
              <a:lnSpc>
                <a:spcPts val="2550"/>
              </a:lnSpc>
              <a:buNone/>
            </a:pPr>
            <a:r>
              <a:rPr lang="en-US" sz="1550" dirty="0">
                <a:solidFill>
                  <a:srgbClr val="746558"/>
                </a:solidFill>
                <a:latin typeface="Gelasio" pitchFamily="34" charset="0"/>
                <a:ea typeface="Gelasio" pitchFamily="34" charset="-122"/>
                <a:cs typeface="Gelasio" pitchFamily="34" charset="-120"/>
              </a:rPr>
              <a:t>Architect the simulation framework and VM setups.</a:t>
            </a:r>
            <a:endParaRPr lang="en-US" sz="1550" dirty="0"/>
          </a:p>
        </p:txBody>
      </p:sp>
      <p:pic>
        <p:nvPicPr>
          <p:cNvPr id="9" name="Image 2" descr="preencoded.png"/>
          <p:cNvPicPr>
            <a:picLocks noChangeAspect="1"/>
          </p:cNvPicPr>
          <p:nvPr/>
        </p:nvPicPr>
        <p:blipFill>
          <a:blip r:embed="rId5"/>
          <a:stretch>
            <a:fillRect/>
          </a:stretch>
        </p:blipFill>
        <p:spPr>
          <a:xfrm>
            <a:off x="709136" y="4027051"/>
            <a:ext cx="1013103" cy="1215747"/>
          </a:xfrm>
          <a:prstGeom prst="rect">
            <a:avLst/>
          </a:prstGeom>
        </p:spPr>
      </p:pic>
      <p:sp>
        <p:nvSpPr>
          <p:cNvPr id="10" name="Text 5"/>
          <p:cNvSpPr/>
          <p:nvPr/>
        </p:nvSpPr>
        <p:spPr>
          <a:xfrm>
            <a:off x="2026087" y="4229576"/>
            <a:ext cx="2532817" cy="316468"/>
          </a:xfrm>
          <a:prstGeom prst="rect">
            <a:avLst/>
          </a:prstGeom>
          <a:noFill/>
          <a:ln/>
        </p:spPr>
        <p:txBody>
          <a:bodyPr wrap="none" lIns="0" tIns="0" rIns="0" bIns="0" rtlCol="0" anchor="t"/>
          <a:lstStyle/>
          <a:p>
            <a:pPr marL="0" indent="0" algn="l">
              <a:lnSpc>
                <a:spcPts val="2450"/>
              </a:lnSpc>
              <a:buNone/>
            </a:pPr>
            <a:r>
              <a:rPr lang="en-US" sz="1950" dirty="0">
                <a:solidFill>
                  <a:srgbClr val="746558"/>
                </a:solidFill>
                <a:latin typeface="Gelasio Semi Bold" pitchFamily="34" charset="0"/>
                <a:ea typeface="Gelasio Semi Bold" pitchFamily="34" charset="-122"/>
                <a:cs typeface="Gelasio Semi Bold" pitchFamily="34" charset="-120"/>
              </a:rPr>
              <a:t>Implementation</a:t>
            </a:r>
            <a:endParaRPr lang="en-US" sz="1950" dirty="0"/>
          </a:p>
        </p:txBody>
      </p:sp>
      <p:sp>
        <p:nvSpPr>
          <p:cNvPr id="11" name="Text 6"/>
          <p:cNvSpPr/>
          <p:nvPr/>
        </p:nvSpPr>
        <p:spPr>
          <a:xfrm>
            <a:off x="2026087" y="4667607"/>
            <a:ext cx="11895177" cy="324207"/>
          </a:xfrm>
          <a:prstGeom prst="rect">
            <a:avLst/>
          </a:prstGeom>
          <a:noFill/>
          <a:ln/>
        </p:spPr>
        <p:txBody>
          <a:bodyPr wrap="none" lIns="0" tIns="0" rIns="0" bIns="0" rtlCol="0" anchor="t"/>
          <a:lstStyle/>
          <a:p>
            <a:pPr marL="0" indent="0" algn="l">
              <a:lnSpc>
                <a:spcPts val="2550"/>
              </a:lnSpc>
              <a:buNone/>
            </a:pPr>
            <a:r>
              <a:rPr lang="en-US" sz="1550" dirty="0">
                <a:solidFill>
                  <a:srgbClr val="746558"/>
                </a:solidFill>
                <a:latin typeface="Gelasio" pitchFamily="34" charset="0"/>
                <a:ea typeface="Gelasio" pitchFamily="34" charset="-122"/>
                <a:cs typeface="Gelasio" pitchFamily="34" charset="-120"/>
              </a:rPr>
              <a:t>Develop simulation modules and configure VM interactions.</a:t>
            </a:r>
            <a:endParaRPr lang="en-US" sz="1550" dirty="0"/>
          </a:p>
        </p:txBody>
      </p:sp>
      <p:pic>
        <p:nvPicPr>
          <p:cNvPr id="12" name="Image 3" descr="preencoded.png"/>
          <p:cNvPicPr>
            <a:picLocks noChangeAspect="1"/>
          </p:cNvPicPr>
          <p:nvPr/>
        </p:nvPicPr>
        <p:blipFill>
          <a:blip r:embed="rId6"/>
          <a:stretch>
            <a:fillRect/>
          </a:stretch>
        </p:blipFill>
        <p:spPr>
          <a:xfrm>
            <a:off x="709136" y="5242798"/>
            <a:ext cx="1013103" cy="1215747"/>
          </a:xfrm>
          <a:prstGeom prst="rect">
            <a:avLst/>
          </a:prstGeom>
        </p:spPr>
      </p:pic>
      <p:sp>
        <p:nvSpPr>
          <p:cNvPr id="13" name="Text 7"/>
          <p:cNvSpPr/>
          <p:nvPr/>
        </p:nvSpPr>
        <p:spPr>
          <a:xfrm>
            <a:off x="2026087" y="5445323"/>
            <a:ext cx="2564487" cy="316468"/>
          </a:xfrm>
          <a:prstGeom prst="rect">
            <a:avLst/>
          </a:prstGeom>
          <a:noFill/>
          <a:ln/>
        </p:spPr>
        <p:txBody>
          <a:bodyPr wrap="none" lIns="0" tIns="0" rIns="0" bIns="0" rtlCol="0" anchor="t"/>
          <a:lstStyle/>
          <a:p>
            <a:pPr marL="0" indent="0" algn="l">
              <a:lnSpc>
                <a:spcPts val="2450"/>
              </a:lnSpc>
              <a:buNone/>
            </a:pPr>
            <a:r>
              <a:rPr lang="en-US" sz="1950" dirty="0">
                <a:solidFill>
                  <a:srgbClr val="746558"/>
                </a:solidFill>
                <a:latin typeface="Gelasio Semi Bold" pitchFamily="34" charset="0"/>
                <a:ea typeface="Gelasio Semi Bold" pitchFamily="34" charset="-122"/>
                <a:cs typeface="Gelasio Semi Bold" pitchFamily="34" charset="-120"/>
              </a:rPr>
              <a:t>Testing and Analysis</a:t>
            </a:r>
            <a:endParaRPr lang="en-US" sz="1950" dirty="0"/>
          </a:p>
        </p:txBody>
      </p:sp>
      <p:sp>
        <p:nvSpPr>
          <p:cNvPr id="14" name="Text 8"/>
          <p:cNvSpPr/>
          <p:nvPr/>
        </p:nvSpPr>
        <p:spPr>
          <a:xfrm>
            <a:off x="2026087" y="5883354"/>
            <a:ext cx="11895177" cy="324207"/>
          </a:xfrm>
          <a:prstGeom prst="rect">
            <a:avLst/>
          </a:prstGeom>
          <a:noFill/>
          <a:ln/>
        </p:spPr>
        <p:txBody>
          <a:bodyPr wrap="none" lIns="0" tIns="0" rIns="0" bIns="0" rtlCol="0" anchor="t"/>
          <a:lstStyle/>
          <a:p>
            <a:pPr marL="0" indent="0" algn="l">
              <a:lnSpc>
                <a:spcPts val="2550"/>
              </a:lnSpc>
              <a:buNone/>
            </a:pPr>
            <a:r>
              <a:rPr lang="en-US" sz="1550" dirty="0">
                <a:solidFill>
                  <a:srgbClr val="746558"/>
                </a:solidFill>
                <a:latin typeface="Gelasio" pitchFamily="34" charset="0"/>
                <a:ea typeface="Gelasio" pitchFamily="34" charset="-122"/>
                <a:cs typeface="Gelasio" pitchFamily="34" charset="-120"/>
              </a:rPr>
              <a:t>Execute simulations, collect data, and analyze outcomes.</a:t>
            </a:r>
            <a:endParaRPr lang="en-US" sz="1550" dirty="0"/>
          </a:p>
        </p:txBody>
      </p:sp>
      <p:pic>
        <p:nvPicPr>
          <p:cNvPr id="15" name="Image 4" descr="preencoded.png"/>
          <p:cNvPicPr>
            <a:picLocks noChangeAspect="1"/>
          </p:cNvPicPr>
          <p:nvPr/>
        </p:nvPicPr>
        <p:blipFill>
          <a:blip r:embed="rId7"/>
          <a:stretch>
            <a:fillRect/>
          </a:stretch>
        </p:blipFill>
        <p:spPr>
          <a:xfrm>
            <a:off x="709136" y="6458545"/>
            <a:ext cx="1013103" cy="1215747"/>
          </a:xfrm>
          <a:prstGeom prst="rect">
            <a:avLst/>
          </a:prstGeom>
        </p:spPr>
      </p:pic>
      <p:sp>
        <p:nvSpPr>
          <p:cNvPr id="16" name="Text 9"/>
          <p:cNvSpPr/>
          <p:nvPr/>
        </p:nvSpPr>
        <p:spPr>
          <a:xfrm>
            <a:off x="2026087" y="6661071"/>
            <a:ext cx="2532817" cy="316468"/>
          </a:xfrm>
          <a:prstGeom prst="rect">
            <a:avLst/>
          </a:prstGeom>
          <a:noFill/>
          <a:ln/>
        </p:spPr>
        <p:txBody>
          <a:bodyPr wrap="none" lIns="0" tIns="0" rIns="0" bIns="0" rtlCol="0" anchor="t"/>
          <a:lstStyle/>
          <a:p>
            <a:pPr marL="0" indent="0" algn="l">
              <a:lnSpc>
                <a:spcPts val="2450"/>
              </a:lnSpc>
              <a:buNone/>
            </a:pPr>
            <a:r>
              <a:rPr lang="en-US" sz="1950" dirty="0">
                <a:solidFill>
                  <a:srgbClr val="746558"/>
                </a:solidFill>
                <a:latin typeface="Gelasio Semi Bold" pitchFamily="34" charset="0"/>
                <a:ea typeface="Gelasio Semi Bold" pitchFamily="34" charset="-122"/>
                <a:cs typeface="Gelasio Semi Bold" pitchFamily="34" charset="-120"/>
              </a:rPr>
              <a:t>Documentation</a:t>
            </a:r>
            <a:endParaRPr lang="en-US" sz="1950" dirty="0"/>
          </a:p>
        </p:txBody>
      </p:sp>
      <p:sp>
        <p:nvSpPr>
          <p:cNvPr id="17" name="Text 10"/>
          <p:cNvSpPr/>
          <p:nvPr/>
        </p:nvSpPr>
        <p:spPr>
          <a:xfrm>
            <a:off x="2026087" y="7099102"/>
            <a:ext cx="11895177" cy="324207"/>
          </a:xfrm>
          <a:prstGeom prst="rect">
            <a:avLst/>
          </a:prstGeom>
          <a:noFill/>
          <a:ln/>
        </p:spPr>
        <p:txBody>
          <a:bodyPr wrap="none" lIns="0" tIns="0" rIns="0" bIns="0" rtlCol="0" anchor="t"/>
          <a:lstStyle/>
          <a:p>
            <a:pPr marL="0" indent="0" algn="l">
              <a:lnSpc>
                <a:spcPts val="2550"/>
              </a:lnSpc>
              <a:buNone/>
            </a:pPr>
            <a:r>
              <a:rPr lang="en-US" sz="1550" dirty="0">
                <a:solidFill>
                  <a:srgbClr val="746558"/>
                </a:solidFill>
                <a:latin typeface="Gelasio" pitchFamily="34" charset="0"/>
                <a:ea typeface="Gelasio" pitchFamily="34" charset="-122"/>
                <a:cs typeface="Gelasio" pitchFamily="34" charset="-120"/>
              </a:rPr>
              <a:t>Compile comprehensive reports on methodology and findings.</a:t>
            </a:r>
            <a:endParaRPr lang="en-US" sz="15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919168"/>
            <a:ext cx="8254484" cy="708779"/>
          </a:xfrm>
          <a:prstGeom prst="rect">
            <a:avLst/>
          </a:prstGeom>
          <a:noFill/>
          <a:ln/>
        </p:spPr>
        <p:txBody>
          <a:bodyPr wrap="none" lIns="0" tIns="0" rIns="0" bIns="0" rtlCol="0" anchor="t"/>
          <a:lstStyle/>
          <a:p>
            <a:pPr marL="0" indent="0" algn="l">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Work Distribution and Status</a:t>
            </a:r>
            <a:endParaRPr lang="en-US" sz="4450" dirty="0"/>
          </a:p>
        </p:txBody>
      </p:sp>
      <p:sp>
        <p:nvSpPr>
          <p:cNvPr id="3" name="Shape 1"/>
          <p:cNvSpPr/>
          <p:nvPr/>
        </p:nvSpPr>
        <p:spPr>
          <a:xfrm>
            <a:off x="793790" y="2968109"/>
            <a:ext cx="13042821" cy="3342322"/>
          </a:xfrm>
          <a:prstGeom prst="roundRect">
            <a:avLst>
              <a:gd name="adj" fmla="val 1018"/>
            </a:avLst>
          </a:prstGeom>
          <a:noFill/>
          <a:ln w="7620">
            <a:solidFill>
              <a:srgbClr val="000000">
                <a:alpha val="8000"/>
              </a:srgbClr>
            </a:solidFill>
            <a:prstDash val="solid"/>
          </a:ln>
        </p:spPr>
      </p:sp>
      <p:sp>
        <p:nvSpPr>
          <p:cNvPr id="4" name="Shape 2"/>
          <p:cNvSpPr/>
          <p:nvPr/>
        </p:nvSpPr>
        <p:spPr>
          <a:xfrm>
            <a:off x="801410" y="2975729"/>
            <a:ext cx="13026271" cy="650319"/>
          </a:xfrm>
          <a:prstGeom prst="rect">
            <a:avLst/>
          </a:prstGeom>
          <a:solidFill>
            <a:srgbClr val="FFFFFF">
              <a:alpha val="4000"/>
            </a:srgbClr>
          </a:solidFill>
          <a:ln/>
        </p:spPr>
      </p:sp>
      <p:sp>
        <p:nvSpPr>
          <p:cNvPr id="5" name="Text 3"/>
          <p:cNvSpPr/>
          <p:nvPr/>
        </p:nvSpPr>
        <p:spPr>
          <a:xfrm>
            <a:off x="1029653" y="3119438"/>
            <a:ext cx="3884176" cy="362903"/>
          </a:xfrm>
          <a:prstGeom prst="rect">
            <a:avLst/>
          </a:prstGeom>
          <a:noFill/>
          <a:ln/>
        </p:spPr>
        <p:txBody>
          <a:bodyPr wrap="none" lIns="0" tIns="0" rIns="0" bIns="0" rtlCol="0" anchor="t"/>
          <a:lstStyle/>
          <a:p>
            <a:pPr marL="0" indent="0" algn="l">
              <a:lnSpc>
                <a:spcPts val="2850"/>
              </a:lnSpc>
              <a:buNone/>
            </a:pPr>
            <a:r>
              <a:rPr lang="en-US" sz="1750" b="1" dirty="0">
                <a:solidFill>
                  <a:srgbClr val="746558"/>
                </a:solidFill>
                <a:latin typeface="Gelasio" pitchFamily="34" charset="0"/>
                <a:ea typeface="Gelasio" pitchFamily="34" charset="-122"/>
                <a:cs typeface="Gelasio" pitchFamily="34" charset="-120"/>
              </a:rPr>
              <a:t>Team Member</a:t>
            </a:r>
            <a:endParaRPr lang="en-US" sz="1750" dirty="0"/>
          </a:p>
        </p:txBody>
      </p:sp>
      <p:sp>
        <p:nvSpPr>
          <p:cNvPr id="6" name="Text 4"/>
          <p:cNvSpPr/>
          <p:nvPr/>
        </p:nvSpPr>
        <p:spPr>
          <a:xfrm>
            <a:off x="5375077" y="3119438"/>
            <a:ext cx="3880366" cy="362903"/>
          </a:xfrm>
          <a:prstGeom prst="rect">
            <a:avLst/>
          </a:prstGeom>
          <a:noFill/>
          <a:ln/>
        </p:spPr>
        <p:txBody>
          <a:bodyPr wrap="none" lIns="0" tIns="0" rIns="0" bIns="0" rtlCol="0" anchor="t"/>
          <a:lstStyle/>
          <a:p>
            <a:pPr marL="0" indent="0" algn="l">
              <a:lnSpc>
                <a:spcPts val="2850"/>
              </a:lnSpc>
              <a:buNone/>
            </a:pPr>
            <a:r>
              <a:rPr lang="en-US" sz="1750" b="1" dirty="0">
                <a:solidFill>
                  <a:srgbClr val="746558"/>
                </a:solidFill>
                <a:latin typeface="Gelasio" pitchFamily="34" charset="0"/>
                <a:ea typeface="Gelasio" pitchFamily="34" charset="-122"/>
                <a:cs typeface="Gelasio" pitchFamily="34" charset="-120"/>
              </a:rPr>
              <a:t>Responsibilities</a:t>
            </a:r>
            <a:endParaRPr lang="en-US" sz="1750" dirty="0"/>
          </a:p>
        </p:txBody>
      </p:sp>
      <p:sp>
        <p:nvSpPr>
          <p:cNvPr id="7" name="Text 5"/>
          <p:cNvSpPr/>
          <p:nvPr/>
        </p:nvSpPr>
        <p:spPr>
          <a:xfrm>
            <a:off x="9716691" y="3119438"/>
            <a:ext cx="3884176" cy="362903"/>
          </a:xfrm>
          <a:prstGeom prst="rect">
            <a:avLst/>
          </a:prstGeom>
          <a:noFill/>
          <a:ln/>
        </p:spPr>
        <p:txBody>
          <a:bodyPr wrap="none" lIns="0" tIns="0" rIns="0" bIns="0" rtlCol="0" anchor="t"/>
          <a:lstStyle/>
          <a:p>
            <a:pPr marL="0" indent="0" algn="l">
              <a:lnSpc>
                <a:spcPts val="2850"/>
              </a:lnSpc>
              <a:buNone/>
            </a:pPr>
            <a:r>
              <a:rPr lang="en-US" sz="1750" b="1" dirty="0">
                <a:solidFill>
                  <a:srgbClr val="746558"/>
                </a:solidFill>
                <a:latin typeface="Gelasio" pitchFamily="34" charset="0"/>
                <a:ea typeface="Gelasio" pitchFamily="34" charset="-122"/>
                <a:cs typeface="Gelasio" pitchFamily="34" charset="-120"/>
              </a:rPr>
              <a:t>Status</a:t>
            </a:r>
            <a:endParaRPr lang="en-US" sz="1750" dirty="0"/>
          </a:p>
        </p:txBody>
      </p:sp>
      <p:sp>
        <p:nvSpPr>
          <p:cNvPr id="8" name="Shape 6"/>
          <p:cNvSpPr/>
          <p:nvPr/>
        </p:nvSpPr>
        <p:spPr>
          <a:xfrm>
            <a:off x="801410" y="3626048"/>
            <a:ext cx="13026271" cy="1013222"/>
          </a:xfrm>
          <a:prstGeom prst="rect">
            <a:avLst/>
          </a:prstGeom>
          <a:solidFill>
            <a:srgbClr val="000000">
              <a:alpha val="4000"/>
            </a:srgbClr>
          </a:solidFill>
          <a:ln/>
        </p:spPr>
      </p:sp>
      <p:sp>
        <p:nvSpPr>
          <p:cNvPr id="9" name="Text 7"/>
          <p:cNvSpPr/>
          <p:nvPr/>
        </p:nvSpPr>
        <p:spPr>
          <a:xfrm>
            <a:off x="1029653" y="3769757"/>
            <a:ext cx="3884176" cy="362903"/>
          </a:xfrm>
          <a:prstGeom prst="rect">
            <a:avLst/>
          </a:prstGeom>
          <a:noFill/>
          <a:ln/>
        </p:spPr>
        <p:txBody>
          <a:bodyPr wrap="none" lIns="0" tIns="0" rIns="0" bIns="0" rtlCol="0" anchor="t"/>
          <a:lstStyle/>
          <a:p>
            <a:pPr marL="0" indent="0" algn="l">
              <a:lnSpc>
                <a:spcPts val="2850"/>
              </a:lnSpc>
              <a:buNone/>
            </a:pPr>
            <a:r>
              <a:rPr lang="en-US" sz="1750" dirty="0">
                <a:solidFill>
                  <a:srgbClr val="746558"/>
                </a:solidFill>
                <a:latin typeface="Gelasio" pitchFamily="34" charset="0"/>
                <a:ea typeface="Gelasio" pitchFamily="34" charset="-122"/>
                <a:cs typeface="Gelasio" pitchFamily="34" charset="-120"/>
              </a:rPr>
              <a:t>Akriti Rawat</a:t>
            </a:r>
            <a:endParaRPr lang="en-US" sz="1750" dirty="0"/>
          </a:p>
        </p:txBody>
      </p:sp>
      <p:sp>
        <p:nvSpPr>
          <p:cNvPr id="10" name="Text 8"/>
          <p:cNvSpPr/>
          <p:nvPr/>
        </p:nvSpPr>
        <p:spPr>
          <a:xfrm>
            <a:off x="5375077" y="3769757"/>
            <a:ext cx="3880366" cy="725805"/>
          </a:xfrm>
          <a:prstGeom prst="rect">
            <a:avLst/>
          </a:prstGeom>
          <a:noFill/>
          <a:ln/>
        </p:spPr>
        <p:txBody>
          <a:bodyPr wrap="square" lIns="0" tIns="0" rIns="0" bIns="0" rtlCol="0" anchor="t"/>
          <a:lstStyle/>
          <a:p>
            <a:pPr marL="0" indent="0" algn="l">
              <a:lnSpc>
                <a:spcPts val="2850"/>
              </a:lnSpc>
              <a:buNone/>
            </a:pPr>
            <a:r>
              <a:rPr lang="en-US" sz="1750" dirty="0">
                <a:solidFill>
                  <a:srgbClr val="746558"/>
                </a:solidFill>
                <a:latin typeface="Gelasio" pitchFamily="34" charset="0"/>
                <a:ea typeface="Gelasio" pitchFamily="34" charset="-122"/>
                <a:cs typeface="Gelasio" pitchFamily="34" charset="-120"/>
              </a:rPr>
              <a:t>CloudSim setup, design implementation</a:t>
            </a:r>
            <a:endParaRPr lang="en-US" sz="1750" dirty="0"/>
          </a:p>
        </p:txBody>
      </p:sp>
      <p:sp>
        <p:nvSpPr>
          <p:cNvPr id="11" name="Text 9"/>
          <p:cNvSpPr/>
          <p:nvPr/>
        </p:nvSpPr>
        <p:spPr>
          <a:xfrm>
            <a:off x="9716691" y="3769757"/>
            <a:ext cx="3884176" cy="362903"/>
          </a:xfrm>
          <a:prstGeom prst="rect">
            <a:avLst/>
          </a:prstGeom>
          <a:noFill/>
          <a:ln/>
        </p:spPr>
        <p:txBody>
          <a:bodyPr wrap="none" lIns="0" tIns="0" rIns="0" bIns="0" rtlCol="0" anchor="t"/>
          <a:lstStyle/>
          <a:p>
            <a:pPr marL="0" indent="0" algn="l">
              <a:lnSpc>
                <a:spcPts val="2850"/>
              </a:lnSpc>
              <a:buNone/>
            </a:pPr>
            <a:r>
              <a:rPr lang="en-US" sz="1750" dirty="0">
                <a:solidFill>
                  <a:srgbClr val="746558"/>
                </a:solidFill>
                <a:latin typeface="Gelasio" pitchFamily="34" charset="0"/>
                <a:ea typeface="Gelasio" pitchFamily="34" charset="-122"/>
                <a:cs typeface="Gelasio" pitchFamily="34" charset="-120"/>
              </a:rPr>
              <a:t>Completed</a:t>
            </a:r>
            <a:endParaRPr lang="en-US" sz="1750" dirty="0"/>
          </a:p>
        </p:txBody>
      </p:sp>
      <p:sp>
        <p:nvSpPr>
          <p:cNvPr id="12" name="Shape 10"/>
          <p:cNvSpPr/>
          <p:nvPr/>
        </p:nvSpPr>
        <p:spPr>
          <a:xfrm>
            <a:off x="801410" y="4639270"/>
            <a:ext cx="13026271" cy="1013222"/>
          </a:xfrm>
          <a:prstGeom prst="rect">
            <a:avLst/>
          </a:prstGeom>
          <a:solidFill>
            <a:srgbClr val="FFFFFF">
              <a:alpha val="4000"/>
            </a:srgbClr>
          </a:solidFill>
          <a:ln/>
        </p:spPr>
      </p:sp>
      <p:sp>
        <p:nvSpPr>
          <p:cNvPr id="13" name="Text 11"/>
          <p:cNvSpPr/>
          <p:nvPr/>
        </p:nvSpPr>
        <p:spPr>
          <a:xfrm>
            <a:off x="1029653" y="4782979"/>
            <a:ext cx="3884176" cy="362903"/>
          </a:xfrm>
          <a:prstGeom prst="rect">
            <a:avLst/>
          </a:prstGeom>
          <a:noFill/>
          <a:ln/>
        </p:spPr>
        <p:txBody>
          <a:bodyPr wrap="none" lIns="0" tIns="0" rIns="0" bIns="0" rtlCol="0" anchor="t"/>
          <a:lstStyle/>
          <a:p>
            <a:pPr marL="0" indent="0" algn="l">
              <a:lnSpc>
                <a:spcPts val="2850"/>
              </a:lnSpc>
              <a:buNone/>
            </a:pPr>
            <a:r>
              <a:rPr lang="en-US" sz="1750" dirty="0">
                <a:solidFill>
                  <a:srgbClr val="746558"/>
                </a:solidFill>
                <a:latin typeface="Gelasio" pitchFamily="34" charset="0"/>
                <a:ea typeface="Gelasio" pitchFamily="34" charset="-122"/>
                <a:cs typeface="Gelasio" pitchFamily="34" charset="-120"/>
              </a:rPr>
              <a:t>Manya</a:t>
            </a:r>
            <a:endParaRPr lang="en-US" sz="1750" dirty="0"/>
          </a:p>
        </p:txBody>
      </p:sp>
      <p:sp>
        <p:nvSpPr>
          <p:cNvPr id="14" name="Text 12"/>
          <p:cNvSpPr/>
          <p:nvPr/>
        </p:nvSpPr>
        <p:spPr>
          <a:xfrm>
            <a:off x="5375077" y="4782979"/>
            <a:ext cx="3880366" cy="725805"/>
          </a:xfrm>
          <a:prstGeom prst="rect">
            <a:avLst/>
          </a:prstGeom>
          <a:noFill/>
          <a:ln/>
        </p:spPr>
        <p:txBody>
          <a:bodyPr wrap="square" lIns="0" tIns="0" rIns="0" bIns="0" rtlCol="0" anchor="t"/>
          <a:lstStyle/>
          <a:p>
            <a:pPr marL="0" indent="0" algn="l">
              <a:lnSpc>
                <a:spcPts val="2850"/>
              </a:lnSpc>
              <a:buNone/>
            </a:pPr>
            <a:r>
              <a:rPr lang="en-US" sz="1750" dirty="0">
                <a:solidFill>
                  <a:srgbClr val="746558"/>
                </a:solidFill>
                <a:latin typeface="Gelasio" pitchFamily="34" charset="0"/>
                <a:ea typeface="Gelasio" pitchFamily="34" charset="-122"/>
                <a:cs typeface="Gelasio" pitchFamily="34" charset="-120"/>
              </a:rPr>
              <a:t>Virtual machine creation, data sharing simulation</a:t>
            </a:r>
            <a:endParaRPr lang="en-US" sz="1750" dirty="0"/>
          </a:p>
        </p:txBody>
      </p:sp>
      <p:sp>
        <p:nvSpPr>
          <p:cNvPr id="15" name="Text 13"/>
          <p:cNvSpPr/>
          <p:nvPr/>
        </p:nvSpPr>
        <p:spPr>
          <a:xfrm>
            <a:off x="9716691" y="4782979"/>
            <a:ext cx="3884176" cy="362903"/>
          </a:xfrm>
          <a:prstGeom prst="rect">
            <a:avLst/>
          </a:prstGeom>
          <a:noFill/>
          <a:ln/>
        </p:spPr>
        <p:txBody>
          <a:bodyPr wrap="none" lIns="0" tIns="0" rIns="0" bIns="0" rtlCol="0" anchor="t"/>
          <a:lstStyle/>
          <a:p>
            <a:pPr marL="0" indent="0" algn="l">
              <a:lnSpc>
                <a:spcPts val="2850"/>
              </a:lnSpc>
              <a:buNone/>
            </a:pPr>
            <a:r>
              <a:rPr lang="en-US" sz="1750" dirty="0">
                <a:solidFill>
                  <a:srgbClr val="746558"/>
                </a:solidFill>
                <a:latin typeface="Gelasio" pitchFamily="34" charset="0"/>
                <a:ea typeface="Gelasio" pitchFamily="34" charset="-122"/>
                <a:cs typeface="Gelasio" pitchFamily="34" charset="-120"/>
              </a:rPr>
              <a:t>In Progress</a:t>
            </a:r>
            <a:endParaRPr lang="en-US" sz="1750" dirty="0"/>
          </a:p>
        </p:txBody>
      </p:sp>
      <p:sp>
        <p:nvSpPr>
          <p:cNvPr id="16" name="Shape 14"/>
          <p:cNvSpPr/>
          <p:nvPr/>
        </p:nvSpPr>
        <p:spPr>
          <a:xfrm>
            <a:off x="801410" y="5652492"/>
            <a:ext cx="13026271" cy="650319"/>
          </a:xfrm>
          <a:prstGeom prst="rect">
            <a:avLst/>
          </a:prstGeom>
          <a:solidFill>
            <a:srgbClr val="000000">
              <a:alpha val="4000"/>
            </a:srgbClr>
          </a:solidFill>
          <a:ln/>
        </p:spPr>
      </p:sp>
      <p:sp>
        <p:nvSpPr>
          <p:cNvPr id="17" name="Text 15"/>
          <p:cNvSpPr/>
          <p:nvPr/>
        </p:nvSpPr>
        <p:spPr>
          <a:xfrm>
            <a:off x="1029653" y="5796201"/>
            <a:ext cx="3884176" cy="362903"/>
          </a:xfrm>
          <a:prstGeom prst="rect">
            <a:avLst/>
          </a:prstGeom>
          <a:noFill/>
          <a:ln/>
        </p:spPr>
        <p:txBody>
          <a:bodyPr wrap="none" lIns="0" tIns="0" rIns="0" bIns="0" rtlCol="0" anchor="t"/>
          <a:lstStyle/>
          <a:p>
            <a:pPr marL="0" indent="0" algn="l">
              <a:lnSpc>
                <a:spcPts val="2850"/>
              </a:lnSpc>
              <a:buNone/>
            </a:pPr>
            <a:r>
              <a:rPr lang="en-US" sz="1750" dirty="0">
                <a:solidFill>
                  <a:srgbClr val="746558"/>
                </a:solidFill>
                <a:latin typeface="Gelasio" pitchFamily="34" charset="0"/>
                <a:ea typeface="Gelasio" pitchFamily="34" charset="-122"/>
                <a:cs typeface="Gelasio" pitchFamily="34" charset="-120"/>
              </a:rPr>
              <a:t>Anshika Saklani</a:t>
            </a:r>
            <a:endParaRPr lang="en-US" sz="1750" dirty="0"/>
          </a:p>
        </p:txBody>
      </p:sp>
      <p:sp>
        <p:nvSpPr>
          <p:cNvPr id="18" name="Text 16"/>
          <p:cNvSpPr/>
          <p:nvPr/>
        </p:nvSpPr>
        <p:spPr>
          <a:xfrm>
            <a:off x="5375077" y="5796201"/>
            <a:ext cx="3880366" cy="362903"/>
          </a:xfrm>
          <a:prstGeom prst="rect">
            <a:avLst/>
          </a:prstGeom>
          <a:noFill/>
          <a:ln/>
        </p:spPr>
        <p:txBody>
          <a:bodyPr wrap="none" lIns="0" tIns="0" rIns="0" bIns="0" rtlCol="0" anchor="t"/>
          <a:lstStyle/>
          <a:p>
            <a:pPr marL="0" indent="0" algn="l">
              <a:lnSpc>
                <a:spcPts val="2850"/>
              </a:lnSpc>
              <a:buNone/>
            </a:pPr>
            <a:r>
              <a:rPr lang="en-US" sz="1750" dirty="0">
                <a:solidFill>
                  <a:srgbClr val="746558"/>
                </a:solidFill>
                <a:latin typeface="Gelasio" pitchFamily="34" charset="0"/>
                <a:ea typeface="Gelasio" pitchFamily="34" charset="-122"/>
                <a:cs typeface="Gelasio" pitchFamily="34" charset="-120"/>
              </a:rPr>
              <a:t>Testing and performance analysis</a:t>
            </a:r>
            <a:endParaRPr lang="en-US" sz="1750" dirty="0"/>
          </a:p>
        </p:txBody>
      </p:sp>
      <p:sp>
        <p:nvSpPr>
          <p:cNvPr id="19" name="Text 17"/>
          <p:cNvSpPr/>
          <p:nvPr/>
        </p:nvSpPr>
        <p:spPr>
          <a:xfrm>
            <a:off x="9716691" y="5796201"/>
            <a:ext cx="3884176" cy="362903"/>
          </a:xfrm>
          <a:prstGeom prst="rect">
            <a:avLst/>
          </a:prstGeom>
          <a:noFill/>
          <a:ln/>
        </p:spPr>
        <p:txBody>
          <a:bodyPr wrap="none" lIns="0" tIns="0" rIns="0" bIns="0" rtlCol="0" anchor="t"/>
          <a:lstStyle/>
          <a:p>
            <a:pPr marL="0" indent="0" algn="l">
              <a:lnSpc>
                <a:spcPts val="2850"/>
              </a:lnSpc>
              <a:buNone/>
            </a:pPr>
            <a:r>
              <a:rPr lang="en-US" sz="1750" dirty="0">
                <a:solidFill>
                  <a:srgbClr val="746558"/>
                </a:solidFill>
                <a:latin typeface="Gelasio" pitchFamily="34" charset="0"/>
                <a:ea typeface="Gelasio" pitchFamily="34" charset="-122"/>
                <a:cs typeface="Gelasio" pitchFamily="34" charset="-120"/>
              </a:rPr>
              <a:t>In Progress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2523053"/>
            <a:ext cx="5672614" cy="708779"/>
          </a:xfrm>
          <a:prstGeom prst="rect">
            <a:avLst/>
          </a:prstGeom>
          <a:noFill/>
          <a:ln/>
        </p:spPr>
        <p:txBody>
          <a:bodyPr wrap="none" lIns="0" tIns="0" rIns="0" bIns="0" rtlCol="0" anchor="t"/>
          <a:lstStyle/>
          <a:p>
            <a:pPr marL="0" indent="0" algn="l">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System Architecture</a:t>
            </a:r>
            <a:endParaRPr lang="en-US" sz="4450" dirty="0"/>
          </a:p>
        </p:txBody>
      </p:sp>
      <p:sp>
        <p:nvSpPr>
          <p:cNvPr id="3" name="Text 1"/>
          <p:cNvSpPr/>
          <p:nvPr/>
        </p:nvSpPr>
        <p:spPr>
          <a:xfrm>
            <a:off x="793790" y="379880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84237"/>
                </a:solidFill>
                <a:latin typeface="Gelasio Semi Bold" pitchFamily="34" charset="0"/>
                <a:ea typeface="Gelasio Semi Bold" pitchFamily="34" charset="-122"/>
                <a:cs typeface="Gelasio Semi Bold" pitchFamily="34" charset="-120"/>
              </a:rPr>
              <a:t>Core Components</a:t>
            </a:r>
            <a:endParaRPr lang="en-US" sz="2200" dirty="0"/>
          </a:p>
        </p:txBody>
      </p:sp>
      <p:sp>
        <p:nvSpPr>
          <p:cNvPr id="4" name="Text 2"/>
          <p:cNvSpPr/>
          <p:nvPr/>
        </p:nvSpPr>
        <p:spPr>
          <a:xfrm>
            <a:off x="793790" y="437995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CloudSim Framework enabling simulation control</a:t>
            </a:r>
            <a:endParaRPr lang="en-US" sz="1750" dirty="0"/>
          </a:p>
        </p:txBody>
      </p:sp>
      <p:sp>
        <p:nvSpPr>
          <p:cNvPr id="5" name="Text 3"/>
          <p:cNvSpPr/>
          <p:nvPr/>
        </p:nvSpPr>
        <p:spPr>
          <a:xfrm>
            <a:off x="793790" y="482215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Datacenter representing cloud infrastructure</a:t>
            </a:r>
            <a:endParaRPr lang="en-US" sz="1750" dirty="0"/>
          </a:p>
        </p:txBody>
      </p:sp>
      <p:sp>
        <p:nvSpPr>
          <p:cNvPr id="6" name="Text 4"/>
          <p:cNvSpPr/>
          <p:nvPr/>
        </p:nvSpPr>
        <p:spPr>
          <a:xfrm>
            <a:off x="793790" y="526434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Cloud Broker managing VM scheduling</a:t>
            </a:r>
            <a:endParaRPr lang="en-US" sz="1750" dirty="0"/>
          </a:p>
        </p:txBody>
      </p:sp>
      <p:sp>
        <p:nvSpPr>
          <p:cNvPr id="7" name="Text 5"/>
          <p:cNvSpPr/>
          <p:nvPr/>
        </p:nvSpPr>
        <p:spPr>
          <a:xfrm>
            <a:off x="7599521" y="379880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84237"/>
                </a:solidFill>
                <a:latin typeface="Gelasio Semi Bold" pitchFamily="34" charset="0"/>
                <a:ea typeface="Gelasio Semi Bold" pitchFamily="34" charset="-122"/>
                <a:cs typeface="Gelasio Semi Bold" pitchFamily="34" charset="-120"/>
              </a:rPr>
              <a:t>VMs and Processes</a:t>
            </a:r>
            <a:endParaRPr lang="en-US" sz="2200" dirty="0"/>
          </a:p>
        </p:txBody>
      </p:sp>
      <p:sp>
        <p:nvSpPr>
          <p:cNvPr id="8" name="Text 6"/>
          <p:cNvSpPr/>
          <p:nvPr/>
        </p:nvSpPr>
        <p:spPr>
          <a:xfrm>
            <a:off x="7599521" y="437995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VM1 and VM2 configured for data sharing</a:t>
            </a:r>
            <a:endParaRPr lang="en-US" sz="1750" dirty="0"/>
          </a:p>
        </p:txBody>
      </p:sp>
      <p:sp>
        <p:nvSpPr>
          <p:cNvPr id="9" name="Text 7"/>
          <p:cNvSpPr/>
          <p:nvPr/>
        </p:nvSpPr>
        <p:spPr>
          <a:xfrm>
            <a:off x="7599521" y="482215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Cloudlets representing computational tasks</a:t>
            </a:r>
            <a:endParaRPr lang="en-US" sz="1750" dirty="0"/>
          </a:p>
        </p:txBody>
      </p:sp>
      <p:sp>
        <p:nvSpPr>
          <p:cNvPr id="10" name="Text 8"/>
          <p:cNvSpPr/>
          <p:nvPr/>
        </p:nvSpPr>
        <p:spPr>
          <a:xfrm>
            <a:off x="7599521" y="526434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Data exchange mechanisms between VMs analyzed</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094065"/>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Advantages of Using Simulation</a:t>
            </a:r>
            <a:endParaRPr lang="en-US" sz="4450" dirty="0"/>
          </a:p>
        </p:txBody>
      </p:sp>
      <p:sp>
        <p:nvSpPr>
          <p:cNvPr id="4" name="Shape 1"/>
          <p:cNvSpPr/>
          <p:nvPr/>
        </p:nvSpPr>
        <p:spPr>
          <a:xfrm>
            <a:off x="793790" y="2851785"/>
            <a:ext cx="3664863" cy="2387084"/>
          </a:xfrm>
          <a:prstGeom prst="roundRect">
            <a:avLst>
              <a:gd name="adj" fmla="val 1425"/>
            </a:avLst>
          </a:prstGeom>
          <a:solidFill>
            <a:srgbClr val="EEE8DD"/>
          </a:solidFill>
          <a:ln/>
        </p:spPr>
      </p:sp>
      <p:sp>
        <p:nvSpPr>
          <p:cNvPr id="5" name="Text 2"/>
          <p:cNvSpPr/>
          <p:nvPr/>
        </p:nvSpPr>
        <p:spPr>
          <a:xfrm>
            <a:off x="1020604" y="307859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Cost-effective</a:t>
            </a:r>
            <a:endParaRPr lang="en-US" sz="2200" dirty="0"/>
          </a:p>
        </p:txBody>
      </p:sp>
      <p:sp>
        <p:nvSpPr>
          <p:cNvPr id="6" name="Text 3"/>
          <p:cNvSpPr/>
          <p:nvPr/>
        </p:nvSpPr>
        <p:spPr>
          <a:xfrm>
            <a:off x="1020604" y="3569018"/>
            <a:ext cx="3211235" cy="1088708"/>
          </a:xfrm>
          <a:prstGeom prst="rect">
            <a:avLst/>
          </a:prstGeom>
          <a:noFill/>
          <a:ln/>
        </p:spPr>
        <p:txBody>
          <a:bodyPr wrap="square" lIns="0" tIns="0" rIns="0" bIns="0" rtlCol="0" anchor="t"/>
          <a:lstStyle/>
          <a:p>
            <a:pPr marL="0" indent="0" algn="l">
              <a:lnSpc>
                <a:spcPts val="2850"/>
              </a:lnSpc>
              <a:buNone/>
            </a:pPr>
            <a:r>
              <a:rPr lang="en-US" sz="1750" dirty="0">
                <a:solidFill>
                  <a:srgbClr val="746558"/>
                </a:solidFill>
                <a:latin typeface="Gelasio" pitchFamily="34" charset="0"/>
                <a:ea typeface="Gelasio" pitchFamily="34" charset="-122"/>
                <a:cs typeface="Gelasio" pitchFamily="34" charset="-120"/>
              </a:rPr>
              <a:t>Eliminates the need for costly physical infrastructure while testing diverse scenarios.</a:t>
            </a:r>
            <a:endParaRPr lang="en-US" sz="1750" dirty="0"/>
          </a:p>
        </p:txBody>
      </p:sp>
      <p:sp>
        <p:nvSpPr>
          <p:cNvPr id="7" name="Shape 4"/>
          <p:cNvSpPr/>
          <p:nvPr/>
        </p:nvSpPr>
        <p:spPr>
          <a:xfrm>
            <a:off x="4685467" y="2851785"/>
            <a:ext cx="3664863" cy="2387084"/>
          </a:xfrm>
          <a:prstGeom prst="roundRect">
            <a:avLst>
              <a:gd name="adj" fmla="val 1425"/>
            </a:avLst>
          </a:prstGeom>
          <a:solidFill>
            <a:srgbClr val="EEE8DD"/>
          </a:solidFill>
          <a:ln/>
        </p:spPr>
      </p:sp>
      <p:sp>
        <p:nvSpPr>
          <p:cNvPr id="8" name="Text 5"/>
          <p:cNvSpPr/>
          <p:nvPr/>
        </p:nvSpPr>
        <p:spPr>
          <a:xfrm>
            <a:off x="4912281" y="3078599"/>
            <a:ext cx="3211235" cy="708660"/>
          </a:xfrm>
          <a:prstGeom prst="rect">
            <a:avLst/>
          </a:prstGeom>
          <a:noFill/>
          <a:ln/>
        </p:spPr>
        <p:txBody>
          <a:bodyPr wrap="square" lIns="0" tIns="0" rIns="0" bIns="0" rtlCol="0" anchor="t"/>
          <a:lstStyle/>
          <a:p>
            <a:pPr marL="0" indent="0" algn="l">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Flexibility and Scalability</a:t>
            </a:r>
            <a:endParaRPr lang="en-US" sz="2200" dirty="0"/>
          </a:p>
        </p:txBody>
      </p:sp>
      <p:sp>
        <p:nvSpPr>
          <p:cNvPr id="9" name="Text 6"/>
          <p:cNvSpPr/>
          <p:nvPr/>
        </p:nvSpPr>
        <p:spPr>
          <a:xfrm>
            <a:off x="4912281" y="3923348"/>
            <a:ext cx="3211235" cy="1088708"/>
          </a:xfrm>
          <a:prstGeom prst="rect">
            <a:avLst/>
          </a:prstGeom>
          <a:noFill/>
          <a:ln/>
        </p:spPr>
        <p:txBody>
          <a:bodyPr wrap="square" lIns="0" tIns="0" rIns="0" bIns="0" rtlCol="0" anchor="t"/>
          <a:lstStyle/>
          <a:p>
            <a:pPr marL="0" indent="0" algn="l">
              <a:lnSpc>
                <a:spcPts val="2850"/>
              </a:lnSpc>
              <a:buNone/>
            </a:pPr>
            <a:r>
              <a:rPr lang="en-US" sz="1750" dirty="0">
                <a:solidFill>
                  <a:srgbClr val="746558"/>
                </a:solidFill>
                <a:latin typeface="Gelasio" pitchFamily="34" charset="0"/>
                <a:ea typeface="Gelasio" pitchFamily="34" charset="-122"/>
                <a:cs typeface="Gelasio" pitchFamily="34" charset="-120"/>
              </a:rPr>
              <a:t>Enables simulation of various configurations and large-scale cloud systems effortlessly.</a:t>
            </a:r>
            <a:endParaRPr lang="en-US" sz="1750" dirty="0"/>
          </a:p>
        </p:txBody>
      </p:sp>
      <p:sp>
        <p:nvSpPr>
          <p:cNvPr id="10" name="Shape 7"/>
          <p:cNvSpPr/>
          <p:nvPr/>
        </p:nvSpPr>
        <p:spPr>
          <a:xfrm>
            <a:off x="793790" y="5465683"/>
            <a:ext cx="7556421" cy="1669852"/>
          </a:xfrm>
          <a:prstGeom prst="roundRect">
            <a:avLst>
              <a:gd name="adj" fmla="val 2038"/>
            </a:avLst>
          </a:prstGeom>
          <a:solidFill>
            <a:srgbClr val="EEE8DD"/>
          </a:solidFill>
          <a:ln/>
        </p:spPr>
      </p:sp>
      <p:sp>
        <p:nvSpPr>
          <p:cNvPr id="11" name="Text 8"/>
          <p:cNvSpPr/>
          <p:nvPr/>
        </p:nvSpPr>
        <p:spPr>
          <a:xfrm>
            <a:off x="1020604" y="569249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Speed and Safety</a:t>
            </a:r>
            <a:endParaRPr lang="en-US" sz="2200" dirty="0"/>
          </a:p>
        </p:txBody>
      </p:sp>
      <p:sp>
        <p:nvSpPr>
          <p:cNvPr id="12" name="Text 9"/>
          <p:cNvSpPr/>
          <p:nvPr/>
        </p:nvSpPr>
        <p:spPr>
          <a:xfrm>
            <a:off x="1020604" y="6182916"/>
            <a:ext cx="7102793" cy="725805"/>
          </a:xfrm>
          <a:prstGeom prst="rect">
            <a:avLst/>
          </a:prstGeom>
          <a:noFill/>
          <a:ln/>
        </p:spPr>
        <p:txBody>
          <a:bodyPr wrap="square" lIns="0" tIns="0" rIns="0" bIns="0" rtlCol="0" anchor="t"/>
          <a:lstStyle/>
          <a:p>
            <a:pPr marL="0" indent="0" algn="l">
              <a:lnSpc>
                <a:spcPts val="2850"/>
              </a:lnSpc>
              <a:buNone/>
            </a:pPr>
            <a:r>
              <a:rPr lang="en-US" sz="1750" dirty="0">
                <a:solidFill>
                  <a:srgbClr val="746558"/>
                </a:solidFill>
                <a:latin typeface="Gelasio" pitchFamily="34" charset="0"/>
                <a:ea typeface="Gelasio" pitchFamily="34" charset="-122"/>
                <a:cs typeface="Gelasio" pitchFamily="34" charset="-120"/>
              </a:rPr>
              <a:t>Accelerates evaluation processes without risking damage to real systems.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824038"/>
            <a:ext cx="6986468" cy="708779"/>
          </a:xfrm>
          <a:prstGeom prst="rect">
            <a:avLst/>
          </a:prstGeom>
          <a:noFill/>
          <a:ln/>
        </p:spPr>
        <p:txBody>
          <a:bodyPr wrap="none" lIns="0" tIns="0" rIns="0" bIns="0" rtlCol="0" anchor="t"/>
          <a:lstStyle/>
          <a:p>
            <a:pPr marL="0" indent="0" algn="l">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Running Module (Demo)</a:t>
            </a:r>
            <a:endParaRPr lang="en-US" sz="4450" dirty="0"/>
          </a:p>
        </p:txBody>
      </p:sp>
      <p:sp>
        <p:nvSpPr>
          <p:cNvPr id="4" name="Shape 1"/>
          <p:cNvSpPr/>
          <p:nvPr/>
        </p:nvSpPr>
        <p:spPr>
          <a:xfrm>
            <a:off x="793790" y="3128129"/>
            <a:ext cx="510302" cy="510302"/>
          </a:xfrm>
          <a:prstGeom prst="roundRect">
            <a:avLst>
              <a:gd name="adj" fmla="val 6667"/>
            </a:avLst>
          </a:prstGeom>
          <a:solidFill>
            <a:srgbClr val="EEE8DD"/>
          </a:solidFill>
          <a:ln/>
        </p:spPr>
      </p:sp>
      <p:sp>
        <p:nvSpPr>
          <p:cNvPr id="5" name="Text 2"/>
          <p:cNvSpPr/>
          <p:nvPr/>
        </p:nvSpPr>
        <p:spPr>
          <a:xfrm>
            <a:off x="1530906" y="312812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Current Status</a:t>
            </a:r>
            <a:endParaRPr lang="en-US" sz="2200" dirty="0"/>
          </a:p>
        </p:txBody>
      </p:sp>
      <p:sp>
        <p:nvSpPr>
          <p:cNvPr id="6" name="Text 3"/>
          <p:cNvSpPr/>
          <p:nvPr/>
        </p:nvSpPr>
        <p:spPr>
          <a:xfrm>
            <a:off x="1530906" y="3618548"/>
            <a:ext cx="6819305" cy="1088708"/>
          </a:xfrm>
          <a:prstGeom prst="rect">
            <a:avLst/>
          </a:prstGeom>
          <a:noFill/>
          <a:ln/>
        </p:spPr>
        <p:txBody>
          <a:bodyPr wrap="square" lIns="0" tIns="0" rIns="0" bIns="0" rtlCol="0" anchor="t"/>
          <a:lstStyle/>
          <a:p>
            <a:pPr marL="0" indent="0" algn="l">
              <a:lnSpc>
                <a:spcPts val="2850"/>
              </a:lnSpc>
              <a:buNone/>
            </a:pPr>
            <a:r>
              <a:rPr lang="en-US" sz="1750" dirty="0">
                <a:solidFill>
                  <a:srgbClr val="746558"/>
                </a:solidFill>
                <a:latin typeface="Gelasio" pitchFamily="34" charset="0"/>
                <a:ea typeface="Gelasio" pitchFamily="34" charset="-122"/>
                <a:cs typeface="Gelasio" pitchFamily="34" charset="-120"/>
              </a:rPr>
              <a:t>The CloudSim environment has been successfully set up with two virtual machines operational. Basic data exchange frameworks are running, demonstrating the feasibility of the proposed methods.</a:t>
            </a:r>
            <a:endParaRPr lang="en-US" sz="1750" dirty="0"/>
          </a:p>
        </p:txBody>
      </p:sp>
      <p:sp>
        <p:nvSpPr>
          <p:cNvPr id="7" name="Shape 4"/>
          <p:cNvSpPr/>
          <p:nvPr/>
        </p:nvSpPr>
        <p:spPr>
          <a:xfrm>
            <a:off x="793790" y="5189220"/>
            <a:ext cx="510302" cy="510302"/>
          </a:xfrm>
          <a:prstGeom prst="roundRect">
            <a:avLst>
              <a:gd name="adj" fmla="val 6667"/>
            </a:avLst>
          </a:prstGeom>
          <a:solidFill>
            <a:srgbClr val="EEE8DD"/>
          </a:solidFill>
          <a:ln/>
        </p:spPr>
      </p:sp>
      <p:sp>
        <p:nvSpPr>
          <p:cNvPr id="8" name="Text 5"/>
          <p:cNvSpPr/>
          <p:nvPr/>
        </p:nvSpPr>
        <p:spPr>
          <a:xfrm>
            <a:off x="1530906" y="518922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Next Steps</a:t>
            </a:r>
            <a:endParaRPr lang="en-US" sz="2200" dirty="0"/>
          </a:p>
        </p:txBody>
      </p:sp>
      <p:sp>
        <p:nvSpPr>
          <p:cNvPr id="9" name="Text 6"/>
          <p:cNvSpPr/>
          <p:nvPr/>
        </p:nvSpPr>
        <p:spPr>
          <a:xfrm>
            <a:off x="1530906" y="5679638"/>
            <a:ext cx="6819305" cy="725805"/>
          </a:xfrm>
          <a:prstGeom prst="rect">
            <a:avLst/>
          </a:prstGeom>
          <a:noFill/>
          <a:ln/>
        </p:spPr>
        <p:txBody>
          <a:bodyPr wrap="square" lIns="0" tIns="0" rIns="0" bIns="0" rtlCol="0" anchor="t"/>
          <a:lstStyle/>
          <a:p>
            <a:pPr marL="0" indent="0" algn="l">
              <a:lnSpc>
                <a:spcPts val="2850"/>
              </a:lnSpc>
              <a:buNone/>
            </a:pPr>
            <a:r>
              <a:rPr lang="en-US" sz="1750" dirty="0">
                <a:solidFill>
                  <a:srgbClr val="746558"/>
                </a:solidFill>
                <a:latin typeface="Gelasio" pitchFamily="34" charset="0"/>
                <a:ea typeface="Gelasio" pitchFamily="34" charset="-122"/>
                <a:cs typeface="Gelasio" pitchFamily="34" charset="-120"/>
              </a:rPr>
              <a:t>Extend simulation scenarios to include varied data exchange techniques and conduct detailed performance analysis.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480</Words>
  <Application>Microsoft Office PowerPoint</Application>
  <PresentationFormat>Custom</PresentationFormat>
  <Paragraphs>79</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Gelasio</vt:lpstr>
      <vt:lpstr>Gelasio Semi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Anshika Saklani</cp:lastModifiedBy>
  <cp:revision>2</cp:revision>
  <dcterms:created xsi:type="dcterms:W3CDTF">2025-04-17T05:16:03Z</dcterms:created>
  <dcterms:modified xsi:type="dcterms:W3CDTF">2025-04-17T08:54:53Z</dcterms:modified>
</cp:coreProperties>
</file>