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93" r:id="rId2"/>
    <p:sldId id="294" r:id="rId3"/>
    <p:sldId id="296" r:id="rId4"/>
    <p:sldId id="297" r:id="rId5"/>
    <p:sldId id="257" r:id="rId6"/>
    <p:sldId id="258" r:id="rId7"/>
    <p:sldId id="270" r:id="rId8"/>
    <p:sldId id="259" r:id="rId9"/>
    <p:sldId id="269" r:id="rId10"/>
    <p:sldId id="271" r:id="rId11"/>
    <p:sldId id="273" r:id="rId12"/>
    <p:sldId id="274" r:id="rId13"/>
    <p:sldId id="275" r:id="rId14"/>
    <p:sldId id="276" r:id="rId15"/>
    <p:sldId id="299" r:id="rId16"/>
    <p:sldId id="298"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8" autoAdjust="0"/>
    <p:restoredTop sz="94660"/>
  </p:normalViewPr>
  <p:slideViewPr>
    <p:cSldViewPr snapToGrid="0">
      <p:cViewPr varScale="1">
        <p:scale>
          <a:sx n="89" d="100"/>
          <a:sy n="89" d="100"/>
        </p:scale>
        <p:origin x="2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COVID-19%20FINAL%20PROJECT\covid%20Excel%20Fi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State Wise Recovery Rate</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3.2751839545086835E-2"/>
          <c:y val="0.10483884259041798"/>
          <c:w val="0.95285752061327822"/>
          <c:h val="0.67769445151763119"/>
        </c:manualLayout>
      </c:layout>
      <c:barChart>
        <c:barDir val="col"/>
        <c:grouping val="clustered"/>
        <c:varyColors val="0"/>
        <c:ser>
          <c:idx val="0"/>
          <c:order val="0"/>
          <c:tx>
            <c:strRef>
              <c:f>Sheet2!$A$2</c:f>
              <c:strCache>
                <c:ptCount val="1"/>
                <c:pt idx="0">
                  <c:v>UP</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Sheet2!$B$2:$K$2</c:f>
              <c:numCache>
                <c:formatCode>0%</c:formatCode>
                <c:ptCount val="1"/>
                <c:pt idx="0">
                  <c:v>0.98654511858539551</c:v>
                </c:pt>
              </c:numCache>
            </c:numRef>
          </c:val>
          <c:extLst xmlns:c16r2="http://schemas.microsoft.com/office/drawing/2015/06/chart">
            <c:ext xmlns:c16="http://schemas.microsoft.com/office/drawing/2014/chart" uri="{C3380CC4-5D6E-409C-BE32-E72D297353CC}">
              <c16:uniqueId val="{00000000-B15A-40BA-A004-67AD02C96788}"/>
            </c:ext>
          </c:extLst>
        </c:ser>
        <c:ser>
          <c:idx val="10"/>
          <c:order val="10"/>
          <c:tx>
            <c:strRef>
              <c:f>Sheet2!$A$12</c:f>
              <c:strCache>
                <c:ptCount val="1"/>
                <c:pt idx="0">
                  <c:v>OR</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Sheet2!$B$12:$K$12</c:f>
              <c:numCache>
                <c:formatCode>0%</c:formatCode>
                <c:ptCount val="1"/>
                <c:pt idx="0">
                  <c:v>0.98818005492289673</c:v>
                </c:pt>
              </c:numCache>
            </c:numRef>
          </c:val>
          <c:extLst xmlns:c16r2="http://schemas.microsoft.com/office/drawing/2015/06/chart">
            <c:ext xmlns:c16="http://schemas.microsoft.com/office/drawing/2014/chart" uri="{C3380CC4-5D6E-409C-BE32-E72D297353CC}">
              <c16:uniqueId val="{0000000A-B15A-40BA-A004-67AD02C96788}"/>
            </c:ext>
          </c:extLst>
        </c:ser>
        <c:ser>
          <c:idx val="11"/>
          <c:order val="11"/>
          <c:tx>
            <c:strRef>
              <c:f>Sheet2!$A$13</c:f>
              <c:strCache>
                <c:ptCount val="1"/>
                <c:pt idx="0">
                  <c:v>KL</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Sheet2!$B$13:$K$13</c:f>
              <c:numCache>
                <c:formatCode>0%</c:formatCode>
                <c:ptCount val="1"/>
                <c:pt idx="0">
                  <c:v>0.97756336718551884</c:v>
                </c:pt>
              </c:numCache>
            </c:numRef>
          </c:val>
          <c:extLst xmlns:c16r2="http://schemas.microsoft.com/office/drawing/2015/06/chart">
            <c:ext xmlns:c16="http://schemas.microsoft.com/office/drawing/2014/chart" uri="{C3380CC4-5D6E-409C-BE32-E72D297353CC}">
              <c16:uniqueId val="{0000000B-B15A-40BA-A004-67AD02C96788}"/>
            </c:ext>
          </c:extLst>
        </c:ser>
        <c:ser>
          <c:idx val="12"/>
          <c:order val="12"/>
          <c:tx>
            <c:strRef>
              <c:f>Sheet2!$A$14</c:f>
              <c:strCache>
                <c:ptCount val="1"/>
                <c:pt idx="0">
                  <c:v>TG</c:v>
                </c:pt>
              </c:strCache>
            </c:strRef>
          </c:tx>
          <c:spPr>
            <a:solidFill>
              <a:schemeClr val="accent1">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Sheet2!$B$14:$K$14</c:f>
              <c:numCache>
                <c:formatCode>0%</c:formatCode>
                <c:ptCount val="1"/>
                <c:pt idx="0">
                  <c:v>0.98813784229361856</c:v>
                </c:pt>
              </c:numCache>
            </c:numRef>
          </c:val>
          <c:extLst xmlns:c16r2="http://schemas.microsoft.com/office/drawing/2015/06/chart">
            <c:ext xmlns:c16="http://schemas.microsoft.com/office/drawing/2014/chart" uri="{C3380CC4-5D6E-409C-BE32-E72D297353CC}">
              <c16:uniqueId val="{0000000C-B15A-40BA-A004-67AD02C96788}"/>
            </c:ext>
          </c:extLst>
        </c:ser>
        <c:ser>
          <c:idx val="13"/>
          <c:order val="13"/>
          <c:tx>
            <c:strRef>
              <c:f>Sheet2!$A$15</c:f>
              <c:strCache>
                <c:ptCount val="1"/>
                <c:pt idx="0">
                  <c:v>AS</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Sheet2!$B$15:$K$15</c:f>
              <c:numCache>
                <c:formatCode>0%</c:formatCode>
                <c:ptCount val="1"/>
                <c:pt idx="0">
                  <c:v>0.9841626476921943</c:v>
                </c:pt>
              </c:numCache>
            </c:numRef>
          </c:val>
          <c:extLst xmlns:c16r2="http://schemas.microsoft.com/office/drawing/2015/06/chart">
            <c:ext xmlns:c16="http://schemas.microsoft.com/office/drawing/2014/chart" uri="{C3380CC4-5D6E-409C-BE32-E72D297353CC}">
              <c16:uniqueId val="{0000000D-B15A-40BA-A004-67AD02C96788}"/>
            </c:ext>
          </c:extLst>
        </c:ser>
        <c:ser>
          <c:idx val="14"/>
          <c:order val="14"/>
          <c:tx>
            <c:strRef>
              <c:f>Sheet2!$A$16</c:f>
              <c:strCache>
                <c:ptCount val="1"/>
                <c:pt idx="0">
                  <c:v>HR</c:v>
                </c:pt>
              </c:strCache>
            </c:strRef>
          </c:tx>
          <c:spPr>
            <a:solidFill>
              <a:schemeClr val="accent3">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Sheet2!$B$16:$K$16</c:f>
              <c:numCache>
                <c:formatCode>0%</c:formatCode>
                <c:ptCount val="1"/>
                <c:pt idx="0">
                  <c:v>0.98679549615430495</c:v>
                </c:pt>
              </c:numCache>
            </c:numRef>
          </c:val>
          <c:extLst xmlns:c16r2="http://schemas.microsoft.com/office/drawing/2015/06/chart">
            <c:ext xmlns:c16="http://schemas.microsoft.com/office/drawing/2014/chart" uri="{C3380CC4-5D6E-409C-BE32-E72D297353CC}">
              <c16:uniqueId val="{0000000E-B15A-40BA-A004-67AD02C96788}"/>
            </c:ext>
          </c:extLst>
        </c:ser>
        <c:ser>
          <c:idx val="15"/>
          <c:order val="15"/>
          <c:tx>
            <c:strRef>
              <c:f>Sheet2!$A$17</c:f>
              <c:strCache>
                <c:ptCount val="1"/>
                <c:pt idx="0">
                  <c:v>PB</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Sheet2!$B$17:$K$17</c:f>
              <c:numCache>
                <c:formatCode>0%</c:formatCode>
                <c:ptCount val="1"/>
                <c:pt idx="0">
                  <c:v>0.97209499984229775</c:v>
                </c:pt>
              </c:numCache>
            </c:numRef>
          </c:val>
          <c:extLst xmlns:c16r2="http://schemas.microsoft.com/office/drawing/2015/06/chart">
            <c:ext xmlns:c16="http://schemas.microsoft.com/office/drawing/2014/chart" uri="{C3380CC4-5D6E-409C-BE32-E72D297353CC}">
              <c16:uniqueId val="{0000000F-B15A-40BA-A004-67AD02C96788}"/>
            </c:ext>
          </c:extLst>
        </c:ser>
        <c:ser>
          <c:idx val="16"/>
          <c:order val="16"/>
          <c:tx>
            <c:strRef>
              <c:f>Sheet2!$A$18</c:f>
              <c:strCache>
                <c:ptCount val="1"/>
                <c:pt idx="0">
                  <c:v>JH</c:v>
                </c:pt>
              </c:strCache>
            </c:strRef>
          </c:tx>
          <c:spPr>
            <a:solidFill>
              <a:schemeClr val="accent5">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Sheet2!$B$18:$K$18</c:f>
              <c:numCache>
                <c:formatCode>0%</c:formatCode>
                <c:ptCount val="1"/>
                <c:pt idx="0">
                  <c:v>0.98495830991730793</c:v>
                </c:pt>
              </c:numCache>
            </c:numRef>
          </c:val>
          <c:extLst xmlns:c16r2="http://schemas.microsoft.com/office/drawing/2015/06/chart">
            <c:ext xmlns:c16="http://schemas.microsoft.com/office/drawing/2014/chart" uri="{C3380CC4-5D6E-409C-BE32-E72D297353CC}">
              <c16:uniqueId val="{00000010-B15A-40BA-A004-67AD02C96788}"/>
            </c:ext>
          </c:extLst>
        </c:ser>
        <c:ser>
          <c:idx val="17"/>
          <c:order val="17"/>
          <c:tx>
            <c:strRef>
              <c:f>Sheet2!$A$19</c:f>
              <c:strCache>
                <c:ptCount val="1"/>
                <c:pt idx="0">
                  <c:v>CT</c:v>
                </c:pt>
              </c:strCache>
            </c:strRef>
          </c:tx>
          <c:spPr>
            <a:solidFill>
              <a:schemeClr val="accent6">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Sheet2!$B$19:$K$19</c:f>
              <c:numCache>
                <c:formatCode>0%</c:formatCode>
                <c:ptCount val="1"/>
                <c:pt idx="0">
                  <c:v>0.98619253516226824</c:v>
                </c:pt>
              </c:numCache>
            </c:numRef>
          </c:val>
          <c:extLst xmlns:c16r2="http://schemas.microsoft.com/office/drawing/2015/06/chart">
            <c:ext xmlns:c16="http://schemas.microsoft.com/office/drawing/2014/chart" uri="{C3380CC4-5D6E-409C-BE32-E72D297353CC}">
              <c16:uniqueId val="{00000011-B15A-40BA-A004-67AD02C96788}"/>
            </c:ext>
          </c:extLst>
        </c:ser>
        <c:ser>
          <c:idx val="18"/>
          <c:order val="18"/>
          <c:tx>
            <c:strRef>
              <c:f>Sheet2!$A$20</c:f>
              <c:strCache>
                <c:ptCount val="1"/>
                <c:pt idx="0">
                  <c:v>DL</c:v>
                </c:pt>
              </c:strCache>
            </c:strRef>
          </c:tx>
          <c:spPr>
            <a:solidFill>
              <a:schemeClr val="accent1">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Sheet2!$B$20:$K$20</c:f>
              <c:numCache>
                <c:formatCode>0%</c:formatCode>
                <c:ptCount val="1"/>
                <c:pt idx="0">
                  <c:v>0.98233173828192821</c:v>
                </c:pt>
              </c:numCache>
            </c:numRef>
          </c:val>
          <c:extLst xmlns:c16r2="http://schemas.microsoft.com/office/drawing/2015/06/chart">
            <c:ext xmlns:c16="http://schemas.microsoft.com/office/drawing/2014/chart" uri="{C3380CC4-5D6E-409C-BE32-E72D297353CC}">
              <c16:uniqueId val="{00000012-B15A-40BA-A004-67AD02C96788}"/>
            </c:ext>
          </c:extLst>
        </c:ser>
        <c:ser>
          <c:idx val="19"/>
          <c:order val="19"/>
          <c:tx>
            <c:strRef>
              <c:f>Sheet2!$A$21</c:f>
              <c:strCache>
                <c:ptCount val="1"/>
                <c:pt idx="0">
                  <c:v>JK</c:v>
                </c:pt>
              </c:strCache>
            </c:strRef>
          </c:tx>
          <c:spPr>
            <a:solidFill>
              <a:schemeClr val="accent2">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Sheet2!$B$21:$K$21</c:f>
              <c:numCache>
                <c:formatCode>0%</c:formatCode>
                <c:ptCount val="1"/>
                <c:pt idx="0">
                  <c:v>0.98394577560805296</c:v>
                </c:pt>
              </c:numCache>
            </c:numRef>
          </c:val>
          <c:extLst xmlns:c16r2="http://schemas.microsoft.com/office/drawing/2015/06/chart">
            <c:ext xmlns:c16="http://schemas.microsoft.com/office/drawing/2014/chart" uri="{C3380CC4-5D6E-409C-BE32-E72D297353CC}">
              <c16:uniqueId val="{00000013-B15A-40BA-A004-67AD02C96788}"/>
            </c:ext>
          </c:extLst>
        </c:ser>
        <c:ser>
          <c:idx val="20"/>
          <c:order val="20"/>
          <c:tx>
            <c:strRef>
              <c:f>Sheet2!$A$22</c:f>
              <c:strCache>
                <c:ptCount val="1"/>
                <c:pt idx="0">
                  <c:v>UT</c:v>
                </c:pt>
              </c:strCache>
            </c:strRef>
          </c:tx>
          <c:spPr>
            <a:solidFill>
              <a:schemeClr val="accent3">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Sheet2!$B$22:$K$22</c:f>
              <c:numCache>
                <c:formatCode>0%</c:formatCode>
                <c:ptCount val="1"/>
                <c:pt idx="0">
                  <c:v>0.96015946681554887</c:v>
                </c:pt>
              </c:numCache>
            </c:numRef>
          </c:val>
          <c:extLst xmlns:c16r2="http://schemas.microsoft.com/office/drawing/2015/06/chart">
            <c:ext xmlns:c16="http://schemas.microsoft.com/office/drawing/2014/chart" uri="{C3380CC4-5D6E-409C-BE32-E72D297353CC}">
              <c16:uniqueId val="{00000014-B15A-40BA-A004-67AD02C96788}"/>
            </c:ext>
          </c:extLst>
        </c:ser>
        <c:ser>
          <c:idx val="21"/>
          <c:order val="21"/>
          <c:tx>
            <c:strRef>
              <c:f>Sheet2!$A$23</c:f>
              <c:strCache>
                <c:ptCount val="1"/>
                <c:pt idx="0">
                  <c:v>HP</c:v>
                </c:pt>
              </c:strCache>
            </c:strRef>
          </c:tx>
          <c:spPr>
            <a:solidFill>
              <a:schemeClr val="accent4">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Sheet2!$B$23:$K$23</c:f>
              <c:numCache>
                <c:formatCode>0%</c:formatCode>
                <c:ptCount val="1"/>
                <c:pt idx="0">
                  <c:v>0.97458345604312246</c:v>
                </c:pt>
              </c:numCache>
            </c:numRef>
          </c:val>
          <c:extLst xmlns:c16r2="http://schemas.microsoft.com/office/drawing/2015/06/chart">
            <c:ext xmlns:c16="http://schemas.microsoft.com/office/drawing/2014/chart" uri="{C3380CC4-5D6E-409C-BE32-E72D297353CC}">
              <c16:uniqueId val="{00000015-B15A-40BA-A004-67AD02C96788}"/>
            </c:ext>
          </c:extLst>
        </c:ser>
        <c:ser>
          <c:idx val="22"/>
          <c:order val="22"/>
          <c:tx>
            <c:strRef>
              <c:f>Sheet2!$A$24</c:f>
              <c:strCache>
                <c:ptCount val="1"/>
                <c:pt idx="0">
                  <c:v>TR</c:v>
                </c:pt>
              </c:strCache>
            </c:strRef>
          </c:tx>
          <c:spPr>
            <a:solidFill>
              <a:schemeClr val="accent5">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Sheet2!$B$24:$K$24</c:f>
              <c:numCache>
                <c:formatCode>0%</c:formatCode>
                <c:ptCount val="1"/>
                <c:pt idx="0">
                  <c:v>0.98813751953402473</c:v>
                </c:pt>
              </c:numCache>
            </c:numRef>
          </c:val>
          <c:extLst xmlns:c16r2="http://schemas.microsoft.com/office/drawing/2015/06/chart">
            <c:ext xmlns:c16="http://schemas.microsoft.com/office/drawing/2014/chart" uri="{C3380CC4-5D6E-409C-BE32-E72D297353CC}">
              <c16:uniqueId val="{00000016-B15A-40BA-A004-67AD02C96788}"/>
            </c:ext>
          </c:extLst>
        </c:ser>
        <c:ser>
          <c:idx val="23"/>
          <c:order val="23"/>
          <c:tx>
            <c:strRef>
              <c:f>Sheet2!$A$25</c:f>
              <c:strCache>
                <c:ptCount val="1"/>
                <c:pt idx="0">
                  <c:v>GA</c:v>
                </c:pt>
              </c:strCache>
            </c:strRef>
          </c:tx>
          <c:spPr>
            <a:solidFill>
              <a:schemeClr val="accent6">
                <a:lumMod val="8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Sheet2!$B$25:$K$25</c:f>
              <c:numCache>
                <c:formatCode>0%</c:formatCode>
                <c:ptCount val="1"/>
                <c:pt idx="0">
                  <c:v>0.97913625440743823</c:v>
                </c:pt>
              </c:numCache>
            </c:numRef>
          </c:val>
          <c:extLst xmlns:c16r2="http://schemas.microsoft.com/office/drawing/2015/06/chart">
            <c:ext xmlns:c16="http://schemas.microsoft.com/office/drawing/2014/chart" uri="{C3380CC4-5D6E-409C-BE32-E72D297353CC}">
              <c16:uniqueId val="{00000017-B15A-40BA-A004-67AD02C96788}"/>
            </c:ext>
          </c:extLst>
        </c:ser>
        <c:ser>
          <c:idx val="24"/>
          <c:order val="24"/>
          <c:tx>
            <c:strRef>
              <c:f>Sheet2!$A$26</c:f>
              <c:strCache>
                <c:ptCount val="1"/>
                <c:pt idx="0">
                  <c:v>MN</c:v>
                </c:pt>
              </c:strCache>
            </c:strRef>
          </c:tx>
          <c:spPr>
            <a:solidFill>
              <a:schemeClr val="accent1">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Sheet2!$B$26:$K$26</c:f>
              <c:numCache>
                <c:formatCode>0%</c:formatCode>
                <c:ptCount val="1"/>
                <c:pt idx="0">
                  <c:v>0.97875229328139268</c:v>
                </c:pt>
              </c:numCache>
            </c:numRef>
          </c:val>
          <c:extLst xmlns:c16r2="http://schemas.microsoft.com/office/drawing/2015/06/chart">
            <c:ext xmlns:c16="http://schemas.microsoft.com/office/drawing/2014/chart" uri="{C3380CC4-5D6E-409C-BE32-E72D297353CC}">
              <c16:uniqueId val="{00000018-B15A-40BA-A004-67AD02C96788}"/>
            </c:ext>
          </c:extLst>
        </c:ser>
        <c:ser>
          <c:idx val="25"/>
          <c:order val="25"/>
          <c:tx>
            <c:strRef>
              <c:f>Sheet2!$A$27</c:f>
              <c:strCache>
                <c:ptCount val="1"/>
                <c:pt idx="0">
                  <c:v>ML</c:v>
                </c:pt>
              </c:strCache>
            </c:strRef>
          </c:tx>
          <c:spPr>
            <a:solidFill>
              <a:schemeClr val="accent2">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Sheet2!$B$27:$K$27</c:f>
              <c:numCache>
                <c:formatCode>0%</c:formatCode>
                <c:ptCount val="1"/>
                <c:pt idx="0">
                  <c:v>0.97750726440025348</c:v>
                </c:pt>
              </c:numCache>
            </c:numRef>
          </c:val>
          <c:extLst xmlns:c16r2="http://schemas.microsoft.com/office/drawing/2015/06/chart">
            <c:ext xmlns:c16="http://schemas.microsoft.com/office/drawing/2014/chart" uri="{C3380CC4-5D6E-409C-BE32-E72D297353CC}">
              <c16:uniqueId val="{00000019-B15A-40BA-A004-67AD02C96788}"/>
            </c:ext>
          </c:extLst>
        </c:ser>
        <c:ser>
          <c:idx val="26"/>
          <c:order val="26"/>
          <c:tx>
            <c:strRef>
              <c:f>Sheet2!$A$28</c:f>
              <c:strCache>
                <c:ptCount val="1"/>
                <c:pt idx="0">
                  <c:v>CH</c:v>
                </c:pt>
              </c:strCache>
            </c:strRef>
          </c:tx>
          <c:spPr>
            <a:solidFill>
              <a:schemeClr val="accent3">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Sheet2!$B$28:$K$28</c:f>
              <c:numCache>
                <c:formatCode>0%</c:formatCode>
                <c:ptCount val="1"/>
                <c:pt idx="0">
                  <c:v>0.98690150112469588</c:v>
                </c:pt>
              </c:numCache>
            </c:numRef>
          </c:val>
          <c:extLst xmlns:c16r2="http://schemas.microsoft.com/office/drawing/2015/06/chart">
            <c:ext xmlns:c16="http://schemas.microsoft.com/office/drawing/2014/chart" uri="{C3380CC4-5D6E-409C-BE32-E72D297353CC}">
              <c16:uniqueId val="{0000001A-B15A-40BA-A004-67AD02C96788}"/>
            </c:ext>
          </c:extLst>
        </c:ser>
        <c:ser>
          <c:idx val="27"/>
          <c:order val="27"/>
          <c:tx>
            <c:strRef>
              <c:f>Sheet2!$A$29</c:f>
              <c:strCache>
                <c:ptCount val="1"/>
                <c:pt idx="0">
                  <c:v>AR</c:v>
                </c:pt>
              </c:strCache>
            </c:strRef>
          </c:tx>
          <c:spPr>
            <a:solidFill>
              <a:schemeClr val="accent4">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Sheet2!$B$29:$K$29</c:f>
              <c:numCache>
                <c:formatCode>0%</c:formatCode>
                <c:ptCount val="1"/>
                <c:pt idx="0">
                  <c:v>0.99309219472395971</c:v>
                </c:pt>
              </c:numCache>
            </c:numRef>
          </c:val>
          <c:extLst xmlns:c16r2="http://schemas.microsoft.com/office/drawing/2015/06/chart">
            <c:ext xmlns:c16="http://schemas.microsoft.com/office/drawing/2014/chart" uri="{C3380CC4-5D6E-409C-BE32-E72D297353CC}">
              <c16:uniqueId val="{0000001B-B15A-40BA-A004-67AD02C96788}"/>
            </c:ext>
          </c:extLst>
        </c:ser>
        <c:ser>
          <c:idx val="28"/>
          <c:order val="28"/>
          <c:tx>
            <c:strRef>
              <c:f>Sheet2!$A$30</c:f>
              <c:strCache>
                <c:ptCount val="1"/>
                <c:pt idx="0">
                  <c:v>PY</c:v>
                </c:pt>
              </c:strCache>
            </c:strRef>
          </c:tx>
          <c:spPr>
            <a:solidFill>
              <a:schemeClr val="accent5">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Sheet2!$B$30:$K$30</c:f>
              <c:numCache>
                <c:formatCode>0%</c:formatCode>
                <c:ptCount val="1"/>
                <c:pt idx="0">
                  <c:v>0.9821346269519502</c:v>
                </c:pt>
              </c:numCache>
            </c:numRef>
          </c:val>
          <c:extLst xmlns:c16r2="http://schemas.microsoft.com/office/drawing/2015/06/chart">
            <c:ext xmlns:c16="http://schemas.microsoft.com/office/drawing/2014/chart" uri="{C3380CC4-5D6E-409C-BE32-E72D297353CC}">
              <c16:uniqueId val="{0000001C-B15A-40BA-A004-67AD02C96788}"/>
            </c:ext>
          </c:extLst>
        </c:ser>
        <c:ser>
          <c:idx val="29"/>
          <c:order val="29"/>
          <c:tx>
            <c:strRef>
              <c:f>Sheet2!$A$31</c:f>
              <c:strCache>
                <c:ptCount val="1"/>
                <c:pt idx="0">
                  <c:v>MZ</c:v>
                </c:pt>
              </c:strCache>
            </c:strRef>
          </c:tx>
          <c:spPr>
            <a:solidFill>
              <a:schemeClr val="accent6">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Sheet2!$B$31:$K$31</c:f>
              <c:numCache>
                <c:formatCode>0%</c:formatCode>
                <c:ptCount val="1"/>
                <c:pt idx="0">
                  <c:v>0.94440461770449657</c:v>
                </c:pt>
              </c:numCache>
            </c:numRef>
          </c:val>
          <c:extLst xmlns:c16r2="http://schemas.microsoft.com/office/drawing/2015/06/chart">
            <c:ext xmlns:c16="http://schemas.microsoft.com/office/drawing/2014/chart" uri="{C3380CC4-5D6E-409C-BE32-E72D297353CC}">
              <c16:uniqueId val="{0000001D-B15A-40BA-A004-67AD02C96788}"/>
            </c:ext>
          </c:extLst>
        </c:ser>
        <c:ser>
          <c:idx val="30"/>
          <c:order val="30"/>
          <c:tx>
            <c:strRef>
              <c:f>Sheet2!$A$32</c:f>
              <c:strCache>
                <c:ptCount val="1"/>
                <c:pt idx="0">
                  <c:v>NL</c:v>
                </c:pt>
              </c:strCache>
            </c:strRef>
          </c:tx>
          <c:spPr>
            <a:solidFill>
              <a:schemeClr val="accent1">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Sheet2!$B$32:$K$32</c:f>
              <c:numCache>
                <c:formatCode>0%</c:formatCode>
                <c:ptCount val="1"/>
                <c:pt idx="0">
                  <c:v>0.93913698888260788</c:v>
                </c:pt>
              </c:numCache>
            </c:numRef>
          </c:val>
          <c:extLst xmlns:c16r2="http://schemas.microsoft.com/office/drawing/2015/06/chart">
            <c:ext xmlns:c16="http://schemas.microsoft.com/office/drawing/2014/chart" uri="{C3380CC4-5D6E-409C-BE32-E72D297353CC}">
              <c16:uniqueId val="{0000001E-B15A-40BA-A004-67AD02C96788}"/>
            </c:ext>
          </c:extLst>
        </c:ser>
        <c:ser>
          <c:idx val="31"/>
          <c:order val="31"/>
          <c:tx>
            <c:strRef>
              <c:f>Sheet2!$A$33</c:f>
              <c:strCache>
                <c:ptCount val="1"/>
                <c:pt idx="0">
                  <c:v>DN</c:v>
                </c:pt>
              </c:strCache>
            </c:strRef>
          </c:tx>
          <c:spPr>
            <a:solidFill>
              <a:schemeClr val="accent2">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Sheet2!$B$33:$K$33</c:f>
              <c:numCache>
                <c:formatCode>0%</c:formatCode>
                <c:ptCount val="1"/>
                <c:pt idx="0">
                  <c:v>0.9965359048778204</c:v>
                </c:pt>
              </c:numCache>
            </c:numRef>
          </c:val>
          <c:extLst xmlns:c16r2="http://schemas.microsoft.com/office/drawing/2015/06/chart">
            <c:ext xmlns:c16="http://schemas.microsoft.com/office/drawing/2014/chart" uri="{C3380CC4-5D6E-409C-BE32-E72D297353CC}">
              <c16:uniqueId val="{0000001F-B15A-40BA-A004-67AD02C96788}"/>
            </c:ext>
          </c:extLst>
        </c:ser>
        <c:ser>
          <c:idx val="32"/>
          <c:order val="32"/>
          <c:tx>
            <c:strRef>
              <c:f>Sheet2!$A$34</c:f>
              <c:strCache>
                <c:ptCount val="1"/>
                <c:pt idx="0">
                  <c:v>SK</c:v>
                </c:pt>
              </c:strCache>
            </c:strRef>
          </c:tx>
          <c:spPr>
            <a:solidFill>
              <a:schemeClr val="accent3">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Sheet2!$B$34:$K$34</c:f>
              <c:numCache>
                <c:formatCode>0%</c:formatCode>
                <c:ptCount val="1"/>
                <c:pt idx="0">
                  <c:v>0.97135620250789578</c:v>
                </c:pt>
              </c:numCache>
            </c:numRef>
          </c:val>
          <c:extLst xmlns:c16r2="http://schemas.microsoft.com/office/drawing/2015/06/chart">
            <c:ext xmlns:c16="http://schemas.microsoft.com/office/drawing/2014/chart" uri="{C3380CC4-5D6E-409C-BE32-E72D297353CC}">
              <c16:uniqueId val="{00000020-B15A-40BA-A004-67AD02C96788}"/>
            </c:ext>
          </c:extLst>
        </c:ser>
        <c:ser>
          <c:idx val="33"/>
          <c:order val="33"/>
          <c:tx>
            <c:strRef>
              <c:f>Sheet2!$A$35</c:f>
              <c:strCache>
                <c:ptCount val="1"/>
                <c:pt idx="0">
                  <c:v>AN</c:v>
                </c:pt>
              </c:strCache>
            </c:strRef>
          </c:tx>
          <c:spPr>
            <a:solidFill>
              <a:schemeClr val="accent4">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Sheet2!$B$35:$K$35</c:f>
              <c:numCache>
                <c:formatCode>0%</c:formatCode>
                <c:ptCount val="1"/>
                <c:pt idx="0">
                  <c:v>0.98261665141811527</c:v>
                </c:pt>
              </c:numCache>
            </c:numRef>
          </c:val>
          <c:extLst xmlns:c16r2="http://schemas.microsoft.com/office/drawing/2015/06/chart">
            <c:ext xmlns:c16="http://schemas.microsoft.com/office/drawing/2014/chart" uri="{C3380CC4-5D6E-409C-BE32-E72D297353CC}">
              <c16:uniqueId val="{00000021-B15A-40BA-A004-67AD02C96788}"/>
            </c:ext>
          </c:extLst>
        </c:ser>
        <c:ser>
          <c:idx val="34"/>
          <c:order val="34"/>
          <c:tx>
            <c:strRef>
              <c:f>Sheet2!$A$36</c:f>
              <c:strCache>
                <c:ptCount val="1"/>
                <c:pt idx="0">
                  <c:v>LA</c:v>
                </c:pt>
              </c:strCache>
            </c:strRef>
          </c:tx>
          <c:spPr>
            <a:solidFill>
              <a:schemeClr val="accent5">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Sheet2!$B$36:$K$36</c:f>
              <c:numCache>
                <c:formatCode>0%</c:formatCode>
                <c:ptCount val="1"/>
                <c:pt idx="0">
                  <c:v>0.98688102280316758</c:v>
                </c:pt>
              </c:numCache>
            </c:numRef>
          </c:val>
          <c:extLst xmlns:c16r2="http://schemas.microsoft.com/office/drawing/2015/06/chart">
            <c:ext xmlns:c16="http://schemas.microsoft.com/office/drawing/2014/chart" uri="{C3380CC4-5D6E-409C-BE32-E72D297353CC}">
              <c16:uniqueId val="{00000022-B15A-40BA-A004-67AD02C96788}"/>
            </c:ext>
          </c:extLst>
        </c:ser>
        <c:ser>
          <c:idx val="35"/>
          <c:order val="35"/>
          <c:tx>
            <c:strRef>
              <c:f>Sheet2!$A$37</c:f>
              <c:strCache>
                <c:ptCount val="1"/>
                <c:pt idx="0">
                  <c:v>LD</c:v>
                </c:pt>
              </c:strCache>
            </c:strRef>
          </c:tx>
          <c:spPr>
            <a:solidFill>
              <a:schemeClr val="accent6">
                <a:lumMod val="5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Sheet2!$B$37:$K$37</c:f>
              <c:numCache>
                <c:formatCode>0%</c:formatCode>
                <c:ptCount val="1"/>
                <c:pt idx="0">
                  <c:v>0.99083453931500243</c:v>
                </c:pt>
              </c:numCache>
            </c:numRef>
          </c:val>
          <c:extLst xmlns:c16r2="http://schemas.microsoft.com/office/drawing/2015/06/chart">
            <c:ext xmlns:c16="http://schemas.microsoft.com/office/drawing/2014/chart" uri="{C3380CC4-5D6E-409C-BE32-E72D297353CC}">
              <c16:uniqueId val="{00000023-B15A-40BA-A004-67AD02C96788}"/>
            </c:ext>
          </c:extLst>
        </c:ser>
        <c:ser>
          <c:idx val="1"/>
          <c:order val="1"/>
          <c:tx>
            <c:strRef>
              <c:f>Sheet2!$A$3</c:f>
              <c:strCache>
                <c:ptCount val="1"/>
                <c:pt idx="0">
                  <c:v>MH</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Sheet2!$B$3:$K$3</c:f>
              <c:numCache>
                <c:formatCode>0%</c:formatCode>
                <c:ptCount val="1"/>
                <c:pt idx="0">
                  <c:v>0.97572257482892355</c:v>
                </c:pt>
              </c:numCache>
            </c:numRef>
          </c:val>
          <c:extLst xmlns:c16r2="http://schemas.microsoft.com/office/drawing/2015/06/chart">
            <c:ext xmlns:c16="http://schemas.microsoft.com/office/drawing/2014/chart" uri="{C3380CC4-5D6E-409C-BE32-E72D297353CC}">
              <c16:uniqueId val="{00000001-B15A-40BA-A004-67AD02C96788}"/>
            </c:ext>
          </c:extLst>
        </c:ser>
        <c:ser>
          <c:idx val="2"/>
          <c:order val="2"/>
          <c:tx>
            <c:strRef>
              <c:f>Sheet2!$A$4</c:f>
              <c:strCache>
                <c:ptCount val="1"/>
                <c:pt idx="0">
                  <c:v>WB</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Sheet2!$B$4:$K$4</c:f>
              <c:numCache>
                <c:formatCode>0%</c:formatCode>
                <c:ptCount val="1"/>
                <c:pt idx="0">
                  <c:v>0.98277366580660552</c:v>
                </c:pt>
              </c:numCache>
            </c:numRef>
          </c:val>
          <c:extLst xmlns:c16r2="http://schemas.microsoft.com/office/drawing/2015/06/chart">
            <c:ext xmlns:c16="http://schemas.microsoft.com/office/drawing/2014/chart" uri="{C3380CC4-5D6E-409C-BE32-E72D297353CC}">
              <c16:uniqueId val="{00000002-B15A-40BA-A004-67AD02C96788}"/>
            </c:ext>
          </c:extLst>
        </c:ser>
        <c:ser>
          <c:idx val="3"/>
          <c:order val="3"/>
          <c:tx>
            <c:strRef>
              <c:f>Sheet2!$A$5</c:f>
              <c:strCache>
                <c:ptCount val="1"/>
                <c:pt idx="0">
                  <c:v>MP</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Sheet2!$B$5:$K$5</c:f>
              <c:numCache>
                <c:formatCode>0%</c:formatCode>
                <c:ptCount val="1"/>
                <c:pt idx="0">
                  <c:v>0.98658138825054797</c:v>
                </c:pt>
              </c:numCache>
            </c:numRef>
          </c:val>
          <c:extLst xmlns:c16r2="http://schemas.microsoft.com/office/drawing/2015/06/chart">
            <c:ext xmlns:c16="http://schemas.microsoft.com/office/drawing/2014/chart" uri="{C3380CC4-5D6E-409C-BE32-E72D297353CC}">
              <c16:uniqueId val="{00000003-B15A-40BA-A004-67AD02C96788}"/>
            </c:ext>
          </c:extLst>
        </c:ser>
        <c:ser>
          <c:idx val="4"/>
          <c:order val="4"/>
          <c:tx>
            <c:strRef>
              <c:f>Sheet2!$A$6</c:f>
              <c:strCache>
                <c:ptCount val="1"/>
                <c:pt idx="0">
                  <c:v>BR</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Sheet2!$B$6:$K$6</c:f>
              <c:numCache>
                <c:formatCode>0%</c:formatCode>
                <c:ptCount val="1"/>
                <c:pt idx="0">
                  <c:v>0.98662990395235906</c:v>
                </c:pt>
              </c:numCache>
            </c:numRef>
          </c:val>
          <c:extLst xmlns:c16r2="http://schemas.microsoft.com/office/drawing/2015/06/chart">
            <c:ext xmlns:c16="http://schemas.microsoft.com/office/drawing/2014/chart" uri="{C3380CC4-5D6E-409C-BE32-E72D297353CC}">
              <c16:uniqueId val="{00000004-B15A-40BA-A004-67AD02C96788}"/>
            </c:ext>
          </c:extLst>
        </c:ser>
        <c:ser>
          <c:idx val="5"/>
          <c:order val="5"/>
          <c:tx>
            <c:strRef>
              <c:f>Sheet2!$A$7</c:f>
              <c:strCache>
                <c:ptCount val="1"/>
                <c:pt idx="0">
                  <c:v>GJ</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Sheet2!$B$7:$K$7</c:f>
              <c:numCache>
                <c:formatCode>0%</c:formatCode>
                <c:ptCount val="1"/>
                <c:pt idx="0">
                  <c:v>0.98754622981283047</c:v>
                </c:pt>
              </c:numCache>
            </c:numRef>
          </c:val>
          <c:extLst xmlns:c16r2="http://schemas.microsoft.com/office/drawing/2015/06/chart">
            <c:ext xmlns:c16="http://schemas.microsoft.com/office/drawing/2014/chart" uri="{C3380CC4-5D6E-409C-BE32-E72D297353CC}">
              <c16:uniqueId val="{00000005-B15A-40BA-A004-67AD02C96788}"/>
            </c:ext>
          </c:extLst>
        </c:ser>
        <c:ser>
          <c:idx val="6"/>
          <c:order val="6"/>
          <c:tx>
            <c:strRef>
              <c:f>Sheet2!$A$8</c:f>
              <c:strCache>
                <c:ptCount val="1"/>
                <c:pt idx="0">
                  <c:v>RJ</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Sheet2!$B$8:$K$8</c:f>
              <c:numCache>
                <c:formatCode>0%</c:formatCode>
                <c:ptCount val="1"/>
                <c:pt idx="0">
                  <c:v>0.99058494660158058</c:v>
                </c:pt>
              </c:numCache>
            </c:numRef>
          </c:val>
          <c:extLst xmlns:c16r2="http://schemas.microsoft.com/office/drawing/2015/06/chart">
            <c:ext xmlns:c16="http://schemas.microsoft.com/office/drawing/2014/chart" uri="{C3380CC4-5D6E-409C-BE32-E72D297353CC}">
              <c16:uniqueId val="{00000006-B15A-40BA-A004-67AD02C96788}"/>
            </c:ext>
          </c:extLst>
        </c:ser>
        <c:ser>
          <c:idx val="7"/>
          <c:order val="7"/>
          <c:tx>
            <c:strRef>
              <c:f>Sheet2!$A$9</c:f>
              <c:strCache>
                <c:ptCount val="1"/>
                <c:pt idx="0">
                  <c:v>KA</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Sheet2!$B$9:$K$9</c:f>
              <c:numCache>
                <c:formatCode>0%</c:formatCode>
                <c:ptCount val="1"/>
                <c:pt idx="0">
                  <c:v>0.98435581077056411</c:v>
                </c:pt>
              </c:numCache>
            </c:numRef>
          </c:val>
          <c:extLst xmlns:c16r2="http://schemas.microsoft.com/office/drawing/2015/06/chart">
            <c:ext xmlns:c16="http://schemas.microsoft.com/office/drawing/2014/chart" uri="{C3380CC4-5D6E-409C-BE32-E72D297353CC}">
              <c16:uniqueId val="{00000007-B15A-40BA-A004-67AD02C96788}"/>
            </c:ext>
          </c:extLst>
        </c:ser>
        <c:ser>
          <c:idx val="8"/>
          <c:order val="8"/>
          <c:tx>
            <c:strRef>
              <c:f>Sheet2!$A$10</c:f>
              <c:strCache>
                <c:ptCount val="1"/>
                <c:pt idx="0">
                  <c:v>TN</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Sheet2!$B$10:$K$10</c:f>
              <c:numCache>
                <c:formatCode>0%</c:formatCode>
                <c:ptCount val="1"/>
                <c:pt idx="0">
                  <c:v>0.98238746105630836</c:v>
                </c:pt>
              </c:numCache>
            </c:numRef>
          </c:val>
          <c:extLst xmlns:c16r2="http://schemas.microsoft.com/office/drawing/2015/06/chart">
            <c:ext xmlns:c16="http://schemas.microsoft.com/office/drawing/2014/chart" uri="{C3380CC4-5D6E-409C-BE32-E72D297353CC}">
              <c16:uniqueId val="{00000008-B15A-40BA-A004-67AD02C96788}"/>
            </c:ext>
          </c:extLst>
        </c:ser>
        <c:ser>
          <c:idx val="9"/>
          <c:order val="9"/>
          <c:tx>
            <c:strRef>
              <c:f>Sheet2!$A$11</c:f>
              <c:strCache>
                <c:ptCount val="1"/>
                <c:pt idx="0">
                  <c:v>AP</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Sheet2!$B$1:$K$1</c:f>
              <c:strCache>
                <c:ptCount val="1"/>
                <c:pt idx="0">
                  <c:v>recovery rate</c:v>
                </c:pt>
              </c:strCache>
            </c:strRef>
          </c:cat>
          <c:val>
            <c:numRef>
              <c:f>Sheet2!$B$11:$K$11</c:f>
              <c:numCache>
                <c:formatCode>0%</c:formatCode>
                <c:ptCount val="1"/>
                <c:pt idx="0">
                  <c:v>0.9909361465314912</c:v>
                </c:pt>
              </c:numCache>
            </c:numRef>
          </c:val>
          <c:extLst xmlns:c16r2="http://schemas.microsoft.com/office/drawing/2015/06/chart">
            <c:ext xmlns:c16="http://schemas.microsoft.com/office/drawing/2014/chart" uri="{C3380CC4-5D6E-409C-BE32-E72D297353CC}">
              <c16:uniqueId val="{00000009-B15A-40BA-A004-67AD02C96788}"/>
            </c:ext>
          </c:extLst>
        </c:ser>
        <c:dLbls>
          <c:dLblPos val="inEnd"/>
          <c:showLegendKey val="0"/>
          <c:showVal val="1"/>
          <c:showCatName val="0"/>
          <c:showSerName val="0"/>
          <c:showPercent val="0"/>
          <c:showBubbleSize val="0"/>
        </c:dLbls>
        <c:gapWidth val="65"/>
        <c:axId val="396215104"/>
        <c:axId val="155971016"/>
      </c:barChart>
      <c:catAx>
        <c:axId val="3962151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5971016"/>
        <c:crosses val="autoZero"/>
        <c:auto val="1"/>
        <c:lblAlgn val="ctr"/>
        <c:lblOffset val="100"/>
        <c:noMultiLvlLbl val="0"/>
      </c:catAx>
      <c:valAx>
        <c:axId val="15597101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Recovery Rate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39621510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File.xlsx]STATEWISE MONTHWISE CONFIRMED!PivotTable5</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States with max confirmed cases with their monthly report</a:t>
            </a:r>
          </a:p>
        </c:rich>
      </c:tx>
      <c:layout>
        <c:manualLayout>
          <c:xMode val="edge"/>
          <c:yMode val="edge"/>
          <c:x val="0.15982733513586686"/>
          <c:y val="1.617826494690153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31750" cap="rnd" cmpd="sng" algn="ctr">
            <a:solidFill>
              <a:schemeClr val="accent1"/>
            </a:solidFill>
            <a:round/>
          </a:ln>
          <a:effectLst/>
        </c:spPr>
        <c:marker>
          <c:symbol val="none"/>
        </c:marker>
      </c:pivotFmt>
      <c:pivotFmt>
        <c:idx val="1"/>
        <c:spPr>
          <a:solidFill>
            <a:schemeClr val="accent1">
              <a:alpha val="85000"/>
            </a:schemeClr>
          </a:solidFill>
          <a:ln w="31750" cap="rnd" cmpd="sng" algn="ctr">
            <a:solidFill>
              <a:schemeClr val="accent1"/>
            </a:solidFill>
            <a:round/>
          </a:ln>
          <a:effectLst/>
        </c:spPr>
        <c:marker>
          <c:symbol val="none"/>
        </c:marker>
      </c:pivotFmt>
      <c:pivotFmt>
        <c:idx val="2"/>
        <c:spPr>
          <a:solidFill>
            <a:schemeClr val="accent1">
              <a:alpha val="85000"/>
            </a:schemeClr>
          </a:solidFill>
          <a:ln w="31750" cap="rnd" cmpd="sng" algn="ctr">
            <a:solidFill>
              <a:schemeClr val="accent1"/>
            </a:solidFill>
            <a:round/>
          </a:ln>
          <a:effectLst/>
        </c:spPr>
        <c:marker>
          <c:symbol val="none"/>
        </c:marker>
      </c:pivotFmt>
    </c:pivotFmts>
    <c:plotArea>
      <c:layout>
        <c:manualLayout>
          <c:layoutTarget val="inner"/>
          <c:xMode val="edge"/>
          <c:yMode val="edge"/>
          <c:x val="9.432564394279612E-2"/>
          <c:y val="0.24179658500371196"/>
          <c:w val="0.88285792341546665"/>
          <c:h val="0.53827666029496868"/>
        </c:manualLayout>
      </c:layout>
      <c:lineChart>
        <c:grouping val="standard"/>
        <c:varyColors val="0"/>
        <c:ser>
          <c:idx val="0"/>
          <c:order val="0"/>
          <c:tx>
            <c:strRef>
              <c:f>'STATEWISE MONTHWISE CONFIRMED'!$F$4</c:f>
              <c:strCache>
                <c:ptCount val="1"/>
                <c:pt idx="0">
                  <c:v>Total</c:v>
                </c:pt>
              </c:strCache>
            </c:strRef>
          </c:tx>
          <c:spPr>
            <a:ln w="31750" cap="rnd">
              <a:solidFill>
                <a:schemeClr val="accent1"/>
              </a:solidFill>
              <a:round/>
            </a:ln>
            <a:effectLst/>
          </c:spPr>
          <c:marker>
            <c:symbol val="none"/>
          </c:marker>
          <c:cat>
            <c:multiLvlStrRef>
              <c:f>'STATEWISE MONTHWISE CONFIRMED'!$E$5:$E$135</c:f>
              <c:multiLvlStrCache>
                <c:ptCount val="120"/>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1</c:v>
                  </c:pt>
                  <c:pt idx="37">
                    <c:v>2</c:v>
                  </c:pt>
                  <c:pt idx="38">
                    <c:v>3</c:v>
                  </c:pt>
                  <c:pt idx="39">
                    <c:v>4</c:v>
                  </c:pt>
                  <c:pt idx="40">
                    <c:v>5</c:v>
                  </c:pt>
                  <c:pt idx="41">
                    <c:v>6</c:v>
                  </c:pt>
                  <c:pt idx="42">
                    <c:v>7</c:v>
                  </c:pt>
                  <c:pt idx="43">
                    <c:v>8</c:v>
                  </c:pt>
                  <c:pt idx="44">
                    <c:v>9</c:v>
                  </c:pt>
                  <c:pt idx="45">
                    <c:v>10</c:v>
                  </c:pt>
                  <c:pt idx="46">
                    <c:v>11</c:v>
                  </c:pt>
                  <c:pt idx="47">
                    <c:v>12</c:v>
                  </c:pt>
                  <c:pt idx="48">
                    <c:v>1</c:v>
                  </c:pt>
                  <c:pt idx="49">
                    <c:v>2</c:v>
                  </c:pt>
                  <c:pt idx="50">
                    <c:v>3</c:v>
                  </c:pt>
                  <c:pt idx="51">
                    <c:v>4</c:v>
                  </c:pt>
                  <c:pt idx="52">
                    <c:v>5</c:v>
                  </c:pt>
                  <c:pt idx="53">
                    <c:v>6</c:v>
                  </c:pt>
                  <c:pt idx="54">
                    <c:v>7</c:v>
                  </c:pt>
                  <c:pt idx="55">
                    <c:v>8</c:v>
                  </c:pt>
                  <c:pt idx="56">
                    <c:v>9</c:v>
                  </c:pt>
                  <c:pt idx="57">
                    <c:v>10</c:v>
                  </c:pt>
                  <c:pt idx="58">
                    <c:v>11</c:v>
                  </c:pt>
                  <c:pt idx="59">
                    <c:v>12</c:v>
                  </c:pt>
                  <c:pt idx="60">
                    <c:v>1</c:v>
                  </c:pt>
                  <c:pt idx="61">
                    <c:v>2</c:v>
                  </c:pt>
                  <c:pt idx="62">
                    <c:v>3</c:v>
                  </c:pt>
                  <c:pt idx="63">
                    <c:v>4</c:v>
                  </c:pt>
                  <c:pt idx="64">
                    <c:v>5</c:v>
                  </c:pt>
                  <c:pt idx="65">
                    <c:v>6</c:v>
                  </c:pt>
                  <c:pt idx="66">
                    <c:v>7</c:v>
                  </c:pt>
                  <c:pt idx="67">
                    <c:v>8</c:v>
                  </c:pt>
                  <c:pt idx="68">
                    <c:v>9</c:v>
                  </c:pt>
                  <c:pt idx="69">
                    <c:v>10</c:v>
                  </c:pt>
                  <c:pt idx="70">
                    <c:v>11</c:v>
                  </c:pt>
                  <c:pt idx="71">
                    <c:v>12</c:v>
                  </c:pt>
                  <c:pt idx="72">
                    <c:v>1</c:v>
                  </c:pt>
                  <c:pt idx="73">
                    <c:v>2</c:v>
                  </c:pt>
                  <c:pt idx="74">
                    <c:v>3</c:v>
                  </c:pt>
                  <c:pt idx="75">
                    <c:v>4</c:v>
                  </c:pt>
                  <c:pt idx="76">
                    <c:v>5</c:v>
                  </c:pt>
                  <c:pt idx="77">
                    <c:v>6</c:v>
                  </c:pt>
                  <c:pt idx="78">
                    <c:v>7</c:v>
                  </c:pt>
                  <c:pt idx="79">
                    <c:v>8</c:v>
                  </c:pt>
                  <c:pt idx="80">
                    <c:v>9</c:v>
                  </c:pt>
                  <c:pt idx="81">
                    <c:v>10</c:v>
                  </c:pt>
                  <c:pt idx="82">
                    <c:v>11</c:v>
                  </c:pt>
                  <c:pt idx="83">
                    <c:v>12</c:v>
                  </c:pt>
                  <c:pt idx="84">
                    <c:v>1</c:v>
                  </c:pt>
                  <c:pt idx="85">
                    <c:v>2</c:v>
                  </c:pt>
                  <c:pt idx="86">
                    <c:v>3</c:v>
                  </c:pt>
                  <c:pt idx="87">
                    <c:v>4</c:v>
                  </c:pt>
                  <c:pt idx="88">
                    <c:v>5</c:v>
                  </c:pt>
                  <c:pt idx="89">
                    <c:v>6</c:v>
                  </c:pt>
                  <c:pt idx="90">
                    <c:v>7</c:v>
                  </c:pt>
                  <c:pt idx="91">
                    <c:v>8</c:v>
                  </c:pt>
                  <c:pt idx="92">
                    <c:v>9</c:v>
                  </c:pt>
                  <c:pt idx="93">
                    <c:v>10</c:v>
                  </c:pt>
                  <c:pt idx="94">
                    <c:v>11</c:v>
                  </c:pt>
                  <c:pt idx="95">
                    <c:v>12</c:v>
                  </c:pt>
                  <c:pt idx="96">
                    <c:v>1</c:v>
                  </c:pt>
                  <c:pt idx="97">
                    <c:v>2</c:v>
                  </c:pt>
                  <c:pt idx="98">
                    <c:v>3</c:v>
                  </c:pt>
                  <c:pt idx="99">
                    <c:v>4</c:v>
                  </c:pt>
                  <c:pt idx="100">
                    <c:v>5</c:v>
                  </c:pt>
                  <c:pt idx="101">
                    <c:v>6</c:v>
                  </c:pt>
                  <c:pt idx="102">
                    <c:v>7</c:v>
                  </c:pt>
                  <c:pt idx="103">
                    <c:v>8</c:v>
                  </c:pt>
                  <c:pt idx="104">
                    <c:v>9</c:v>
                  </c:pt>
                  <c:pt idx="105">
                    <c:v>10</c:v>
                  </c:pt>
                  <c:pt idx="106">
                    <c:v>11</c:v>
                  </c:pt>
                  <c:pt idx="107">
                    <c:v>12</c:v>
                  </c:pt>
                  <c:pt idx="108">
                    <c:v>1</c:v>
                  </c:pt>
                  <c:pt idx="109">
                    <c:v>2</c:v>
                  </c:pt>
                  <c:pt idx="110">
                    <c:v>3</c:v>
                  </c:pt>
                  <c:pt idx="111">
                    <c:v>4</c:v>
                  </c:pt>
                  <c:pt idx="112">
                    <c:v>5</c:v>
                  </c:pt>
                  <c:pt idx="113">
                    <c:v>6</c:v>
                  </c:pt>
                  <c:pt idx="114">
                    <c:v>7</c:v>
                  </c:pt>
                  <c:pt idx="115">
                    <c:v>8</c:v>
                  </c:pt>
                  <c:pt idx="116">
                    <c:v>9</c:v>
                  </c:pt>
                  <c:pt idx="117">
                    <c:v>10</c:v>
                  </c:pt>
                  <c:pt idx="118">
                    <c:v>11</c:v>
                  </c:pt>
                  <c:pt idx="119">
                    <c:v>12</c:v>
                  </c:pt>
                </c:lvl>
                <c:lvl>
                  <c:pt idx="0">
                    <c:v>MH</c:v>
                  </c:pt>
                  <c:pt idx="12">
                    <c:v>KL</c:v>
                  </c:pt>
                  <c:pt idx="24">
                    <c:v>KA</c:v>
                  </c:pt>
                  <c:pt idx="36">
                    <c:v>TN</c:v>
                  </c:pt>
                  <c:pt idx="48">
                    <c:v>AP</c:v>
                  </c:pt>
                  <c:pt idx="60">
                    <c:v>UP</c:v>
                  </c:pt>
                  <c:pt idx="72">
                    <c:v>DL</c:v>
                  </c:pt>
                  <c:pt idx="84">
                    <c:v>WB</c:v>
                  </c:pt>
                  <c:pt idx="96">
                    <c:v>CT</c:v>
                  </c:pt>
                  <c:pt idx="108">
                    <c:v>OR</c:v>
                  </c:pt>
                </c:lvl>
              </c:multiLvlStrCache>
            </c:multiLvlStrRef>
          </c:cat>
          <c:val>
            <c:numRef>
              <c:f>'STATEWISE MONTHWISE CONFIRMED'!$F$5:$F$135</c:f>
              <c:numCache>
                <c:formatCode>General</c:formatCode>
                <c:ptCount val="120"/>
                <c:pt idx="0">
                  <c:v>62294407</c:v>
                </c:pt>
                <c:pt idx="1">
                  <c:v>59029995</c:v>
                </c:pt>
                <c:pt idx="2">
                  <c:v>79269116</c:v>
                </c:pt>
                <c:pt idx="3">
                  <c:v>124795943</c:v>
                </c:pt>
                <c:pt idx="4">
                  <c:v>176275676</c:v>
                </c:pt>
                <c:pt idx="5">
                  <c:v>184723077</c:v>
                </c:pt>
                <c:pt idx="6">
                  <c:v>204901106</c:v>
                </c:pt>
                <c:pt idx="7">
                  <c:v>220979490</c:v>
                </c:pt>
                <c:pt idx="8">
                  <c:v>233929305</c:v>
                </c:pt>
                <c:pt idx="9">
                  <c:v>255729656</c:v>
                </c:pt>
                <c:pt idx="10">
                  <c:v>53720910</c:v>
                </c:pt>
                <c:pt idx="11">
                  <c:v>59316533</c:v>
                </c:pt>
                <c:pt idx="12">
                  <c:v>27508647</c:v>
                </c:pt>
                <c:pt idx="13">
                  <c:v>29149257</c:v>
                </c:pt>
                <c:pt idx="14">
                  <c:v>34475629</c:v>
                </c:pt>
                <c:pt idx="15">
                  <c:v>40657399</c:v>
                </c:pt>
                <c:pt idx="16">
                  <c:v>73505166</c:v>
                </c:pt>
                <c:pt idx="17">
                  <c:v>85927093</c:v>
                </c:pt>
                <c:pt idx="18">
                  <c:v>101429061</c:v>
                </c:pt>
                <c:pt idx="19">
                  <c:v>122116969</c:v>
                </c:pt>
                <c:pt idx="20">
                  <c:v>142553367</c:v>
                </c:pt>
                <c:pt idx="21">
                  <c:v>164423305</c:v>
                </c:pt>
                <c:pt idx="22">
                  <c:v>17168130</c:v>
                </c:pt>
                <c:pt idx="23">
                  <c:v>22486843</c:v>
                </c:pt>
                <c:pt idx="24">
                  <c:v>29020275</c:v>
                </c:pt>
                <c:pt idx="25">
                  <c:v>26567282</c:v>
                </c:pt>
                <c:pt idx="26">
                  <c:v>30274243</c:v>
                </c:pt>
                <c:pt idx="27">
                  <c:v>38565121</c:v>
                </c:pt>
                <c:pt idx="28">
                  <c:v>76024613</c:v>
                </c:pt>
                <c:pt idx="29">
                  <c:v>85520057</c:v>
                </c:pt>
                <c:pt idx="30">
                  <c:v>92344429</c:v>
                </c:pt>
                <c:pt idx="31">
                  <c:v>99988222</c:v>
                </c:pt>
                <c:pt idx="32">
                  <c:v>105561451</c:v>
                </c:pt>
                <c:pt idx="33">
                  <c:v>117326818</c:v>
                </c:pt>
                <c:pt idx="34">
                  <c:v>26338051</c:v>
                </c:pt>
                <c:pt idx="35">
                  <c:v>28316176</c:v>
                </c:pt>
                <c:pt idx="36">
                  <c:v>25890473</c:v>
                </c:pt>
                <c:pt idx="37">
                  <c:v>23773807</c:v>
                </c:pt>
                <c:pt idx="38">
                  <c:v>27033082</c:v>
                </c:pt>
                <c:pt idx="39">
                  <c:v>31659624</c:v>
                </c:pt>
                <c:pt idx="40">
                  <c:v>57749752</c:v>
                </c:pt>
                <c:pt idx="41">
                  <c:v>76165915</c:v>
                </c:pt>
                <c:pt idx="42">
                  <c:v>85273420</c:v>
                </c:pt>
                <c:pt idx="43">
                  <c:v>92679792</c:v>
                </c:pt>
                <c:pt idx="44">
                  <c:v>96445363</c:v>
                </c:pt>
                <c:pt idx="45">
                  <c:v>105510691</c:v>
                </c:pt>
                <c:pt idx="46">
                  <c:v>23202818</c:v>
                </c:pt>
                <c:pt idx="47">
                  <c:v>25154835</c:v>
                </c:pt>
                <c:pt idx="48">
                  <c:v>27502941</c:v>
                </c:pt>
                <c:pt idx="49">
                  <c:v>24905896</c:v>
                </c:pt>
                <c:pt idx="50">
                  <c:v>27773397</c:v>
                </c:pt>
                <c:pt idx="51">
                  <c:v>30333791</c:v>
                </c:pt>
                <c:pt idx="52">
                  <c:v>49096408</c:v>
                </c:pt>
                <c:pt idx="53">
                  <c:v>56521048</c:v>
                </c:pt>
                <c:pt idx="54">
                  <c:v>63044388</c:v>
                </c:pt>
                <c:pt idx="55">
                  <c:v>73515261</c:v>
                </c:pt>
                <c:pt idx="56">
                  <c:v>80902184</c:v>
                </c:pt>
                <c:pt idx="57">
                  <c:v>88991871</c:v>
                </c:pt>
                <c:pt idx="58">
                  <c:v>25962892</c:v>
                </c:pt>
                <c:pt idx="59">
                  <c:v>27288426</c:v>
                </c:pt>
                <c:pt idx="60">
                  <c:v>18580662</c:v>
                </c:pt>
                <c:pt idx="61">
                  <c:v>16887925</c:v>
                </c:pt>
                <c:pt idx="62">
                  <c:v>18916330</c:v>
                </c:pt>
                <c:pt idx="63">
                  <c:v>29745062</c:v>
                </c:pt>
                <c:pt idx="64">
                  <c:v>52998926</c:v>
                </c:pt>
                <c:pt idx="65">
                  <c:v>51780852</c:v>
                </c:pt>
                <c:pt idx="66">
                  <c:v>54844933</c:v>
                </c:pt>
                <c:pt idx="67">
                  <c:v>58939643</c:v>
                </c:pt>
                <c:pt idx="68">
                  <c:v>62372267</c:v>
                </c:pt>
                <c:pt idx="69">
                  <c:v>67586289</c:v>
                </c:pt>
                <c:pt idx="70">
                  <c:v>15883025</c:v>
                </c:pt>
                <c:pt idx="71">
                  <c:v>17970272</c:v>
                </c:pt>
                <c:pt idx="72">
                  <c:v>19663970</c:v>
                </c:pt>
                <c:pt idx="73">
                  <c:v>17870458</c:v>
                </c:pt>
                <c:pt idx="74">
                  <c:v>20210210</c:v>
                </c:pt>
                <c:pt idx="75">
                  <c:v>28757894</c:v>
                </c:pt>
                <c:pt idx="76">
                  <c:v>45236781</c:v>
                </c:pt>
                <c:pt idx="77">
                  <c:v>44990123</c:v>
                </c:pt>
                <c:pt idx="78">
                  <c:v>48540070</c:v>
                </c:pt>
                <c:pt idx="79">
                  <c:v>49624521</c:v>
                </c:pt>
                <c:pt idx="80">
                  <c:v>50807121</c:v>
                </c:pt>
                <c:pt idx="81">
                  <c:v>55587461</c:v>
                </c:pt>
                <c:pt idx="82">
                  <c:v>16054225</c:v>
                </c:pt>
                <c:pt idx="83">
                  <c:v>19370136</c:v>
                </c:pt>
                <c:pt idx="84">
                  <c:v>17628483</c:v>
                </c:pt>
                <c:pt idx="85">
                  <c:v>16076161</c:v>
                </c:pt>
                <c:pt idx="86">
                  <c:v>18050222</c:v>
                </c:pt>
                <c:pt idx="87">
                  <c:v>21552940</c:v>
                </c:pt>
                <c:pt idx="88">
                  <c:v>39541202</c:v>
                </c:pt>
                <c:pt idx="89">
                  <c:v>45454699</c:v>
                </c:pt>
                <c:pt idx="90">
                  <c:v>48844720</c:v>
                </c:pt>
                <c:pt idx="91">
                  <c:v>52232341</c:v>
                </c:pt>
                <c:pt idx="92">
                  <c:v>54012770</c:v>
                </c:pt>
                <c:pt idx="93">
                  <c:v>59860752</c:v>
                </c:pt>
                <c:pt idx="94">
                  <c:v>13866505</c:v>
                </c:pt>
                <c:pt idx="95">
                  <c:v>16870868</c:v>
                </c:pt>
                <c:pt idx="96">
                  <c:v>9276447</c:v>
                </c:pt>
                <c:pt idx="97">
                  <c:v>8739167</c:v>
                </c:pt>
                <c:pt idx="98">
                  <c:v>10249777</c:v>
                </c:pt>
                <c:pt idx="99">
                  <c:v>18331113</c:v>
                </c:pt>
                <c:pt idx="100">
                  <c:v>29909646</c:v>
                </c:pt>
                <c:pt idx="101">
                  <c:v>29903960</c:v>
                </c:pt>
                <c:pt idx="102">
                  <c:v>31243351</c:v>
                </c:pt>
                <c:pt idx="103">
                  <c:v>31829025</c:v>
                </c:pt>
                <c:pt idx="104">
                  <c:v>32955535</c:v>
                </c:pt>
                <c:pt idx="105">
                  <c:v>36569069</c:v>
                </c:pt>
                <c:pt idx="106">
                  <c:v>6794822</c:v>
                </c:pt>
                <c:pt idx="107">
                  <c:v>8435317</c:v>
                </c:pt>
                <c:pt idx="108">
                  <c:v>10365387</c:v>
                </c:pt>
                <c:pt idx="109">
                  <c:v>9430415</c:v>
                </c:pt>
                <c:pt idx="110">
                  <c:v>10523116</c:v>
                </c:pt>
                <c:pt idx="111">
                  <c:v>11845268</c:v>
                </c:pt>
                <c:pt idx="112">
                  <c:v>21545226</c:v>
                </c:pt>
                <c:pt idx="113">
                  <c:v>27070338</c:v>
                </c:pt>
                <c:pt idx="114">
                  <c:v>30677744</c:v>
                </c:pt>
                <c:pt idx="115">
                  <c:v>33588057</c:v>
                </c:pt>
                <c:pt idx="116">
                  <c:v>36468957</c:v>
                </c:pt>
                <c:pt idx="117">
                  <c:v>40900621</c:v>
                </c:pt>
                <c:pt idx="118">
                  <c:v>9480221</c:v>
                </c:pt>
                <c:pt idx="119">
                  <c:v>10157411</c:v>
                </c:pt>
              </c:numCache>
            </c:numRef>
          </c:val>
          <c:smooth val="0"/>
        </c:ser>
        <c:dLbls>
          <c:showLegendKey val="0"/>
          <c:showVal val="0"/>
          <c:showCatName val="0"/>
          <c:showSerName val="0"/>
          <c:showPercent val="0"/>
          <c:showBubbleSize val="0"/>
        </c:dLbls>
        <c:smooth val="0"/>
        <c:axId val="403140136"/>
        <c:axId val="403141704"/>
      </c:lineChart>
      <c:catAx>
        <c:axId val="40314013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 and Month Numbers</a:t>
                </a:r>
              </a:p>
            </c:rich>
          </c:tx>
          <c:layout>
            <c:manualLayout>
              <c:xMode val="edge"/>
              <c:yMode val="edge"/>
              <c:x val="0.50468271885594718"/>
              <c:y val="0.9064400914250975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03141704"/>
        <c:crosses val="autoZero"/>
        <c:auto val="1"/>
        <c:lblAlgn val="ctr"/>
        <c:lblOffset val="100"/>
        <c:noMultiLvlLbl val="0"/>
      </c:catAx>
      <c:valAx>
        <c:axId val="40314170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Total Confirmed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31401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STATE!PivotTable4</c:name>
    <c:fmtId val="6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Vaccinated States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alpha val="85000"/>
            </a:schemeClr>
          </a:solidFill>
          <a:ln w="9525" cap="flat" cmpd="sng" algn="ctr">
            <a:solidFill>
              <a:schemeClr val="accent1">
                <a:lumMod val="75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c:spPr>
        <c:marker>
          <c:symbol val="none"/>
        </c:marker>
      </c:pivotFmt>
      <c:pivotFmt>
        <c:idx val="9"/>
        <c:spPr>
          <a:solidFill>
            <a:schemeClr val="accent1">
              <a:alpha val="85000"/>
            </a:schemeClr>
          </a:solidFill>
          <a:ln w="9525" cap="flat" cmpd="sng" algn="ctr">
            <a:solidFill>
              <a:schemeClr val="accent1">
                <a:lumMod val="75000"/>
              </a:schemeClr>
            </a:solidFill>
            <a:round/>
          </a:ln>
          <a:effectLst/>
        </c:spPr>
        <c:marker>
          <c:symbol val="none"/>
        </c:marker>
      </c:pivotFmt>
      <c:pivotFmt>
        <c:idx val="10"/>
        <c:spPr>
          <a:solidFill>
            <a:schemeClr val="accent1">
              <a:alpha val="85000"/>
            </a:schemeClr>
          </a:solidFill>
          <a:ln w="9525" cap="flat" cmpd="sng" algn="ctr">
            <a:solidFill>
              <a:schemeClr val="accent1">
                <a:lumMod val="75000"/>
              </a:schemeClr>
            </a:solidFill>
            <a:round/>
          </a:ln>
          <a:effectLst/>
        </c:spPr>
        <c:marker>
          <c:symbol val="none"/>
        </c:marker>
      </c:pivotFmt>
      <c:pivotFmt>
        <c:idx val="11"/>
        <c:spPr>
          <a:solidFill>
            <a:schemeClr val="accent1">
              <a:alpha val="85000"/>
            </a:schemeClr>
          </a:solidFill>
          <a:ln w="9525" cap="flat" cmpd="sng" algn="ctr">
            <a:solidFill>
              <a:schemeClr val="accent1">
                <a:lumMod val="75000"/>
              </a:schemeClr>
            </a:solidFill>
            <a:round/>
          </a:ln>
          <a:effectLst/>
        </c:spPr>
        <c:marker>
          <c:symbol val="none"/>
        </c:marker>
      </c:pivotFmt>
    </c:pivotFmts>
    <c:plotArea>
      <c:layout/>
      <c:barChart>
        <c:barDir val="col"/>
        <c:grouping val="clustered"/>
        <c:varyColors val="0"/>
        <c:ser>
          <c:idx val="0"/>
          <c:order val="0"/>
          <c:tx>
            <c:strRef>
              <c:f>'SEVERITY OF CASES ACCROSS STATE'!$N$3</c:f>
              <c:strCache>
                <c:ptCount val="1"/>
                <c:pt idx="0">
                  <c:v>Vaccination Dose 1</c:v>
                </c:pt>
              </c:strCache>
            </c:strRef>
          </c:tx>
          <c:spPr>
            <a:solidFill>
              <a:schemeClr val="accent1">
                <a:alpha val="85000"/>
              </a:schemeClr>
            </a:solidFill>
            <a:ln w="9525" cap="flat" cmpd="sng" algn="ctr">
              <a:solidFill>
                <a:schemeClr val="accent1">
                  <a:lumMod val="75000"/>
                </a:schemeClr>
              </a:solidFill>
              <a:round/>
            </a:ln>
            <a:effectLst/>
          </c:spPr>
          <c:invertIfNegative val="0"/>
          <c:cat>
            <c:strRef>
              <c:f>'SEVERITY OF CASES ACCROSS STATE'!$M$4:$M$14</c:f>
              <c:strCache>
                <c:ptCount val="10"/>
                <c:pt idx="0">
                  <c:v>AP</c:v>
                </c:pt>
                <c:pt idx="1">
                  <c:v>BR</c:v>
                </c:pt>
                <c:pt idx="2">
                  <c:v>GJ</c:v>
                </c:pt>
                <c:pt idx="3">
                  <c:v>KA</c:v>
                </c:pt>
                <c:pt idx="4">
                  <c:v>MH</c:v>
                </c:pt>
                <c:pt idx="5">
                  <c:v>MP</c:v>
                </c:pt>
                <c:pt idx="6">
                  <c:v>RJ</c:v>
                </c:pt>
                <c:pt idx="7">
                  <c:v>TN</c:v>
                </c:pt>
                <c:pt idx="8">
                  <c:v>UP</c:v>
                </c:pt>
                <c:pt idx="9">
                  <c:v>WB</c:v>
                </c:pt>
              </c:strCache>
            </c:strRef>
          </c:cat>
          <c:val>
            <c:numRef>
              <c:f>'SEVERITY OF CASES ACCROSS STATE'!$N$4:$N$14</c:f>
              <c:numCache>
                <c:formatCode>General</c:formatCode>
                <c:ptCount val="10"/>
                <c:pt idx="0">
                  <c:v>32977000</c:v>
                </c:pt>
                <c:pt idx="1">
                  <c:v>49874800</c:v>
                </c:pt>
                <c:pt idx="2">
                  <c:v>44735200</c:v>
                </c:pt>
                <c:pt idx="3">
                  <c:v>42497800</c:v>
                </c:pt>
                <c:pt idx="4">
                  <c:v>67198800</c:v>
                </c:pt>
                <c:pt idx="5">
                  <c:v>49911900</c:v>
                </c:pt>
                <c:pt idx="6">
                  <c:v>42544900</c:v>
                </c:pt>
                <c:pt idx="7">
                  <c:v>41279400</c:v>
                </c:pt>
                <c:pt idx="8">
                  <c:v>98178900</c:v>
                </c:pt>
                <c:pt idx="9">
                  <c:v>56192200</c:v>
                </c:pt>
              </c:numCache>
            </c:numRef>
          </c:val>
        </c:ser>
        <c:ser>
          <c:idx val="1"/>
          <c:order val="1"/>
          <c:tx>
            <c:strRef>
              <c:f>'SEVERITY OF CASES ACCROSS STATE'!$O$3</c:f>
              <c:strCache>
                <c:ptCount val="1"/>
                <c:pt idx="0">
                  <c:v>Vaccination Dose 2</c:v>
                </c:pt>
              </c:strCache>
            </c:strRef>
          </c:tx>
          <c:spPr>
            <a:solidFill>
              <a:schemeClr val="accent2">
                <a:alpha val="85000"/>
              </a:schemeClr>
            </a:solidFill>
            <a:ln w="9525" cap="flat" cmpd="sng" algn="ctr">
              <a:solidFill>
                <a:schemeClr val="accent2">
                  <a:lumMod val="75000"/>
                </a:schemeClr>
              </a:solidFill>
              <a:round/>
            </a:ln>
            <a:effectLst/>
          </c:spPr>
          <c:invertIfNegative val="0"/>
          <c:cat>
            <c:strRef>
              <c:f>'SEVERITY OF CASES ACCROSS STATE'!$M$4:$M$14</c:f>
              <c:strCache>
                <c:ptCount val="10"/>
                <c:pt idx="0">
                  <c:v>AP</c:v>
                </c:pt>
                <c:pt idx="1">
                  <c:v>BR</c:v>
                </c:pt>
                <c:pt idx="2">
                  <c:v>GJ</c:v>
                </c:pt>
                <c:pt idx="3">
                  <c:v>KA</c:v>
                </c:pt>
                <c:pt idx="4">
                  <c:v>MH</c:v>
                </c:pt>
                <c:pt idx="5">
                  <c:v>MP</c:v>
                </c:pt>
                <c:pt idx="6">
                  <c:v>RJ</c:v>
                </c:pt>
                <c:pt idx="7">
                  <c:v>TN</c:v>
                </c:pt>
                <c:pt idx="8">
                  <c:v>UP</c:v>
                </c:pt>
                <c:pt idx="9">
                  <c:v>WB</c:v>
                </c:pt>
              </c:strCache>
            </c:strRef>
          </c:cat>
          <c:val>
            <c:numRef>
              <c:f>'SEVERITY OF CASES ACCROSS STATE'!$O$4:$O$14</c:f>
              <c:numCache>
                <c:formatCode>General</c:formatCode>
                <c:ptCount val="10"/>
                <c:pt idx="0">
                  <c:v>20375200</c:v>
                </c:pt>
                <c:pt idx="1">
                  <c:v>18346800</c:v>
                </c:pt>
                <c:pt idx="2">
                  <c:v>25972400</c:v>
                </c:pt>
                <c:pt idx="3">
                  <c:v>22858400</c:v>
                </c:pt>
                <c:pt idx="4">
                  <c:v>30975700</c:v>
                </c:pt>
                <c:pt idx="5">
                  <c:v>20838000</c:v>
                </c:pt>
                <c:pt idx="6">
                  <c:v>20097600</c:v>
                </c:pt>
                <c:pt idx="7">
                  <c:v>17619100</c:v>
                </c:pt>
                <c:pt idx="8">
                  <c:v>32681900</c:v>
                </c:pt>
                <c:pt idx="9">
                  <c:v>21559700</c:v>
                </c:pt>
              </c:numCache>
            </c:numRef>
          </c:val>
        </c:ser>
        <c:dLbls>
          <c:showLegendKey val="0"/>
          <c:showVal val="0"/>
          <c:showCatName val="0"/>
          <c:showSerName val="0"/>
          <c:showPercent val="0"/>
          <c:showBubbleSize val="0"/>
        </c:dLbls>
        <c:gapWidth val="65"/>
        <c:axId val="401115992"/>
        <c:axId val="401116384"/>
      </c:barChart>
      <c:catAx>
        <c:axId val="40111599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01116384"/>
        <c:crosses val="autoZero"/>
        <c:auto val="1"/>
        <c:lblAlgn val="ctr"/>
        <c:lblOffset val="100"/>
        <c:noMultiLvlLbl val="0"/>
      </c:catAx>
      <c:valAx>
        <c:axId val="40111638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Vaccination</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1115992"/>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File.xlsx]delta 7 Data!PivotTable7</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smtClean="0"/>
              <a:t>Top 10 States with Delta7</a:t>
            </a:r>
            <a:r>
              <a:rPr lang="en-IN" baseline="0" dirty="0" smtClean="0"/>
              <a:t> </a:t>
            </a:r>
            <a:r>
              <a:rPr lang="en-IN" dirty="0" smtClean="0"/>
              <a:t>Confirmed </a:t>
            </a:r>
            <a:r>
              <a:rPr lang="en-IN" dirty="0"/>
              <a:t>Cases</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'delta 7 Data'!$K$43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'delta 7 Data'!$J$44:$J$54</c:f>
              <c:strCache>
                <c:ptCount val="10"/>
                <c:pt idx="0">
                  <c:v>KL</c:v>
                </c:pt>
                <c:pt idx="1">
                  <c:v>MH</c:v>
                </c:pt>
                <c:pt idx="2">
                  <c:v>TN</c:v>
                </c:pt>
                <c:pt idx="3">
                  <c:v>WB</c:v>
                </c:pt>
                <c:pt idx="4">
                  <c:v>MZ</c:v>
                </c:pt>
                <c:pt idx="5">
                  <c:v>OR</c:v>
                </c:pt>
                <c:pt idx="6">
                  <c:v>AP</c:v>
                </c:pt>
                <c:pt idx="7">
                  <c:v>KA</c:v>
                </c:pt>
                <c:pt idx="8">
                  <c:v>AS</c:v>
                </c:pt>
                <c:pt idx="9">
                  <c:v>HP</c:v>
                </c:pt>
              </c:strCache>
            </c:strRef>
          </c:cat>
          <c:val>
            <c:numRef>
              <c:f>'delta 7 Data'!$K$44:$K$54</c:f>
              <c:numCache>
                <c:formatCode>General</c:formatCode>
                <c:ptCount val="10"/>
                <c:pt idx="0">
                  <c:v>53326</c:v>
                </c:pt>
                <c:pt idx="1">
                  <c:v>8117</c:v>
                </c:pt>
                <c:pt idx="2">
                  <c:v>7407</c:v>
                </c:pt>
                <c:pt idx="3">
                  <c:v>6453</c:v>
                </c:pt>
                <c:pt idx="4">
                  <c:v>4098</c:v>
                </c:pt>
                <c:pt idx="5">
                  <c:v>3046</c:v>
                </c:pt>
                <c:pt idx="6">
                  <c:v>2873</c:v>
                </c:pt>
                <c:pt idx="7">
                  <c:v>2347</c:v>
                </c:pt>
                <c:pt idx="8">
                  <c:v>2056</c:v>
                </c:pt>
                <c:pt idx="9">
                  <c:v>1537</c:v>
                </c:pt>
              </c:numCache>
            </c:numRef>
          </c:val>
          <c:extLst xmlns:c16r2="http://schemas.microsoft.com/office/drawing/2015/06/chart">
            <c:ext xmlns:c16="http://schemas.microsoft.com/office/drawing/2014/chart" uri="{C3380CC4-5D6E-409C-BE32-E72D297353CC}">
              <c16:uniqueId val="{00000000-DB6A-4B44-94EA-7A81506721B3}"/>
            </c:ext>
          </c:extLst>
        </c:ser>
        <c:dLbls>
          <c:dLblPos val="inEnd"/>
          <c:showLegendKey val="0"/>
          <c:showVal val="1"/>
          <c:showCatName val="0"/>
          <c:showSerName val="0"/>
          <c:showPercent val="0"/>
          <c:showBubbleSize val="0"/>
        </c:dLbls>
        <c:gapWidth val="65"/>
        <c:axId val="389466208"/>
        <c:axId val="389464248"/>
      </c:barChart>
      <c:catAx>
        <c:axId val="38946620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89464248"/>
        <c:crosses val="autoZero"/>
        <c:auto val="1"/>
        <c:lblAlgn val="ctr"/>
        <c:lblOffset val="100"/>
        <c:noMultiLvlLbl val="0"/>
      </c:catAx>
      <c:valAx>
        <c:axId val="38946424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CONFIRMED CASES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894662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File.xlsx]delta 7 Data!PivotTable6</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Delta 7 State wise Vaccination</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pivotFmt>
      <c:pivotFmt>
        <c:idx val="2"/>
        <c:spPr>
          <a:solidFill>
            <a:schemeClr val="accent1">
              <a:alpha val="85000"/>
            </a:schemeClr>
          </a:solidFill>
          <a:ln w="9525" cap="flat" cmpd="sng" algn="ctr">
            <a:solidFill>
              <a:schemeClr val="lt1">
                <a:alpha val="50000"/>
              </a:schemeClr>
            </a:solidFill>
            <a:round/>
          </a:ln>
          <a:effectLst/>
        </c:spPr>
        <c:marker>
          <c:symbol val="none"/>
        </c:marker>
      </c:pivotFmt>
      <c:pivotFmt>
        <c:idx val="3"/>
        <c:spPr>
          <a:solidFill>
            <a:schemeClr val="accent1">
              <a:alpha val="85000"/>
            </a:schemeClr>
          </a:solidFill>
          <a:ln w="9525" cap="flat" cmpd="sng" algn="ctr">
            <a:solidFill>
              <a:schemeClr val="lt1">
                <a:alpha val="50000"/>
              </a:schemeClr>
            </a:solidFill>
            <a:round/>
          </a:ln>
          <a:effectLst/>
        </c:spPr>
        <c:marker>
          <c:symbol val="none"/>
        </c:marker>
      </c:pivotFmt>
    </c:pivotFmts>
    <c:plotArea>
      <c:layout/>
      <c:barChart>
        <c:barDir val="col"/>
        <c:grouping val="clustered"/>
        <c:varyColors val="0"/>
        <c:ser>
          <c:idx val="0"/>
          <c:order val="0"/>
          <c:tx>
            <c:strRef>
              <c:f>'delta 7 Data'!$K$2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cat>
            <c:strRef>
              <c:f>'delta 7 Data'!$J$3:$J$39</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'delta 7 Data'!$K$3:$K$39</c:f>
              <c:numCache>
                <c:formatCode>General</c:formatCode>
                <c:ptCount val="36"/>
                <c:pt idx="0">
                  <c:v>10640</c:v>
                </c:pt>
                <c:pt idx="1">
                  <c:v>1887000</c:v>
                </c:pt>
                <c:pt idx="2">
                  <c:v>23647</c:v>
                </c:pt>
                <c:pt idx="3">
                  <c:v>849889</c:v>
                </c:pt>
                <c:pt idx="4">
                  <c:v>2144970</c:v>
                </c:pt>
                <c:pt idx="5">
                  <c:v>21641</c:v>
                </c:pt>
                <c:pt idx="6">
                  <c:v>604260</c:v>
                </c:pt>
                <c:pt idx="7">
                  <c:v>269146</c:v>
                </c:pt>
                <c:pt idx="8">
                  <c:v>14244</c:v>
                </c:pt>
                <c:pt idx="9">
                  <c:v>46494</c:v>
                </c:pt>
                <c:pt idx="10">
                  <c:v>1660380</c:v>
                </c:pt>
                <c:pt idx="11">
                  <c:v>234011</c:v>
                </c:pt>
                <c:pt idx="12">
                  <c:v>368141</c:v>
                </c:pt>
                <c:pt idx="13">
                  <c:v>428313</c:v>
                </c:pt>
                <c:pt idx="14">
                  <c:v>414843</c:v>
                </c:pt>
                <c:pt idx="15">
                  <c:v>1373860</c:v>
                </c:pt>
                <c:pt idx="16">
                  <c:v>792534</c:v>
                </c:pt>
                <c:pt idx="17">
                  <c:v>1532</c:v>
                </c:pt>
                <c:pt idx="18">
                  <c:v>796</c:v>
                </c:pt>
                <c:pt idx="19">
                  <c:v>1282940</c:v>
                </c:pt>
                <c:pt idx="20">
                  <c:v>41927</c:v>
                </c:pt>
                <c:pt idx="21">
                  <c:v>71276</c:v>
                </c:pt>
                <c:pt idx="22">
                  <c:v>2034460</c:v>
                </c:pt>
                <c:pt idx="23">
                  <c:v>11262</c:v>
                </c:pt>
                <c:pt idx="24">
                  <c:v>23628</c:v>
                </c:pt>
                <c:pt idx="25">
                  <c:v>917236</c:v>
                </c:pt>
                <c:pt idx="26">
                  <c:v>223256</c:v>
                </c:pt>
                <c:pt idx="27">
                  <c:v>20073</c:v>
                </c:pt>
                <c:pt idx="28">
                  <c:v>864947</c:v>
                </c:pt>
                <c:pt idx="29">
                  <c:v>14044</c:v>
                </c:pt>
                <c:pt idx="30">
                  <c:v>961422</c:v>
                </c:pt>
                <c:pt idx="31">
                  <c:v>1578080</c:v>
                </c:pt>
                <c:pt idx="32">
                  <c:v>74642</c:v>
                </c:pt>
                <c:pt idx="33">
                  <c:v>3130830</c:v>
                </c:pt>
                <c:pt idx="34">
                  <c:v>258381</c:v>
                </c:pt>
                <c:pt idx="35">
                  <c:v>1871610</c:v>
                </c:pt>
              </c:numCache>
            </c:numRef>
          </c:val>
          <c:extLst xmlns:c16r2="http://schemas.microsoft.com/office/drawing/2015/06/chart">
            <c:ext xmlns:c16="http://schemas.microsoft.com/office/drawing/2014/chart" uri="{C3380CC4-5D6E-409C-BE32-E72D297353CC}">
              <c16:uniqueId val="{00000000-37D1-4F36-8B7D-F47EF6A8F5AA}"/>
            </c:ext>
          </c:extLst>
        </c:ser>
        <c:dLbls>
          <c:showLegendKey val="0"/>
          <c:showVal val="0"/>
          <c:showCatName val="0"/>
          <c:showSerName val="0"/>
          <c:showPercent val="0"/>
          <c:showBubbleSize val="0"/>
        </c:dLbls>
        <c:gapWidth val="65"/>
        <c:axId val="525364144"/>
        <c:axId val="525360616"/>
      </c:barChart>
      <c:catAx>
        <c:axId val="52536414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25360616"/>
        <c:crosses val="autoZero"/>
        <c:auto val="1"/>
        <c:lblAlgn val="ctr"/>
        <c:lblOffset val="100"/>
        <c:noMultiLvlLbl val="0"/>
      </c:catAx>
      <c:valAx>
        <c:axId val="52536061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NUMBER</a:t>
                </a:r>
                <a:r>
                  <a:rPr lang="en-IN" baseline="0"/>
                  <a:t> OF PEOPLE </a:t>
                </a:r>
                <a:r>
                  <a:rPr lang="en-IN"/>
                  <a:t>VACCINATED </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253641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File.xlsx]MONTHWISE CONFIRMED!PivotTable9</c:name>
    <c:fmtId val="4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Month wise Total Confirm Cases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'MONTHWISE CONFIRMED'!$E$2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quot; M&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'MONTHWISE CONFIRMED'!$D$3:$D$15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'MONTHWISE CONFIRMED'!$E$3:$E$15</c:f>
              <c:numCache>
                <c:formatCode>General</c:formatCode>
                <c:ptCount val="12"/>
                <c:pt idx="0">
                  <c:v>661768876</c:v>
                </c:pt>
                <c:pt idx="1">
                  <c:v>617503352</c:v>
                </c:pt>
                <c:pt idx="2">
                  <c:v>730781950</c:v>
                </c:pt>
                <c:pt idx="3">
                  <c:v>994012432</c:v>
                </c:pt>
                <c:pt idx="4">
                  <c:v>1683730731</c:v>
                </c:pt>
                <c:pt idx="5">
                  <c:v>1842037776</c:v>
                </c:pt>
                <c:pt idx="6">
                  <c:v>2027818293</c:v>
                </c:pt>
                <c:pt idx="7">
                  <c:v>2214353230</c:v>
                </c:pt>
                <c:pt idx="8">
                  <c:v>2362205125</c:v>
                </c:pt>
                <c:pt idx="9">
                  <c:v>2608869272</c:v>
                </c:pt>
                <c:pt idx="10">
                  <c:v>552515274</c:v>
                </c:pt>
                <c:pt idx="11">
                  <c:v>629970154</c:v>
                </c:pt>
              </c:numCache>
            </c:numRef>
          </c:val>
          <c:extLst xmlns:c16r2="http://schemas.microsoft.com/office/drawing/2015/06/chart">
            <c:ext xmlns:c16="http://schemas.microsoft.com/office/drawing/2014/chart" uri="{C3380CC4-5D6E-409C-BE32-E72D297353CC}">
              <c16:uniqueId val="{00000000-C7D4-41E8-89ED-E86F962F780B}"/>
            </c:ext>
          </c:extLst>
        </c:ser>
        <c:dLbls>
          <c:dLblPos val="inEnd"/>
          <c:showLegendKey val="0"/>
          <c:showVal val="1"/>
          <c:showCatName val="0"/>
          <c:showSerName val="0"/>
          <c:showPercent val="0"/>
          <c:showBubbleSize val="0"/>
        </c:dLbls>
        <c:gapWidth val="65"/>
        <c:axId val="633574936"/>
        <c:axId val="633577288"/>
      </c:barChart>
      <c:catAx>
        <c:axId val="63357493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months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33577288"/>
        <c:crosses val="autoZero"/>
        <c:auto val="1"/>
        <c:lblAlgn val="ctr"/>
        <c:lblOffset val="100"/>
        <c:noMultiLvlLbl val="0"/>
      </c:catAx>
      <c:valAx>
        <c:axId val="63357728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TOTAL CONFIRMED CASES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quot; M&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3357493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File.xlsx]DISTRICTS DATA!PivotTable11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Category Wise Count of Districts</a:t>
            </a:r>
          </a:p>
        </c:rich>
      </c:tx>
      <c:layout>
        <c:manualLayout>
          <c:xMode val="edge"/>
          <c:yMode val="edge"/>
          <c:x val="0.15050678040244969"/>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2"/>
          </a:solidFill>
          <a:ln>
            <a:noFill/>
          </a:ln>
          <a:effectLst>
            <a:outerShdw blurRad="254000" sx="102000" sy="102000" algn="ctr" rotWithShape="0">
              <a:prstClr val="black">
                <a:alpha val="20000"/>
              </a:prstClr>
            </a:outerShdw>
          </a:effectLst>
        </c:spPr>
      </c:pivotFmt>
      <c:pivotFmt>
        <c:idx val="9"/>
        <c:spPr>
          <a:solidFill>
            <a:schemeClr val="accent3"/>
          </a:solidFill>
          <a:ln>
            <a:noFill/>
          </a:ln>
          <a:effectLst>
            <a:outerShdw blurRad="254000" sx="102000" sy="102000" algn="ctr" rotWithShape="0">
              <a:prstClr val="black">
                <a:alpha val="20000"/>
              </a:prstClr>
            </a:outerShdw>
          </a:effectLst>
        </c:spPr>
      </c:pivotFmt>
      <c:pivotFmt>
        <c:idx val="10"/>
        <c:spPr>
          <a:solidFill>
            <a:schemeClr val="accent4"/>
          </a:solidFill>
          <a:ln>
            <a:noFill/>
          </a:ln>
          <a:effectLst>
            <a:outerShdw blurRad="254000" sx="102000" sy="102000" algn="ctr" rotWithShape="0">
              <a:prstClr val="black">
                <a:alpha val="20000"/>
              </a:prstClr>
            </a:outerShdw>
          </a:effectLst>
        </c:spPr>
      </c:pivotFmt>
      <c:pivotFmt>
        <c:idx val="11"/>
        <c:spPr>
          <a:solidFill>
            <a:schemeClr val="accent5"/>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'DISTRICTS DATA'!$H$4</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F194-4ACE-8552-3BC73736C27C}"/>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F194-4ACE-8552-3BC73736C27C}"/>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F194-4ACE-8552-3BC73736C27C}"/>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F194-4ACE-8552-3BC73736C27C}"/>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F194-4ACE-8552-3BC73736C27C}"/>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'DISTRICTS DATA'!$G$5:$G$10</c:f>
              <c:strCache>
                <c:ptCount val="5"/>
                <c:pt idx="0">
                  <c:v>A</c:v>
                </c:pt>
                <c:pt idx="1">
                  <c:v>B</c:v>
                </c:pt>
                <c:pt idx="2">
                  <c:v>C</c:v>
                </c:pt>
                <c:pt idx="3">
                  <c:v>D</c:v>
                </c:pt>
                <c:pt idx="4">
                  <c:v>E</c:v>
                </c:pt>
              </c:strCache>
            </c:strRef>
          </c:cat>
          <c:val>
            <c:numRef>
              <c:f>'DISTRICTS DATA'!$H$5:$H$10</c:f>
              <c:numCache>
                <c:formatCode>General</c:formatCode>
                <c:ptCount val="5"/>
                <c:pt idx="0">
                  <c:v>95</c:v>
                </c:pt>
                <c:pt idx="1">
                  <c:v>225</c:v>
                </c:pt>
                <c:pt idx="2">
                  <c:v>16</c:v>
                </c:pt>
                <c:pt idx="3">
                  <c:v>1</c:v>
                </c:pt>
                <c:pt idx="4">
                  <c:v>194</c:v>
                </c:pt>
              </c:numCache>
            </c:numRef>
          </c:val>
          <c:extLst xmlns:c16r2="http://schemas.microsoft.com/office/drawing/2015/06/chart">
            <c:ext xmlns:c16="http://schemas.microsoft.com/office/drawing/2014/chart" uri="{C3380CC4-5D6E-409C-BE32-E72D297353CC}">
              <c16:uniqueId val="{00000000-4260-47DC-B2ED-B7DEF2625D74}"/>
            </c:ext>
          </c:extLst>
        </c:ser>
        <c:dLbls>
          <c:dLblPos val="ctr"/>
          <c:showLegendKey val="0"/>
          <c:showVal val="0"/>
          <c:showCatName val="0"/>
          <c:showSerName val="0"/>
          <c:showPercent val="1"/>
          <c:showBubbleSize val="0"/>
          <c:showLeaderLines val="1"/>
        </c:dLbls>
        <c:firstSliceAng val="317"/>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STATE!PivotTable13</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Severe States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'SEVERITY OF CASES ACCROSS STATE'!$O$29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STATE'!$N$30:$N$39</c:f>
              <c:strCache>
                <c:ptCount val="10"/>
                <c:pt idx="0">
                  <c:v>HP</c:v>
                </c:pt>
                <c:pt idx="1">
                  <c:v>KL</c:v>
                </c:pt>
                <c:pt idx="2">
                  <c:v>MH</c:v>
                </c:pt>
                <c:pt idx="3">
                  <c:v>ML</c:v>
                </c:pt>
                <c:pt idx="4">
                  <c:v>MN</c:v>
                </c:pt>
                <c:pt idx="5">
                  <c:v>MZ</c:v>
                </c:pt>
                <c:pt idx="6">
                  <c:v>NL</c:v>
                </c:pt>
                <c:pt idx="7">
                  <c:v>PB</c:v>
                </c:pt>
                <c:pt idx="8">
                  <c:v>SK</c:v>
                </c:pt>
                <c:pt idx="9">
                  <c:v>UT</c:v>
                </c:pt>
              </c:strCache>
            </c:strRef>
          </c:cat>
          <c:val>
            <c:numRef>
              <c:f>'SEVERITY OF CASES ACCROSS STATE'!$O$30:$O$39</c:f>
              <c:numCache>
                <c:formatCode>0.00%</c:formatCode>
                <c:ptCount val="10"/>
                <c:pt idx="0">
                  <c:v>7.7297626293365784E-2</c:v>
                </c:pt>
                <c:pt idx="1">
                  <c:v>6.8167985392574557E-2</c:v>
                </c:pt>
                <c:pt idx="2">
                  <c:v>7.3950091296409004E-2</c:v>
                </c:pt>
                <c:pt idx="3">
                  <c:v>6.847230675593427E-2</c:v>
                </c:pt>
                <c:pt idx="4">
                  <c:v>6.4516129032258063E-2</c:v>
                </c:pt>
                <c:pt idx="5">
                  <c:v>0.16920267802799754</c:v>
                </c:pt>
                <c:pt idx="6">
                  <c:v>0.1853317102860621</c:v>
                </c:pt>
                <c:pt idx="7">
                  <c:v>8.4905660377358499E-2</c:v>
                </c:pt>
                <c:pt idx="8">
                  <c:v>8.7035909920876439E-2</c:v>
                </c:pt>
                <c:pt idx="9">
                  <c:v>0.12111990261716372</c:v>
                </c:pt>
              </c:numCache>
            </c:numRef>
          </c:val>
          <c:extLst xmlns:c16r2="http://schemas.microsoft.com/office/drawing/2015/06/chart">
            <c:ext xmlns:c16="http://schemas.microsoft.com/office/drawing/2014/chart" uri="{C3380CC4-5D6E-409C-BE32-E72D297353CC}">
              <c16:uniqueId val="{00000001-01F6-4849-A0B9-7B5CAF309559}"/>
            </c:ext>
          </c:extLst>
        </c:ser>
        <c:dLbls>
          <c:dLblPos val="inEnd"/>
          <c:showLegendKey val="0"/>
          <c:showVal val="1"/>
          <c:showCatName val="0"/>
          <c:showSerName val="0"/>
          <c:showPercent val="0"/>
          <c:showBubbleSize val="0"/>
        </c:dLbls>
        <c:gapWidth val="65"/>
        <c:axId val="404186888"/>
        <c:axId val="404185712"/>
      </c:barChart>
      <c:catAx>
        <c:axId val="40418688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04185712"/>
        <c:crosses val="autoZero"/>
        <c:auto val="1"/>
        <c:lblAlgn val="ctr"/>
        <c:lblOffset val="100"/>
        <c:noMultiLvlLbl val="0"/>
      </c:catAx>
      <c:valAx>
        <c:axId val="40418571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RATE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418688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STATE!PivotTable14</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Top 10 States Having Highest Deaths Cases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'SEVERITY OF CASES ACCROSS STATE'!$O$53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STATE'!$N$54:$N$64</c:f>
              <c:strCache>
                <c:ptCount val="10"/>
                <c:pt idx="0">
                  <c:v>AP</c:v>
                </c:pt>
                <c:pt idx="1">
                  <c:v>CT</c:v>
                </c:pt>
                <c:pt idx="2">
                  <c:v>DL</c:v>
                </c:pt>
                <c:pt idx="3">
                  <c:v>KA</c:v>
                </c:pt>
                <c:pt idx="4">
                  <c:v>KL</c:v>
                </c:pt>
                <c:pt idx="5">
                  <c:v>MH</c:v>
                </c:pt>
                <c:pt idx="6">
                  <c:v>PB</c:v>
                </c:pt>
                <c:pt idx="7">
                  <c:v>TN</c:v>
                </c:pt>
                <c:pt idx="8">
                  <c:v>UP</c:v>
                </c:pt>
                <c:pt idx="9">
                  <c:v>WB</c:v>
                </c:pt>
              </c:strCache>
            </c:strRef>
          </c:cat>
          <c:val>
            <c:numRef>
              <c:f>'SEVERITY OF CASES ACCROSS STATE'!$O$54:$O$64</c:f>
              <c:numCache>
                <c:formatCode>General</c:formatCode>
                <c:ptCount val="10"/>
                <c:pt idx="0">
                  <c:v>18730</c:v>
                </c:pt>
                <c:pt idx="1">
                  <c:v>13891</c:v>
                </c:pt>
                <c:pt idx="2">
                  <c:v>25440</c:v>
                </c:pt>
                <c:pt idx="3">
                  <c:v>46750</c:v>
                </c:pt>
                <c:pt idx="4">
                  <c:v>111480</c:v>
                </c:pt>
                <c:pt idx="5">
                  <c:v>160500</c:v>
                </c:pt>
                <c:pt idx="6">
                  <c:v>16810</c:v>
                </c:pt>
                <c:pt idx="7">
                  <c:v>47600</c:v>
                </c:pt>
                <c:pt idx="8">
                  <c:v>23010</c:v>
                </c:pt>
                <c:pt idx="9">
                  <c:v>27440</c:v>
                </c:pt>
              </c:numCache>
            </c:numRef>
          </c:val>
          <c:extLst xmlns:c16r2="http://schemas.microsoft.com/office/drawing/2015/06/chart">
            <c:ext xmlns:c16="http://schemas.microsoft.com/office/drawing/2014/chart" uri="{C3380CC4-5D6E-409C-BE32-E72D297353CC}">
              <c16:uniqueId val="{00000000-39F0-4ECF-8B53-70AEE802D601}"/>
            </c:ext>
          </c:extLst>
        </c:ser>
        <c:dLbls>
          <c:dLblPos val="inEnd"/>
          <c:showLegendKey val="0"/>
          <c:showVal val="1"/>
          <c:showCatName val="0"/>
          <c:showSerName val="0"/>
          <c:showPercent val="0"/>
          <c:showBubbleSize val="0"/>
        </c:dLbls>
        <c:gapWidth val="65"/>
        <c:axId val="270588416"/>
        <c:axId val="519122128"/>
      </c:barChart>
      <c:catAx>
        <c:axId val="27058841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19122128"/>
        <c:crosses val="autoZero"/>
        <c:auto val="1"/>
        <c:lblAlgn val="ctr"/>
        <c:lblOffset val="100"/>
        <c:noMultiLvlLbl val="0"/>
      </c:catAx>
      <c:valAx>
        <c:axId val="51912212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7058841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Excel File.xlsx]SEVERITY OF CASES ACCROSS STATE!PivotTable15</c:name>
    <c:fmtId val="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Bottom 10 states having least Deaths</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'SEVERITY OF CASES ACCROSS STATE'!$O$76</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'SEVERITY OF CASES ACCROSS STATE'!$N$77:$N$87</c:f>
              <c:strCache>
                <c:ptCount val="10"/>
                <c:pt idx="0">
                  <c:v>AN</c:v>
                </c:pt>
                <c:pt idx="1">
                  <c:v>AR</c:v>
                </c:pt>
                <c:pt idx="2">
                  <c:v>CH</c:v>
                </c:pt>
                <c:pt idx="3">
                  <c:v>DN</c:v>
                </c:pt>
                <c:pt idx="4">
                  <c:v>LA</c:v>
                </c:pt>
                <c:pt idx="5">
                  <c:v>LD</c:v>
                </c:pt>
                <c:pt idx="6">
                  <c:v>ML</c:v>
                </c:pt>
                <c:pt idx="7">
                  <c:v>NL</c:v>
                </c:pt>
                <c:pt idx="8">
                  <c:v>SK</c:v>
                </c:pt>
                <c:pt idx="9">
                  <c:v>TR</c:v>
                </c:pt>
              </c:strCache>
            </c:strRef>
          </c:cat>
          <c:val>
            <c:numRef>
              <c:f>'SEVERITY OF CASES ACCROSS STATE'!$O$77:$O$87</c:f>
              <c:numCache>
                <c:formatCode>General</c:formatCode>
                <c:ptCount val="10"/>
                <c:pt idx="0">
                  <c:v>133</c:v>
                </c:pt>
                <c:pt idx="1">
                  <c:v>381</c:v>
                </c:pt>
                <c:pt idx="2">
                  <c:v>856</c:v>
                </c:pt>
                <c:pt idx="3">
                  <c:v>37</c:v>
                </c:pt>
                <c:pt idx="4">
                  <c:v>275</c:v>
                </c:pt>
                <c:pt idx="5">
                  <c:v>95</c:v>
                </c:pt>
                <c:pt idx="6">
                  <c:v>1881</c:v>
                </c:pt>
                <c:pt idx="7">
                  <c:v>1938</c:v>
                </c:pt>
                <c:pt idx="8">
                  <c:v>916</c:v>
                </c:pt>
                <c:pt idx="9">
                  <c:v>1002</c:v>
                </c:pt>
              </c:numCache>
            </c:numRef>
          </c:val>
          <c:extLst xmlns:c16r2="http://schemas.microsoft.com/office/drawing/2015/06/chart">
            <c:ext xmlns:c16="http://schemas.microsoft.com/office/drawing/2014/chart" uri="{C3380CC4-5D6E-409C-BE32-E72D297353CC}">
              <c16:uniqueId val="{00000000-BA90-4F41-9F83-5614369B9C78}"/>
            </c:ext>
          </c:extLst>
        </c:ser>
        <c:dLbls>
          <c:dLblPos val="inEnd"/>
          <c:showLegendKey val="0"/>
          <c:showVal val="1"/>
          <c:showCatName val="0"/>
          <c:showSerName val="0"/>
          <c:showPercent val="0"/>
          <c:showBubbleSize val="0"/>
        </c:dLbls>
        <c:gapWidth val="65"/>
        <c:axId val="403155808"/>
        <c:axId val="403156200"/>
      </c:barChart>
      <c:catAx>
        <c:axId val="4031558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STATE CODE</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03156200"/>
        <c:crosses val="autoZero"/>
        <c:auto val="1"/>
        <c:lblAlgn val="ctr"/>
        <c:lblOffset val="100"/>
        <c:noMultiLvlLbl val="0"/>
      </c:catAx>
      <c:valAx>
        <c:axId val="40315620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DEATH CASES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31558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prstMaterial="clear">
      <a:bevelT w="260350" h="50800" prst="angle"/>
      <a:bevelB prst="softRound"/>
    </a:sp3d>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226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677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9416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6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50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220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51047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093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571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73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847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5653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210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955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752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596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4/19/2023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6913339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D81D25C-7ED0-9504-8AF8-36DF9DF9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 xmlns:a16="http://schemas.microsoft.com/office/drawing/2014/main" id="{8964992C-D26B-D241-C1FE-59BF0752E6F5}"/>
              </a:ext>
            </a:extLst>
          </p:cNvPr>
          <p:cNvSpPr/>
          <p:nvPr/>
        </p:nvSpPr>
        <p:spPr>
          <a:xfrm>
            <a:off x="3045124" y="883265"/>
            <a:ext cx="5819658" cy="1569660"/>
          </a:xfrm>
          <a:prstGeom prst="rect">
            <a:avLst/>
          </a:prstGeom>
          <a:noFill/>
        </p:spPr>
        <p:txBody>
          <a:bodyPr wrap="square" lIns="91440" tIns="45720" rIns="91440" bIns="45720">
            <a:spAutoFit/>
          </a:bodyPr>
          <a:lstStyle/>
          <a:p>
            <a:pPr algn="ctr"/>
            <a:r>
              <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V Boli" panose="02000500030200090000" pitchFamily="2" charset="0"/>
                <a:cs typeface="MV Boli" panose="02000500030200090000" pitchFamily="2" charset="0"/>
              </a:rPr>
              <a:t>Covid-19 Project Presentation </a:t>
            </a:r>
          </a:p>
        </p:txBody>
      </p:sp>
    </p:spTree>
    <p:extLst>
      <p:ext uri="{BB962C8B-B14F-4D97-AF65-F5344CB8AC3E}">
        <p14:creationId xmlns:p14="http://schemas.microsoft.com/office/powerpoint/2010/main" val="251109461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33FB2DC-BE50-8183-8F65-D424F65CBD12}"/>
              </a:ext>
            </a:extLst>
          </p:cNvPr>
          <p:cNvSpPr/>
          <p:nvPr/>
        </p:nvSpPr>
        <p:spPr>
          <a:xfrm>
            <a:off x="564942" y="2048470"/>
            <a:ext cx="4913525" cy="2308324"/>
          </a:xfrm>
          <a:prstGeom prst="rect">
            <a:avLst/>
          </a:prstGeom>
          <a:noFill/>
        </p:spPr>
        <p:txBody>
          <a:bodyPr wrap="none" lIns="91440" tIns="45720" rIns="91440" bIns="45720">
            <a:spAutoFit/>
          </a:bodyPr>
          <a:lstStyle/>
          <a:p>
            <a:pPr>
              <a:buFont typeface="Arial" panose="020B0604020202020204" pitchFamily="34" charset="0"/>
              <a:buChar char="•"/>
            </a:pPr>
            <a:r>
              <a:rPr lang="en-US" sz="2800" dirty="0">
                <a:solidFill>
                  <a:srgbClr val="C00000"/>
                </a:solidFill>
              </a:rPr>
              <a:t>Category A: 0.05 ≤ tr ≤ 0.1</a:t>
            </a:r>
          </a:p>
          <a:p>
            <a:pPr>
              <a:buFont typeface="Arial" panose="020B0604020202020204" pitchFamily="34" charset="0"/>
              <a:buChar char="•"/>
            </a:pPr>
            <a:r>
              <a:rPr lang="en-US" sz="2800" dirty="0">
                <a:solidFill>
                  <a:srgbClr val="C00000"/>
                </a:solidFill>
              </a:rPr>
              <a:t>Category B: 0.1 &lt; tr ≤ 0.3</a:t>
            </a:r>
          </a:p>
          <a:p>
            <a:pPr>
              <a:buFont typeface="Arial" panose="020B0604020202020204" pitchFamily="34" charset="0"/>
              <a:buChar char="•"/>
            </a:pPr>
            <a:r>
              <a:rPr lang="en-US" sz="2800" dirty="0">
                <a:solidFill>
                  <a:srgbClr val="C00000"/>
                </a:solidFill>
              </a:rPr>
              <a:t>Category C: 0.3 &lt; tr ≤ 0.5</a:t>
            </a:r>
          </a:p>
          <a:p>
            <a:pPr>
              <a:buFont typeface="Arial" panose="020B0604020202020204" pitchFamily="34" charset="0"/>
              <a:buChar char="•"/>
            </a:pPr>
            <a:r>
              <a:rPr lang="en-US" sz="2800" dirty="0">
                <a:solidFill>
                  <a:srgbClr val="C00000"/>
                </a:solidFill>
              </a:rPr>
              <a:t>Category D: 0.5 &lt; tr ≤ 0.75</a:t>
            </a:r>
          </a:p>
          <a:p>
            <a:pPr>
              <a:buFont typeface="Arial" panose="020B0604020202020204" pitchFamily="34" charset="0"/>
              <a:buChar char="•"/>
            </a:pPr>
            <a:r>
              <a:rPr lang="en-US" sz="2800" dirty="0">
                <a:solidFill>
                  <a:srgbClr val="C00000"/>
                </a:solidFill>
              </a:rPr>
              <a:t>Category E: 0.75 </a:t>
            </a:r>
            <a:r>
              <a:rPr lang="en-US" sz="3200" dirty="0">
                <a:solidFill>
                  <a:schemeClr val="bg1"/>
                </a:solidFill>
              </a:rPr>
              <a:t>&lt; tr ≤ 1.0</a:t>
            </a:r>
          </a:p>
        </p:txBody>
      </p:sp>
      <p:sp>
        <p:nvSpPr>
          <p:cNvPr id="8" name="Rectangle 7">
            <a:extLst>
              <a:ext uri="{FF2B5EF4-FFF2-40B4-BE49-F238E27FC236}">
                <a16:creationId xmlns="" xmlns:a16="http://schemas.microsoft.com/office/drawing/2014/main" id="{E719B8CC-F03F-7854-6FE8-1D312C5714E8}"/>
              </a:ext>
            </a:extLst>
          </p:cNvPr>
          <p:cNvSpPr/>
          <p:nvPr/>
        </p:nvSpPr>
        <p:spPr>
          <a:xfrm>
            <a:off x="1383765" y="4157932"/>
            <a:ext cx="3861095" cy="2062103"/>
          </a:xfrm>
          <a:prstGeom prst="rect">
            <a:avLst/>
          </a:prstGeom>
          <a:noFill/>
        </p:spPr>
        <p:txBody>
          <a:bodyPr wrap="square" lIns="91440" tIns="45720" rIns="91440" bIns="45720">
            <a:spAutoFit/>
          </a:bodyPr>
          <a:lstStyle/>
          <a:p>
            <a:endParaRPr lang="en-US" sz="2800" dirty="0">
              <a:solidFill>
                <a:schemeClr val="bg1"/>
              </a:solidFill>
            </a:endParaRPr>
          </a:p>
          <a:p>
            <a:pPr>
              <a:buFont typeface="Arial" panose="020B0604020202020204" pitchFamily="34" charset="0"/>
              <a:buChar char="•"/>
            </a:pPr>
            <a:r>
              <a:rPr lang="en-US" sz="2000" dirty="0">
                <a:solidFill>
                  <a:srgbClr val="C00000"/>
                </a:solidFill>
              </a:rPr>
              <a:t>Category A: 95 Districts</a:t>
            </a:r>
          </a:p>
          <a:p>
            <a:pPr>
              <a:buFont typeface="Arial" panose="020B0604020202020204" pitchFamily="34" charset="0"/>
              <a:buChar char="•"/>
            </a:pPr>
            <a:r>
              <a:rPr lang="en-US" sz="2000" dirty="0">
                <a:solidFill>
                  <a:srgbClr val="C00000"/>
                </a:solidFill>
              </a:rPr>
              <a:t>Category B:225 Districts</a:t>
            </a:r>
          </a:p>
          <a:p>
            <a:pPr>
              <a:buFont typeface="Arial" panose="020B0604020202020204" pitchFamily="34" charset="0"/>
              <a:buChar char="•"/>
            </a:pPr>
            <a:r>
              <a:rPr lang="en-US" sz="2000" dirty="0">
                <a:solidFill>
                  <a:srgbClr val="C00000"/>
                </a:solidFill>
              </a:rPr>
              <a:t>Category C:16 Districts</a:t>
            </a:r>
          </a:p>
          <a:p>
            <a:pPr>
              <a:buFont typeface="Arial" panose="020B0604020202020204" pitchFamily="34" charset="0"/>
              <a:buChar char="•"/>
            </a:pPr>
            <a:r>
              <a:rPr lang="en-US" sz="2000" dirty="0">
                <a:solidFill>
                  <a:srgbClr val="C00000"/>
                </a:solidFill>
              </a:rPr>
              <a:t>Category D: 1 </a:t>
            </a:r>
            <a:r>
              <a:rPr lang="en-US" sz="2000" dirty="0" smtClean="0">
                <a:solidFill>
                  <a:srgbClr val="C00000"/>
                </a:solidFill>
              </a:rPr>
              <a:t>District</a:t>
            </a:r>
            <a:endParaRPr lang="en-US" sz="2000" dirty="0">
              <a:solidFill>
                <a:srgbClr val="C00000"/>
              </a:solidFill>
            </a:endParaRPr>
          </a:p>
          <a:p>
            <a:pPr>
              <a:buFont typeface="Arial" panose="020B0604020202020204" pitchFamily="34" charset="0"/>
              <a:buChar char="•"/>
            </a:pPr>
            <a:r>
              <a:rPr lang="en-US" sz="2000" dirty="0">
                <a:solidFill>
                  <a:srgbClr val="C00000"/>
                </a:solidFill>
              </a:rPr>
              <a:t>Category E: 194 Districts</a:t>
            </a:r>
          </a:p>
        </p:txBody>
      </p:sp>
      <p:graphicFrame>
        <p:nvGraphicFramePr>
          <p:cNvPr id="10" name="Chart 9"/>
          <p:cNvGraphicFramePr>
            <a:graphicFrameLocks/>
          </p:cNvGraphicFramePr>
          <p:nvPr>
            <p:extLst>
              <p:ext uri="{D42A27DB-BD31-4B8C-83A1-F6EECF244321}">
                <p14:modId xmlns:p14="http://schemas.microsoft.com/office/powerpoint/2010/main" val="1722211347"/>
              </p:ext>
            </p:extLst>
          </p:nvPr>
        </p:nvGraphicFramePr>
        <p:xfrm>
          <a:off x="5392173" y="2202678"/>
          <a:ext cx="6530890" cy="4308231"/>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a:off x="632178" y="1475116"/>
            <a:ext cx="6074099" cy="461665"/>
          </a:xfrm>
          <a:prstGeom prst="rect">
            <a:avLst/>
          </a:prstGeom>
          <a:noFill/>
        </p:spPr>
        <p:txBody>
          <a:bodyPr wrap="none" lIns="91440" tIns="45720" rIns="91440" bIns="45720">
            <a:spAutoFit/>
          </a:bodyPr>
          <a:lstStyle/>
          <a:p>
            <a:pPr algn="ctr"/>
            <a:r>
              <a:rPr lang="en-US" sz="2400" b="1" cap="none" spc="0" dirty="0" smtClean="0">
                <a:ln w="0"/>
                <a:solidFill>
                  <a:schemeClr val="accent1"/>
                </a:solidFill>
                <a:effectLst>
                  <a:outerShdw blurRad="38100" dist="25400" dir="5400000" algn="ctr" rotWithShape="0">
                    <a:srgbClr val="6E747A">
                      <a:alpha val="43000"/>
                    </a:srgbClr>
                  </a:outerShdw>
                </a:effectLst>
              </a:rPr>
              <a:t>Testing Ratio(</a:t>
            </a:r>
            <a:r>
              <a:rPr lang="en-US" sz="2400" b="1" cap="none" spc="0" dirty="0" err="1" smtClean="0">
                <a:ln w="0"/>
                <a:solidFill>
                  <a:schemeClr val="accent1"/>
                </a:solidFill>
                <a:effectLst>
                  <a:outerShdw blurRad="38100" dist="25400" dir="5400000" algn="ctr" rotWithShape="0">
                    <a:srgbClr val="6E747A">
                      <a:alpha val="43000"/>
                    </a:srgbClr>
                  </a:outerShdw>
                </a:effectLst>
              </a:rPr>
              <a:t>tr</a:t>
            </a:r>
            <a:r>
              <a:rPr lang="en-US" sz="2400" b="1" cap="none" spc="0" dirty="0" smtClean="0">
                <a:ln w="0"/>
                <a:solidFill>
                  <a:schemeClr val="accent1"/>
                </a:solidFill>
                <a:effectLst>
                  <a:outerShdw blurRad="38100" dist="25400" dir="5400000" algn="ctr" rotWithShape="0">
                    <a:srgbClr val="6E747A">
                      <a:alpha val="43000"/>
                    </a:srgbClr>
                  </a:outerShdw>
                </a:effectLst>
              </a:rPr>
              <a:t>)= No. of tests/Population</a:t>
            </a:r>
            <a:endParaRPr lang="en-US" sz="2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1501856" y="85502"/>
            <a:ext cx="9131026" cy="523220"/>
          </a:xfrm>
          <a:prstGeom prst="rect">
            <a:avLst/>
          </a:prstGeom>
          <a:noFill/>
        </p:spPr>
        <p:txBody>
          <a:bodyPr wrap="non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The number of Districts falling under each Category</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8833520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500596349"/>
              </p:ext>
            </p:extLst>
          </p:nvPr>
        </p:nvGraphicFramePr>
        <p:xfrm>
          <a:off x="2743201" y="2020149"/>
          <a:ext cx="9183770" cy="415548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580740" y="94891"/>
            <a:ext cx="2507418"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Death Rate</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1559269" y="703577"/>
            <a:ext cx="7593357" cy="1169551"/>
          </a:xfrm>
          <a:prstGeom prst="rect">
            <a:avLst/>
          </a:prstGeom>
          <a:noFill/>
        </p:spPr>
        <p:txBody>
          <a:bodyPr wrap="square" lIns="91440" tIns="45720" rIns="91440" bIns="45720">
            <a:spAutoFit/>
          </a:bodyPr>
          <a:lstStyle/>
          <a:p>
            <a:r>
              <a:rPr lang="en-US" sz="1400" b="1" dirty="0" smtClean="0">
                <a:solidFill>
                  <a:schemeClr val="bg1">
                    <a:lumMod val="50000"/>
                  </a:schemeClr>
                </a:solidFill>
              </a:rPr>
              <a:t>Death Rate is calculated as number of death cases in an area by number of confirmed cases in an area.</a:t>
            </a:r>
          </a:p>
          <a:p>
            <a:r>
              <a:rPr lang="en-US" sz="1400" b="1" cap="none" spc="0" dirty="0" smtClean="0">
                <a:ln w="0"/>
                <a:solidFill>
                  <a:schemeClr val="bg1">
                    <a:lumMod val="50000"/>
                  </a:schemeClr>
                </a:solidFill>
              </a:rPr>
              <a:t>The states with high death rates </a:t>
            </a:r>
            <a:r>
              <a:rPr lang="en-US" sz="1400" b="1" dirty="0" smtClean="0">
                <a:solidFill>
                  <a:schemeClr val="bg1">
                    <a:lumMod val="50000"/>
                  </a:schemeClr>
                </a:solidFill>
              </a:rPr>
              <a:t>which </a:t>
            </a:r>
            <a:r>
              <a:rPr lang="en-US" sz="1400" b="1" dirty="0">
                <a:solidFill>
                  <a:schemeClr val="bg1">
                    <a:lumMod val="50000"/>
                  </a:schemeClr>
                </a:solidFill>
              </a:rPr>
              <a:t>could be attributed to various factors such as population density, healthcare infrastructure, and government </a:t>
            </a:r>
            <a:r>
              <a:rPr lang="en-US" sz="1400" b="1" dirty="0" smtClean="0">
                <a:solidFill>
                  <a:schemeClr val="bg1">
                    <a:lumMod val="50000"/>
                  </a:schemeClr>
                </a:solidFill>
              </a:rPr>
              <a:t>policies </a:t>
            </a:r>
            <a:r>
              <a:rPr lang="en-US" sz="1400" b="1" cap="none" spc="0" dirty="0" smtClean="0">
                <a:ln w="0"/>
                <a:solidFill>
                  <a:schemeClr val="bg1">
                    <a:lumMod val="50000"/>
                  </a:schemeClr>
                </a:solidFill>
              </a:rPr>
              <a:t>are shown </a:t>
            </a:r>
            <a:r>
              <a:rPr lang="en-US" sz="1400" b="1" dirty="0" smtClean="0">
                <a:ln w="0"/>
                <a:solidFill>
                  <a:schemeClr val="bg1">
                    <a:lumMod val="50000"/>
                  </a:schemeClr>
                </a:solidFill>
              </a:rPr>
              <a:t>below in the chart.</a:t>
            </a:r>
            <a:endParaRPr lang="en-IN" sz="1400" b="1" cap="none" spc="0" dirty="0">
              <a:ln w="0"/>
              <a:solidFill>
                <a:schemeClr val="bg1">
                  <a:lumMod val="50000"/>
                </a:schemeClr>
              </a:solidFill>
            </a:endParaRPr>
          </a:p>
        </p:txBody>
      </p:sp>
      <p:sp>
        <p:nvSpPr>
          <p:cNvPr id="11" name="Rectangle 10">
            <a:extLst>
              <a:ext uri="{FF2B5EF4-FFF2-40B4-BE49-F238E27FC236}">
                <a16:creationId xmlns="" xmlns:a16="http://schemas.microsoft.com/office/drawing/2014/main" id="{6ED95E5B-B7D6-A028-BE75-0F424EF894CF}"/>
              </a:ext>
            </a:extLst>
          </p:cNvPr>
          <p:cNvSpPr/>
          <p:nvPr/>
        </p:nvSpPr>
        <p:spPr>
          <a:xfrm>
            <a:off x="4183325" y="6343840"/>
            <a:ext cx="7108654"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Nagaland has shown the highest death rate with 18.53%</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Tree>
    <p:extLst>
      <p:ext uri="{BB962C8B-B14F-4D97-AF65-F5344CB8AC3E}">
        <p14:creationId xmlns:p14="http://schemas.microsoft.com/office/powerpoint/2010/main" val="269193895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679971609"/>
              </p:ext>
            </p:extLst>
          </p:nvPr>
        </p:nvGraphicFramePr>
        <p:xfrm>
          <a:off x="2527540" y="1449239"/>
          <a:ext cx="9413351" cy="4647732"/>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3893857" y="94891"/>
            <a:ext cx="3881192"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Highest Death Cases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 xmlns:a16="http://schemas.microsoft.com/office/drawing/2014/main" id="{6ED95E5B-B7D6-A028-BE75-0F424EF894CF}"/>
              </a:ext>
            </a:extLst>
          </p:cNvPr>
          <p:cNvSpPr/>
          <p:nvPr/>
        </p:nvSpPr>
        <p:spPr>
          <a:xfrm>
            <a:off x="2812211" y="6309334"/>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Maharashtra has shown the highest death cases reported with a number of 160.5k</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1559269" y="625939"/>
            <a:ext cx="7593357" cy="738664"/>
          </a:xfrm>
          <a:prstGeom prst="rect">
            <a:avLst/>
          </a:prstGeom>
          <a:noFill/>
        </p:spPr>
        <p:txBody>
          <a:bodyPr wrap="square" lIns="91440" tIns="45720" rIns="91440" bIns="45720">
            <a:spAutoFit/>
          </a:bodyPr>
          <a:lstStyle/>
          <a:p>
            <a:r>
              <a:rPr lang="en-US" sz="1400" b="1" dirty="0">
                <a:solidFill>
                  <a:schemeClr val="bg1">
                    <a:lumMod val="50000"/>
                  </a:schemeClr>
                </a:solidFill>
              </a:rPr>
              <a:t>As of </a:t>
            </a:r>
            <a:r>
              <a:rPr lang="en-US" sz="1400" b="1" dirty="0" smtClean="0">
                <a:solidFill>
                  <a:schemeClr val="bg1">
                    <a:lumMod val="50000"/>
                  </a:schemeClr>
                </a:solidFill>
              </a:rPr>
              <a:t>cutoff </a:t>
            </a:r>
            <a:r>
              <a:rPr lang="en-US" sz="1400" b="1" dirty="0">
                <a:solidFill>
                  <a:schemeClr val="bg1">
                    <a:lumMod val="50000"/>
                  </a:schemeClr>
                </a:solidFill>
              </a:rPr>
              <a:t>date of September 2021, the total number of deaths due to COVID-19 in India was more than 440,000. The number of deaths due to COVID-19 in India has been one of the highest in the world.</a:t>
            </a:r>
            <a:endParaRPr lang="en-IN" sz="1400" b="1" cap="none" spc="0" dirty="0">
              <a:ln w="0"/>
              <a:solidFill>
                <a:schemeClr val="bg1">
                  <a:lumMod val="50000"/>
                </a:schemeClr>
              </a:solidFill>
            </a:endParaRPr>
          </a:p>
        </p:txBody>
      </p:sp>
    </p:spTree>
    <p:extLst>
      <p:ext uri="{BB962C8B-B14F-4D97-AF65-F5344CB8AC3E}">
        <p14:creationId xmlns:p14="http://schemas.microsoft.com/office/powerpoint/2010/main" val="20450313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078729039"/>
              </p:ext>
            </p:extLst>
          </p:nvPr>
        </p:nvGraphicFramePr>
        <p:xfrm>
          <a:off x="2708694" y="1380227"/>
          <a:ext cx="9124636" cy="434940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 xmlns:a16="http://schemas.microsoft.com/office/drawing/2014/main" id="{6ED95E5B-B7D6-A028-BE75-0F424EF894CF}"/>
              </a:ext>
            </a:extLst>
          </p:cNvPr>
          <p:cNvSpPr/>
          <p:nvPr/>
        </p:nvSpPr>
        <p:spPr>
          <a:xfrm>
            <a:off x="2993366" y="6110926"/>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Dehradun has shown the lowest death cases reported with a number of 37</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925919" y="94891"/>
            <a:ext cx="3817071"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Lowest Death Cases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5129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270876652"/>
              </p:ext>
            </p:extLst>
          </p:nvPr>
        </p:nvGraphicFramePr>
        <p:xfrm>
          <a:off x="1397479" y="1216324"/>
          <a:ext cx="10593238" cy="471002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 xmlns:a16="http://schemas.microsoft.com/office/drawing/2014/main" id="{6ED95E5B-B7D6-A028-BE75-0F424EF894CF}"/>
              </a:ext>
            </a:extLst>
          </p:cNvPr>
          <p:cNvSpPr/>
          <p:nvPr/>
        </p:nvSpPr>
        <p:spPr>
          <a:xfrm>
            <a:off x="2449902" y="6223069"/>
            <a:ext cx="8893836" cy="338554"/>
          </a:xfrm>
          <a:prstGeom prst="rect">
            <a:avLst/>
          </a:prstGeom>
          <a:noFill/>
        </p:spPr>
        <p:txBody>
          <a:bodyPr wrap="square" lIns="91440" tIns="45720" rIns="91440" bIns="45720">
            <a:spAutoFit/>
          </a:bodyPr>
          <a:lstStyle/>
          <a:p>
            <a:pPr algn="ctr"/>
            <a:r>
              <a:rPr lang="en-US" sz="1600"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Maharashtra has shown the highest number of confirmed cases reported</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6" name="Rectangle 5"/>
          <p:cNvSpPr/>
          <p:nvPr/>
        </p:nvSpPr>
        <p:spPr>
          <a:xfrm>
            <a:off x="4055767" y="94891"/>
            <a:ext cx="3557384"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The Month-wise Report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31750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ED71E6C-03D2-9782-C546-DBCE29324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18"/>
            <a:ext cx="12192000" cy="6858000"/>
          </a:xfrm>
          <a:prstGeom prst="rect">
            <a:avLst/>
          </a:prstGeom>
        </p:spPr>
      </p:pic>
      <p:sp>
        <p:nvSpPr>
          <p:cNvPr id="9" name="Rectangle: Rounded Corners 8">
            <a:extLst>
              <a:ext uri="{FF2B5EF4-FFF2-40B4-BE49-F238E27FC236}">
                <a16:creationId xmlns="" xmlns:a16="http://schemas.microsoft.com/office/drawing/2014/main" id="{50E9F78D-A298-AD4F-0ABD-4B66BE0DFF19}"/>
              </a:ext>
            </a:extLst>
          </p:cNvPr>
          <p:cNvSpPr/>
          <p:nvPr/>
        </p:nvSpPr>
        <p:spPr>
          <a:xfrm>
            <a:off x="7482625" y="5177307"/>
            <a:ext cx="4082603" cy="786857"/>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err="1"/>
              <a:t>MySql</a:t>
            </a:r>
            <a:endParaRPr lang="en-IN" sz="3200" dirty="0"/>
          </a:p>
        </p:txBody>
      </p:sp>
      <p:sp>
        <p:nvSpPr>
          <p:cNvPr id="10" name="Rectangle: Rounded Corners 9">
            <a:extLst>
              <a:ext uri="{FF2B5EF4-FFF2-40B4-BE49-F238E27FC236}">
                <a16:creationId xmlns="" xmlns:a16="http://schemas.microsoft.com/office/drawing/2014/main" id="{CFFD4FB4-4AAC-C984-DDAE-AAE3F25091AE}"/>
              </a:ext>
            </a:extLst>
          </p:cNvPr>
          <p:cNvSpPr/>
          <p:nvPr/>
        </p:nvSpPr>
        <p:spPr>
          <a:xfrm>
            <a:off x="7482625" y="2975020"/>
            <a:ext cx="3992451" cy="99167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Excel and PowerPoint</a:t>
            </a:r>
          </a:p>
        </p:txBody>
      </p:sp>
      <p:sp>
        <p:nvSpPr>
          <p:cNvPr id="11" name="Rectangle: Rounded Corners 10">
            <a:extLst>
              <a:ext uri="{FF2B5EF4-FFF2-40B4-BE49-F238E27FC236}">
                <a16:creationId xmlns="" xmlns:a16="http://schemas.microsoft.com/office/drawing/2014/main" id="{AB349702-003F-D34D-7092-305200097016}"/>
              </a:ext>
            </a:extLst>
          </p:cNvPr>
          <p:cNvSpPr/>
          <p:nvPr/>
        </p:nvSpPr>
        <p:spPr>
          <a:xfrm>
            <a:off x="7377448" y="882204"/>
            <a:ext cx="3992451" cy="991673"/>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Python</a:t>
            </a:r>
          </a:p>
        </p:txBody>
      </p:sp>
    </p:spTree>
    <p:extLst>
      <p:ext uri="{BB962C8B-B14F-4D97-AF65-F5344CB8AC3E}">
        <p14:creationId xmlns:p14="http://schemas.microsoft.com/office/powerpoint/2010/main" val="14908045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F45DF2E-0279-06C3-89CD-24FDEA43A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454526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F4C3941-31D3-DA3A-7AF5-70D507DA8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62768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97162A8-95D0-6AE3-1956-944B33FB9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 xmlns:a16="http://schemas.microsoft.com/office/drawing/2014/main" id="{AB419FA5-B8BB-00CA-D99C-1F17FD70743C}"/>
              </a:ext>
            </a:extLst>
          </p:cNvPr>
          <p:cNvSpPr/>
          <p:nvPr/>
        </p:nvSpPr>
        <p:spPr>
          <a:xfrm>
            <a:off x="1240665" y="339620"/>
            <a:ext cx="4855335" cy="923330"/>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rgbClr val="FFC000"/>
                </a:solidFill>
                <a:effectLst>
                  <a:glow rad="38100">
                    <a:schemeClr val="accent1">
                      <a:alpha val="40000"/>
                    </a:schemeClr>
                  </a:glow>
                </a:effectLst>
              </a:rPr>
              <a:t>Team Members</a:t>
            </a:r>
          </a:p>
        </p:txBody>
      </p:sp>
      <p:sp>
        <p:nvSpPr>
          <p:cNvPr id="5" name="Rectangle 4">
            <a:extLst>
              <a:ext uri="{FF2B5EF4-FFF2-40B4-BE49-F238E27FC236}">
                <a16:creationId xmlns="" xmlns:a16="http://schemas.microsoft.com/office/drawing/2014/main" id="{D77B9299-CD85-D4E5-4E7A-3C52B57CB7E8}"/>
              </a:ext>
            </a:extLst>
          </p:cNvPr>
          <p:cNvSpPr/>
          <p:nvPr/>
        </p:nvSpPr>
        <p:spPr>
          <a:xfrm>
            <a:off x="1924666" y="2810267"/>
            <a:ext cx="4633000" cy="2062103"/>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32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Anshika</a:t>
            </a: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Singh</a:t>
            </a:r>
          </a:p>
          <a:p>
            <a:pPr marL="457200" indent="-457200" algn="ctr">
              <a:buFont typeface="Arial" panose="020B0604020202020204" pitchFamily="34" charset="0"/>
              <a:buChar char="•"/>
            </a:pP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Vicky Khobragade</a:t>
            </a:r>
          </a:p>
          <a:p>
            <a:pPr marL="457200" indent="-457200">
              <a:buFont typeface="Arial" panose="020B0604020202020204" pitchFamily="34" charset="0"/>
              <a:buChar char="•"/>
            </a:pP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S </a:t>
            </a:r>
            <a:r>
              <a:rPr 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James</a:t>
            </a:r>
          </a:p>
          <a:p>
            <a:pPr marL="457200" indent="-457200">
              <a:buFont typeface="Arial" panose="020B0604020202020204" pitchFamily="34" charset="0"/>
              <a:buChar char="•"/>
            </a:pPr>
            <a:r>
              <a:rPr lang="en-US" sz="3200" b="1" cap="none" spc="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Regu</a:t>
            </a:r>
            <a:r>
              <a:rPr lang="en-US"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a:t>
            </a: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Nagaraju</a:t>
            </a:r>
          </a:p>
        </p:txBody>
      </p:sp>
    </p:spTree>
    <p:extLst>
      <p:ext uri="{BB962C8B-B14F-4D97-AF65-F5344CB8AC3E}">
        <p14:creationId xmlns:p14="http://schemas.microsoft.com/office/powerpoint/2010/main" val="37218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CE64392-4010-ABF8-051B-67FF3FF88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199289"/>
          </a:xfrm>
          <a:prstGeom prst="rect">
            <a:avLst/>
          </a:prstGeom>
        </p:spPr>
      </p:pic>
      <p:sp>
        <p:nvSpPr>
          <p:cNvPr id="4" name="Rectangle 3">
            <a:extLst>
              <a:ext uri="{FF2B5EF4-FFF2-40B4-BE49-F238E27FC236}">
                <a16:creationId xmlns="" xmlns:a16="http://schemas.microsoft.com/office/drawing/2014/main" id="{8B53C1EB-652E-C4C5-C816-52491C9A3F18}"/>
              </a:ext>
            </a:extLst>
          </p:cNvPr>
          <p:cNvSpPr/>
          <p:nvPr/>
        </p:nvSpPr>
        <p:spPr>
          <a:xfrm>
            <a:off x="5016503" y="95345"/>
            <a:ext cx="172111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Index</a:t>
            </a:r>
          </a:p>
        </p:txBody>
      </p:sp>
      <p:sp>
        <p:nvSpPr>
          <p:cNvPr id="5" name="Rectangle 4">
            <a:extLst>
              <a:ext uri="{FF2B5EF4-FFF2-40B4-BE49-F238E27FC236}">
                <a16:creationId xmlns="" xmlns:a16="http://schemas.microsoft.com/office/drawing/2014/main" id="{DEB07D0E-6771-4041-8CFD-7BD0F80B3754}"/>
              </a:ext>
            </a:extLst>
          </p:cNvPr>
          <p:cNvSpPr/>
          <p:nvPr/>
        </p:nvSpPr>
        <p:spPr>
          <a:xfrm>
            <a:off x="2713149" y="1460597"/>
            <a:ext cx="9478851" cy="4278094"/>
          </a:xfrm>
          <a:prstGeom prst="rect">
            <a:avLst/>
          </a:prstGeom>
          <a:noFill/>
        </p:spPr>
        <p:txBody>
          <a:bodyPr wrap="square" lIns="91440" tIns="45720" rIns="91440" bIns="45720">
            <a:spAutoFit/>
          </a:bodyPr>
          <a:lstStyle/>
          <a:p>
            <a:pPr marL="342900" indent="-342900">
              <a:buFont typeface="Wingdings" panose="05000000000000000000" pitchFamily="2" charset="2"/>
              <a:buChar char="q"/>
            </a:pPr>
            <a:r>
              <a:rPr lang="en-US" sz="2000" b="0" cap="none" spc="0" dirty="0">
                <a:ln w="0"/>
                <a:solidFill>
                  <a:schemeClr val="tx1"/>
                </a:solidFill>
                <a:effectLst>
                  <a:outerShdw blurRad="38100" dist="19050" dir="2700000" algn="tl" rotWithShape="0">
                    <a:schemeClr val="dk1">
                      <a:alpha val="40000"/>
                    </a:schemeClr>
                  </a:outerShdw>
                </a:effectLst>
              </a:rPr>
              <a:t>State wise recovery rate</a:t>
            </a:r>
          </a:p>
          <a:p>
            <a:pPr marL="342900" indent="-342900">
              <a:buFont typeface="Wingdings" panose="05000000000000000000" pitchFamily="2" charset="2"/>
              <a:buChar char="q"/>
            </a:pPr>
            <a:r>
              <a:rPr lang="en-US" sz="2000" b="0" cap="none" spc="0" dirty="0">
                <a:ln w="0"/>
                <a:solidFill>
                  <a:schemeClr val="tx1"/>
                </a:solidFill>
                <a:effectLst>
                  <a:outerShdw blurRad="38100" dist="19050" dir="2700000" algn="tl" rotWithShape="0">
                    <a:schemeClr val="dk1">
                      <a:alpha val="40000"/>
                    </a:schemeClr>
                  </a:outerShdw>
                </a:effectLst>
              </a:rPr>
              <a:t>Top 10 vaccinated states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Delta7 state-wise confirmed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Delta7 state-wise vaccination</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Month-wise total confirmed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Category-wise count of District </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Top 10 severe states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Top 10 states having highest death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Bottom 10 states having least death cases</a:t>
            </a:r>
          </a:p>
          <a:p>
            <a:pPr marL="342900" indent="-342900">
              <a:buFont typeface="Wingdings" panose="05000000000000000000" pitchFamily="2" charset="2"/>
              <a:buChar char="q"/>
            </a:pPr>
            <a:r>
              <a:rPr lang="en-US" sz="2000" dirty="0">
                <a:ln w="0"/>
                <a:effectLst>
                  <a:outerShdw blurRad="38100" dist="19050" dir="2700000" algn="tl" rotWithShape="0">
                    <a:schemeClr val="dk1">
                      <a:alpha val="40000"/>
                    </a:schemeClr>
                  </a:outerShdw>
                </a:effectLst>
              </a:rPr>
              <a:t>Confirmed cases in a state by month </a:t>
            </a:r>
          </a:p>
          <a:p>
            <a:pPr marL="342900" indent="-342900">
              <a:buFont typeface="Wingdings" panose="05000000000000000000" pitchFamily="2" charset="2"/>
              <a:buChar char="q"/>
            </a:pPr>
            <a:r>
              <a:rPr lang="en-US" sz="2000" dirty="0">
                <a:effectLst>
                  <a:outerShdw blurRad="38100" dist="38100" dir="2700000" algn="tl">
                    <a:srgbClr val="000000">
                      <a:alpha val="43137"/>
                    </a:srgbClr>
                  </a:outerShdw>
                </a:effectLst>
              </a:rPr>
              <a:t>Weekly evolution of number of confirmed cases, recovered cases, deaths, tests for states.</a:t>
            </a:r>
            <a:r>
              <a:rPr lang="en-US" sz="2000" dirty="0">
                <a:ln w="0"/>
                <a:effectLst>
                  <a:outerShdw blurRad="38100" dist="38100" dir="2700000" algn="tl" rotWithShape="0">
                    <a:srgbClr val="000000">
                      <a:alpha val="43137"/>
                    </a:srgbClr>
                  </a:outerShdw>
                </a:effectLst>
              </a:rPr>
              <a:t> </a:t>
            </a:r>
          </a:p>
          <a:p>
            <a:pPr marL="457200" indent="-457200">
              <a:buFont typeface="Wingdings" panose="05000000000000000000" pitchFamily="2" charset="2"/>
              <a:buChar char="q"/>
            </a:pP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66464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7FFED47-826F-982D-C283-8B289548E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7797871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ED95E5B-B7D6-A028-BE75-0F424EF894CF}"/>
              </a:ext>
            </a:extLst>
          </p:cNvPr>
          <p:cNvSpPr/>
          <p:nvPr/>
        </p:nvSpPr>
        <p:spPr>
          <a:xfrm>
            <a:off x="1293475" y="6326587"/>
            <a:ext cx="11076804" cy="461665"/>
          </a:xfrm>
          <a:prstGeom prst="rect">
            <a:avLst/>
          </a:prstGeom>
          <a:noFill/>
        </p:spPr>
        <p:txBody>
          <a:bodyPr wrap="square" lIns="91440" tIns="45720" rIns="91440" bIns="45720">
            <a:spAutoFit/>
          </a:bodyPr>
          <a:lstStyle/>
          <a:p>
            <a:pPr algn="ctr"/>
            <a:r>
              <a:rPr lang="en-US" sz="2400" b="1"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rPr>
              <a:t>Dehradun has shown maximum recovery </a:t>
            </a:r>
            <a:r>
              <a:rPr lang="en-US" sz="2400" b="1"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rate across all the months </a:t>
            </a:r>
            <a:endParaRPr lang="en-US" sz="2400" b="1"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graphicFrame>
        <p:nvGraphicFramePr>
          <p:cNvPr id="6" name="Chart 5"/>
          <p:cNvGraphicFramePr>
            <a:graphicFrameLocks/>
          </p:cNvGraphicFramePr>
          <p:nvPr>
            <p:extLst>
              <p:ext uri="{D42A27DB-BD31-4B8C-83A1-F6EECF244321}">
                <p14:modId xmlns:p14="http://schemas.microsoft.com/office/powerpoint/2010/main" val="270701752"/>
              </p:ext>
            </p:extLst>
          </p:nvPr>
        </p:nvGraphicFramePr>
        <p:xfrm>
          <a:off x="2290116" y="1382885"/>
          <a:ext cx="9707699" cy="4854012"/>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 xmlns:a16="http://schemas.microsoft.com/office/drawing/2014/main" id="{6ED95E5B-B7D6-A028-BE75-0F424EF894CF}"/>
              </a:ext>
            </a:extLst>
          </p:cNvPr>
          <p:cNvSpPr/>
          <p:nvPr/>
        </p:nvSpPr>
        <p:spPr>
          <a:xfrm>
            <a:off x="1428622" y="711294"/>
            <a:ext cx="10441325" cy="461665"/>
          </a:xfrm>
          <a:prstGeom prst="rect">
            <a:avLst/>
          </a:prstGeom>
          <a:noFill/>
        </p:spPr>
        <p:txBody>
          <a:bodyPr wrap="square" lIns="91440" tIns="45720" rIns="91440" bIns="45720">
            <a:spAutoFit/>
          </a:bodyPr>
          <a:lstStyle/>
          <a:p>
            <a:pPr algn="ctr"/>
            <a:r>
              <a:rPr lang="en-US" sz="1200" b="1" dirty="0">
                <a:solidFill>
                  <a:srgbClr val="C00000"/>
                </a:solidFill>
              </a:rPr>
              <a:t>The recovery rate in coronavirus disease (COVID-19) refers to the percentage of people who have recovered from the disease after being infected. The recovery rate can vary depending on various factors such as age, overall health, and the severity of </a:t>
            </a:r>
            <a:r>
              <a:rPr lang="en-US" sz="1200" b="1" dirty="0" smtClean="0">
                <a:solidFill>
                  <a:srgbClr val="C00000"/>
                </a:solidFill>
              </a:rPr>
              <a:t>the illness</a:t>
            </a:r>
            <a:r>
              <a:rPr lang="en-US" sz="1200" b="1" dirty="0">
                <a:solidFill>
                  <a:srgbClr val="C00000"/>
                </a:solidFill>
              </a:rPr>
              <a:t>.</a:t>
            </a:r>
            <a:endParaRPr lang="en-US" sz="12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8" name="Rectangle 7"/>
          <p:cNvSpPr/>
          <p:nvPr/>
        </p:nvSpPr>
        <p:spPr>
          <a:xfrm>
            <a:off x="3892228" y="126519"/>
            <a:ext cx="3924472"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a:ln w="0"/>
                <a:solidFill>
                  <a:schemeClr val="accent1"/>
                </a:solidFill>
                <a:effectLst>
                  <a:outerShdw blurRad="38100" dist="25400" dir="5400000" algn="ctr" rotWithShape="0">
                    <a:srgbClr val="6E747A">
                      <a:alpha val="43000"/>
                    </a:srgbClr>
                  </a:outerShdw>
                </a:effectLst>
              </a:rPr>
              <a:t>R</a:t>
            </a:r>
            <a:r>
              <a:rPr lang="en-US" sz="3200" b="0" cap="none" spc="0" dirty="0" smtClean="0">
                <a:ln w="0"/>
                <a:solidFill>
                  <a:schemeClr val="accent1"/>
                </a:solidFill>
                <a:effectLst>
                  <a:outerShdw blurRad="38100" dist="25400" dir="5400000" algn="ctr" rotWithShape="0">
                    <a:srgbClr val="6E747A">
                      <a:alpha val="43000"/>
                    </a:srgbClr>
                  </a:outerShdw>
                </a:effectLst>
              </a:rPr>
              <a:t>ecovery </a:t>
            </a:r>
            <a:r>
              <a:rPr lang="en-US" sz="3200" dirty="0">
                <a:ln w="0"/>
                <a:solidFill>
                  <a:schemeClr val="accent1"/>
                </a:solidFill>
                <a:effectLst>
                  <a:outerShdw blurRad="38100" dist="25400" dir="5400000" algn="ctr" rotWithShape="0">
                    <a:srgbClr val="6E747A">
                      <a:alpha val="43000"/>
                    </a:srgbClr>
                  </a:outerShdw>
                </a:effectLst>
              </a:rPr>
              <a:t>R</a:t>
            </a:r>
            <a:r>
              <a:rPr lang="en-US" sz="3200" b="0" cap="none" spc="0" dirty="0" smtClean="0">
                <a:ln w="0"/>
                <a:solidFill>
                  <a:schemeClr val="accent1"/>
                </a:solidFill>
                <a:effectLst>
                  <a:outerShdw blurRad="38100" dist="25400" dir="5400000" algn="ctr" rotWithShape="0">
                    <a:srgbClr val="6E747A">
                      <a:alpha val="43000"/>
                    </a:srgbClr>
                  </a:outerShdw>
                </a:effectLst>
              </a:rPr>
              <a:t>ate</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91808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1D5BB933-0FB8-E4E5-6E4C-ABCA95E514CA}"/>
              </a:ext>
            </a:extLst>
          </p:cNvPr>
          <p:cNvSpPr/>
          <p:nvPr/>
        </p:nvSpPr>
        <p:spPr>
          <a:xfrm>
            <a:off x="3323400" y="6275446"/>
            <a:ext cx="8477536" cy="369332"/>
          </a:xfrm>
          <a:prstGeom prst="rect">
            <a:avLst/>
          </a:prstGeom>
          <a:noFill/>
        </p:spPr>
        <p:txBody>
          <a:bodyPr wrap="square" lIns="91440" tIns="45720" rIns="91440" bIns="45720">
            <a:spAutoFit/>
          </a:bodyPr>
          <a:lstStyle/>
          <a:p>
            <a:pPr algn="ctr"/>
            <a:r>
              <a:rPr lang="en-US" b="1" cap="none"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rPr>
              <a:t>Uttar Pradesh(UP) </a:t>
            </a:r>
            <a:r>
              <a:rPr lang="en-US"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rPr>
              <a:t>is the most vaccinated </a:t>
            </a:r>
            <a:r>
              <a:rPr lang="en-US" b="1" cap="none"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rPr>
              <a:t>state till date with both the doses</a:t>
            </a:r>
            <a:endParaRPr lang="en-US"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endParaRPr>
          </a:p>
        </p:txBody>
      </p:sp>
      <p:sp>
        <p:nvSpPr>
          <p:cNvPr id="2" name="Rectangle 1"/>
          <p:cNvSpPr/>
          <p:nvPr/>
        </p:nvSpPr>
        <p:spPr>
          <a:xfrm>
            <a:off x="1585149" y="643193"/>
            <a:ext cx="7300059" cy="1384995"/>
          </a:xfrm>
          <a:prstGeom prst="rect">
            <a:avLst/>
          </a:prstGeom>
          <a:noFill/>
        </p:spPr>
        <p:txBody>
          <a:bodyPr wrap="square" lIns="91440" tIns="45720" rIns="91440" bIns="45720">
            <a:spAutoFit/>
          </a:bodyPr>
          <a:lstStyle/>
          <a:p>
            <a:r>
              <a:rPr lang="en-US" sz="1200" b="1" dirty="0">
                <a:solidFill>
                  <a:schemeClr val="bg1">
                    <a:lumMod val="50000"/>
                  </a:schemeClr>
                </a:solidFill>
              </a:rPr>
              <a:t>According to data from the Ministry of Health and Family Welfare, </a:t>
            </a:r>
            <a:endParaRPr lang="en-US" sz="1200" b="1" dirty="0" smtClean="0">
              <a:solidFill>
                <a:schemeClr val="bg1">
                  <a:lumMod val="50000"/>
                </a:schemeClr>
              </a:solidFill>
            </a:endParaRPr>
          </a:p>
          <a:p>
            <a:r>
              <a:rPr lang="en-US" sz="1200" b="1" dirty="0" smtClean="0">
                <a:solidFill>
                  <a:schemeClr val="bg1">
                    <a:lumMod val="50000"/>
                  </a:schemeClr>
                </a:solidFill>
              </a:rPr>
              <a:t>as </a:t>
            </a:r>
            <a:r>
              <a:rPr lang="en-US" sz="1200" b="1" dirty="0">
                <a:solidFill>
                  <a:schemeClr val="bg1">
                    <a:lumMod val="50000"/>
                  </a:schemeClr>
                </a:solidFill>
              </a:rPr>
              <a:t>of September 2021, more than 750 million doses of COVID-19 vaccine had been administered in India, </a:t>
            </a:r>
            <a:r>
              <a:rPr lang="en-US" sz="1200" b="1" dirty="0">
                <a:solidFill>
                  <a:schemeClr val="bg1">
                    <a:lumMod val="50000"/>
                  </a:schemeClr>
                </a:solidFill>
              </a:rPr>
              <a:t> </a:t>
            </a:r>
            <a:r>
              <a:rPr lang="en-US" sz="1200" b="1" dirty="0" smtClean="0">
                <a:solidFill>
                  <a:schemeClr val="bg1">
                    <a:lumMod val="50000"/>
                  </a:schemeClr>
                </a:solidFill>
              </a:rPr>
              <a:t>with </a:t>
            </a:r>
            <a:r>
              <a:rPr lang="en-US" sz="1200" b="1" dirty="0">
                <a:solidFill>
                  <a:schemeClr val="bg1">
                    <a:lumMod val="50000"/>
                  </a:schemeClr>
                </a:solidFill>
              </a:rPr>
              <a:t>over 215 million people receiving both doses of the vaccine</a:t>
            </a:r>
            <a:r>
              <a:rPr lang="en-US" sz="1200" b="1" dirty="0" smtClean="0">
                <a:solidFill>
                  <a:schemeClr val="bg1">
                    <a:lumMod val="50000"/>
                  </a:schemeClr>
                </a:solidFill>
              </a:rPr>
              <a:t>. </a:t>
            </a:r>
          </a:p>
          <a:p>
            <a:r>
              <a:rPr lang="en-US" sz="1200" b="1" dirty="0" smtClean="0">
                <a:solidFill>
                  <a:schemeClr val="bg1">
                    <a:lumMod val="50000"/>
                  </a:schemeClr>
                </a:solidFill>
              </a:rPr>
              <a:t>This </a:t>
            </a:r>
            <a:r>
              <a:rPr lang="en-US" sz="1200" b="1" dirty="0">
                <a:solidFill>
                  <a:schemeClr val="bg1">
                    <a:lumMod val="50000"/>
                  </a:schemeClr>
                </a:solidFill>
              </a:rPr>
              <a:t>represents a significant portion of the population, but there </a:t>
            </a:r>
            <a:endParaRPr lang="en-US" sz="1200" b="1" dirty="0" smtClean="0">
              <a:solidFill>
                <a:schemeClr val="bg1">
                  <a:lumMod val="50000"/>
                </a:schemeClr>
              </a:solidFill>
            </a:endParaRPr>
          </a:p>
          <a:p>
            <a:r>
              <a:rPr lang="en-US" sz="1200" b="1" dirty="0" smtClean="0">
                <a:solidFill>
                  <a:schemeClr val="bg1">
                    <a:lumMod val="50000"/>
                  </a:schemeClr>
                </a:solidFill>
              </a:rPr>
              <a:t>is </a:t>
            </a:r>
            <a:r>
              <a:rPr lang="en-US" sz="1200" b="1" dirty="0">
                <a:solidFill>
                  <a:schemeClr val="bg1">
                    <a:lumMod val="50000"/>
                  </a:schemeClr>
                </a:solidFill>
              </a:rPr>
              <a:t>still work to be done to ensure that all eligible individuals receive their doses</a:t>
            </a:r>
            <a:r>
              <a:rPr lang="en-US" sz="1200" b="1" dirty="0" smtClean="0">
                <a:solidFill>
                  <a:schemeClr val="bg1">
                    <a:lumMod val="50000"/>
                  </a:schemeClr>
                </a:solidFill>
              </a:rPr>
              <a:t>.</a:t>
            </a:r>
          </a:p>
          <a:p>
            <a:r>
              <a:rPr lang="en-US" sz="1200" b="1" dirty="0">
                <a:solidFill>
                  <a:schemeClr val="bg1">
                    <a:lumMod val="50000"/>
                  </a:schemeClr>
                </a:solidFill>
              </a:rPr>
              <a:t>India had approved </a:t>
            </a:r>
            <a:r>
              <a:rPr lang="en-US" sz="1200" b="1" dirty="0" smtClean="0">
                <a:solidFill>
                  <a:schemeClr val="bg1">
                    <a:lumMod val="50000"/>
                  </a:schemeClr>
                </a:solidFill>
              </a:rPr>
              <a:t> three </a:t>
            </a:r>
            <a:r>
              <a:rPr lang="en-US" sz="1200" b="1" dirty="0">
                <a:solidFill>
                  <a:schemeClr val="bg1">
                    <a:lumMod val="50000"/>
                  </a:schemeClr>
                </a:solidFill>
              </a:rPr>
              <a:t>COVID-19 vaccines for emergency use: </a:t>
            </a:r>
            <a:r>
              <a:rPr lang="en-US" sz="1200" b="1" dirty="0" err="1" smtClean="0">
                <a:solidFill>
                  <a:schemeClr val="bg1">
                    <a:lumMod val="50000"/>
                  </a:schemeClr>
                </a:solidFill>
              </a:rPr>
              <a:t>Covishield</a:t>
            </a:r>
            <a:r>
              <a:rPr lang="en-US" sz="1200" b="1" dirty="0">
                <a:solidFill>
                  <a:schemeClr val="bg1">
                    <a:lumMod val="50000"/>
                  </a:schemeClr>
                </a:solidFill>
              </a:rPr>
              <a:t>, </a:t>
            </a:r>
            <a:r>
              <a:rPr lang="en-US" sz="1200" b="1" dirty="0" err="1" smtClean="0">
                <a:solidFill>
                  <a:schemeClr val="bg1">
                    <a:lumMod val="50000"/>
                  </a:schemeClr>
                </a:solidFill>
              </a:rPr>
              <a:t>Covaxin</a:t>
            </a:r>
            <a:r>
              <a:rPr lang="en-US" sz="1200" b="1" dirty="0">
                <a:solidFill>
                  <a:schemeClr val="bg1">
                    <a:lumMod val="50000"/>
                  </a:schemeClr>
                </a:solidFill>
              </a:rPr>
              <a:t>, and Sputnik </a:t>
            </a:r>
            <a:r>
              <a:rPr lang="en-US" sz="1200" b="1" dirty="0" smtClean="0">
                <a:solidFill>
                  <a:schemeClr val="bg1">
                    <a:lumMod val="50000"/>
                  </a:schemeClr>
                </a:solidFill>
              </a:rPr>
              <a:t>V.</a:t>
            </a:r>
            <a:endParaRPr lang="en-IN" sz="1200" b="1" cap="none" spc="0" dirty="0">
              <a:ln w="0"/>
              <a:solidFill>
                <a:schemeClr val="bg1">
                  <a:lumMod val="50000"/>
                </a:schemeClr>
              </a:solidFill>
              <a:effectLst>
                <a:outerShdw blurRad="38100" dist="25400" dir="5400000" algn="ctr" rotWithShape="0">
                  <a:srgbClr val="6E747A">
                    <a:alpha val="43000"/>
                  </a:srgbClr>
                </a:outerShdw>
              </a:effectLst>
            </a:endParaRPr>
          </a:p>
        </p:txBody>
      </p:sp>
      <p:sp>
        <p:nvSpPr>
          <p:cNvPr id="8" name="Rectangle 7"/>
          <p:cNvSpPr/>
          <p:nvPr/>
        </p:nvSpPr>
        <p:spPr>
          <a:xfrm>
            <a:off x="3323400" y="58418"/>
            <a:ext cx="5073825"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Vaccination Update</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10" name="Chart 9"/>
          <p:cNvGraphicFramePr>
            <a:graphicFrameLocks/>
          </p:cNvGraphicFramePr>
          <p:nvPr>
            <p:extLst>
              <p:ext uri="{D42A27DB-BD31-4B8C-83A1-F6EECF244321}">
                <p14:modId xmlns:p14="http://schemas.microsoft.com/office/powerpoint/2010/main" val="2397193465"/>
              </p:ext>
            </p:extLst>
          </p:nvPr>
        </p:nvGraphicFramePr>
        <p:xfrm>
          <a:off x="2484408" y="1906438"/>
          <a:ext cx="9243921" cy="42156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647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4053753351"/>
              </p:ext>
            </p:extLst>
          </p:nvPr>
        </p:nvGraphicFramePr>
        <p:xfrm>
          <a:off x="3217654" y="1622844"/>
          <a:ext cx="8774546" cy="4457701"/>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 xmlns:a16="http://schemas.microsoft.com/office/drawing/2014/main" id="{6ED95E5B-B7D6-A028-BE75-0F424EF894CF}"/>
              </a:ext>
            </a:extLst>
          </p:cNvPr>
          <p:cNvSpPr/>
          <p:nvPr/>
        </p:nvSpPr>
        <p:spPr>
          <a:xfrm>
            <a:off x="3303429" y="6326587"/>
            <a:ext cx="8348535" cy="369332"/>
          </a:xfrm>
          <a:prstGeom prst="rect">
            <a:avLst/>
          </a:prstGeom>
          <a:noFill/>
        </p:spPr>
        <p:txBody>
          <a:bodyPr wrap="square" lIns="91440" tIns="45720" rIns="91440" bIns="45720">
            <a:spAutoFit/>
          </a:bodyPr>
          <a:lstStyle/>
          <a:p>
            <a:pPr algn="ctr"/>
            <a:r>
              <a:rPr lang="en-US"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Kerala is the state with most delta7 confirmed cases till date</a:t>
            </a:r>
            <a:endParaRPr lang="en-US"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935750" y="0"/>
            <a:ext cx="3849131"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Delta7 Variant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1576522" y="660446"/>
            <a:ext cx="7429455" cy="830997"/>
          </a:xfrm>
          <a:prstGeom prst="rect">
            <a:avLst/>
          </a:prstGeom>
          <a:noFill/>
        </p:spPr>
        <p:txBody>
          <a:bodyPr wrap="square" lIns="91440" tIns="45720" rIns="91440" bIns="45720">
            <a:spAutoFit/>
          </a:bodyPr>
          <a:lstStyle/>
          <a:p>
            <a:r>
              <a:rPr lang="en-US" sz="1200" b="1" dirty="0">
                <a:solidFill>
                  <a:schemeClr val="bg1">
                    <a:lumMod val="50000"/>
                  </a:schemeClr>
                </a:solidFill>
              </a:rPr>
              <a:t>A</a:t>
            </a:r>
            <a:r>
              <a:rPr lang="en-US" sz="1200" b="1" dirty="0" smtClean="0">
                <a:solidFill>
                  <a:schemeClr val="bg1">
                    <a:lumMod val="50000"/>
                  </a:schemeClr>
                </a:solidFill>
              </a:rPr>
              <a:t> </a:t>
            </a:r>
            <a:r>
              <a:rPr lang="en-US" sz="1200" b="1" dirty="0">
                <a:solidFill>
                  <a:schemeClr val="bg1">
                    <a:lumMod val="50000"/>
                  </a:schemeClr>
                </a:solidFill>
              </a:rPr>
              <a:t>new sub-lineage of the Delta variant called Delta Plus (B.1.617.2.1 or AY.1), which had emerged in India and was identified as a "variant of concern" by the Indian government. The Delta Plus variant was found to have an additional mutation in the spike protein of the virus, which could potentially make it more transmissible and resistant to vaccines.</a:t>
            </a:r>
            <a:endParaRPr lang="en-IN" sz="1200" b="1" cap="none" spc="0" dirty="0">
              <a:ln w="0"/>
              <a:solidFill>
                <a:schemeClr val="bg1">
                  <a:lumMod val="5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3577025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055425245"/>
              </p:ext>
            </p:extLst>
          </p:nvPr>
        </p:nvGraphicFramePr>
        <p:xfrm>
          <a:off x="2441275" y="974784"/>
          <a:ext cx="9623531" cy="4925684"/>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 xmlns:a16="http://schemas.microsoft.com/office/drawing/2014/main" id="{6ED95E5B-B7D6-A028-BE75-0F424EF894CF}"/>
              </a:ext>
            </a:extLst>
          </p:cNvPr>
          <p:cNvSpPr/>
          <p:nvPr/>
        </p:nvSpPr>
        <p:spPr>
          <a:xfrm>
            <a:off x="3303429" y="6214443"/>
            <a:ext cx="8348535"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Uttar Pradesh had highest number of vaccinated people for Delta7 Variant</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10" name="Rectangle 9"/>
          <p:cNvSpPr/>
          <p:nvPr/>
        </p:nvSpPr>
        <p:spPr>
          <a:xfrm>
            <a:off x="2651747" y="0"/>
            <a:ext cx="6417142" cy="584775"/>
          </a:xfrm>
          <a:prstGeom prst="rect">
            <a:avLst/>
          </a:prstGeom>
          <a:noFill/>
        </p:spPr>
        <p:txBody>
          <a:bodyPr wrap="none" lIns="91440" tIns="45720" rIns="91440" bIns="45720">
            <a:spAutoFit/>
          </a:bodyPr>
          <a:lstStyle/>
          <a:p>
            <a:pPr algn="ctr"/>
            <a:r>
              <a:rPr lang="en-US" sz="3200" b="0" cap="none" spc="0" dirty="0" smtClean="0">
                <a:ln w="0"/>
                <a:solidFill>
                  <a:schemeClr val="accent1"/>
                </a:solidFill>
                <a:effectLst>
                  <a:outerShdw blurRad="38100" dist="25400" dir="5400000" algn="ctr" rotWithShape="0">
                    <a:srgbClr val="6E747A">
                      <a:alpha val="43000"/>
                    </a:srgbClr>
                  </a:outerShdw>
                </a:effectLst>
              </a:rPr>
              <a:t>The </a:t>
            </a:r>
            <a:r>
              <a:rPr lang="en-US" sz="3200" dirty="0" smtClean="0">
                <a:ln w="0"/>
                <a:solidFill>
                  <a:schemeClr val="accent1"/>
                </a:solidFill>
                <a:effectLst>
                  <a:outerShdw blurRad="38100" dist="25400" dir="5400000" algn="ctr" rotWithShape="0">
                    <a:srgbClr val="6E747A">
                      <a:alpha val="43000"/>
                    </a:srgbClr>
                  </a:outerShdw>
                </a:effectLst>
              </a:rPr>
              <a:t>Delta7 Variant Vaccination</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97704602"/>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ED95E5B-B7D6-A028-BE75-0F424EF894CF}"/>
              </a:ext>
            </a:extLst>
          </p:cNvPr>
          <p:cNvSpPr/>
          <p:nvPr/>
        </p:nvSpPr>
        <p:spPr>
          <a:xfrm>
            <a:off x="4191951" y="6438730"/>
            <a:ext cx="7108654" cy="338554"/>
          </a:xfrm>
          <a:prstGeom prst="rect">
            <a:avLst/>
          </a:prstGeom>
          <a:noFill/>
        </p:spPr>
        <p:txBody>
          <a:bodyPr wrap="square" lIns="91440" tIns="45720" rIns="91440" bIns="45720">
            <a:spAutoFit/>
          </a:bodyPr>
          <a:lstStyle/>
          <a:p>
            <a:pPr algn="ctr"/>
            <a:r>
              <a:rPr lang="en-US" sz="1600" cap="none" spc="50" dirty="0" smtClean="0">
                <a:ln w="9525" cmpd="sng">
                  <a:solidFill>
                    <a:schemeClr val="accent1"/>
                  </a:solidFill>
                  <a:prstDash val="solid"/>
                </a:ln>
                <a:solidFill>
                  <a:schemeClr val="tx1">
                    <a:lumMod val="75000"/>
                    <a:lumOff val="25000"/>
                  </a:schemeClr>
                </a:solidFill>
                <a:effectLst>
                  <a:glow rad="38100">
                    <a:schemeClr val="accent1">
                      <a:alpha val="40000"/>
                    </a:schemeClr>
                  </a:glow>
                </a:effectLst>
              </a:rPr>
              <a:t>October is the most severe month in terms of confirmed cases</a:t>
            </a:r>
            <a:endParaRPr lang="en-US" sz="1600" cap="none" spc="50" dirty="0">
              <a:ln w="9525" cmpd="sng">
                <a:solidFill>
                  <a:schemeClr val="accent1"/>
                </a:solidFill>
                <a:prstDash val="solid"/>
              </a:ln>
              <a:solidFill>
                <a:schemeClr val="tx1">
                  <a:lumMod val="75000"/>
                  <a:lumOff val="25000"/>
                </a:schemeClr>
              </a:solidFill>
              <a:effectLst>
                <a:glow rad="38100">
                  <a:schemeClr val="accent1">
                    <a:alpha val="40000"/>
                  </a:schemeClr>
                </a:glow>
              </a:effectLst>
            </a:endParaRPr>
          </a:p>
        </p:txBody>
      </p:sp>
      <p:sp>
        <p:nvSpPr>
          <p:cNvPr id="9" name="Rectangle 8"/>
          <p:cNvSpPr/>
          <p:nvPr/>
        </p:nvSpPr>
        <p:spPr>
          <a:xfrm>
            <a:off x="3294559" y="0"/>
            <a:ext cx="5131533" cy="461665"/>
          </a:xfrm>
          <a:prstGeom prst="rect">
            <a:avLst/>
          </a:prstGeom>
          <a:noFill/>
        </p:spPr>
        <p:txBody>
          <a:bodyPr wrap="none" lIns="91440" tIns="45720" rIns="91440" bIns="45720">
            <a:spAutoFit/>
          </a:bodyPr>
          <a:lstStyle/>
          <a:p>
            <a:pPr algn="ctr"/>
            <a:r>
              <a:rPr lang="en-US" sz="2400" b="0" cap="none" spc="0" dirty="0" smtClean="0">
                <a:ln w="0"/>
                <a:solidFill>
                  <a:schemeClr val="accent1"/>
                </a:solidFill>
                <a:effectLst>
                  <a:outerShdw blurRad="38100" dist="25400" dir="5400000" algn="ctr" rotWithShape="0">
                    <a:srgbClr val="6E747A">
                      <a:alpha val="43000"/>
                    </a:srgbClr>
                  </a:outerShdw>
                </a:effectLst>
              </a:rPr>
              <a:t>Total Confirmed cases by Months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1576522" y="565555"/>
            <a:ext cx="7429455" cy="830997"/>
          </a:xfrm>
          <a:prstGeom prst="rect">
            <a:avLst/>
          </a:prstGeom>
          <a:noFill/>
        </p:spPr>
        <p:txBody>
          <a:bodyPr wrap="square" lIns="91440" tIns="45720" rIns="91440" bIns="45720">
            <a:spAutoFit/>
          </a:bodyPr>
          <a:lstStyle/>
          <a:p>
            <a:r>
              <a:rPr lang="en-US" sz="1200" b="1" dirty="0">
                <a:solidFill>
                  <a:schemeClr val="bg1">
                    <a:lumMod val="50000"/>
                  </a:schemeClr>
                </a:solidFill>
              </a:rPr>
              <a:t>As of </a:t>
            </a:r>
            <a:r>
              <a:rPr lang="en-US" sz="1200" b="1" dirty="0" smtClean="0">
                <a:solidFill>
                  <a:schemeClr val="bg1">
                    <a:lumMod val="50000"/>
                  </a:schemeClr>
                </a:solidFill>
              </a:rPr>
              <a:t>cutoff </a:t>
            </a:r>
            <a:r>
              <a:rPr lang="en-US" sz="1200" b="1" dirty="0">
                <a:solidFill>
                  <a:schemeClr val="bg1">
                    <a:lumMod val="50000"/>
                  </a:schemeClr>
                </a:solidFill>
              </a:rPr>
              <a:t>date of </a:t>
            </a:r>
            <a:r>
              <a:rPr lang="en-US" sz="1200" b="1" dirty="0" smtClean="0">
                <a:solidFill>
                  <a:schemeClr val="bg1">
                    <a:lumMod val="50000"/>
                  </a:schemeClr>
                </a:solidFill>
              </a:rPr>
              <a:t>November </a:t>
            </a:r>
            <a:r>
              <a:rPr lang="en-US" sz="1200" b="1" dirty="0">
                <a:solidFill>
                  <a:schemeClr val="bg1">
                    <a:lumMod val="50000"/>
                  </a:schemeClr>
                </a:solidFill>
              </a:rPr>
              <a:t>2021, the total number of confirmed cases of COVID-19 in India in 2020 was more than 10 million. The number of cases continued to increase rapidly in early 2021, </a:t>
            </a:r>
            <a:r>
              <a:rPr lang="en-US" sz="1200" b="1" dirty="0" smtClean="0">
                <a:solidFill>
                  <a:schemeClr val="bg1">
                    <a:lumMod val="50000"/>
                  </a:schemeClr>
                </a:solidFill>
              </a:rPr>
              <a:t>with </a:t>
            </a:r>
            <a:r>
              <a:rPr lang="en-US" sz="1200" b="1" dirty="0">
                <a:solidFill>
                  <a:schemeClr val="bg1">
                    <a:lumMod val="50000"/>
                  </a:schemeClr>
                </a:solidFill>
              </a:rPr>
              <a:t>over 400,000 new cases reported daily. However, the number of cases began to decline </a:t>
            </a:r>
            <a:r>
              <a:rPr lang="en-US" sz="1200" b="1" dirty="0" smtClean="0">
                <a:solidFill>
                  <a:schemeClr val="bg1">
                    <a:lumMod val="50000"/>
                  </a:schemeClr>
                </a:solidFill>
              </a:rPr>
              <a:t>later and </a:t>
            </a:r>
            <a:r>
              <a:rPr lang="en-US" sz="1200" b="1" dirty="0">
                <a:solidFill>
                  <a:schemeClr val="bg1">
                    <a:lumMod val="50000"/>
                  </a:schemeClr>
                </a:solidFill>
              </a:rPr>
              <a:t>has been decreasing </a:t>
            </a:r>
            <a:r>
              <a:rPr lang="en-US" sz="1200" b="1" dirty="0" smtClean="0">
                <a:solidFill>
                  <a:schemeClr val="bg1">
                    <a:lumMod val="50000"/>
                  </a:schemeClr>
                </a:solidFill>
              </a:rPr>
              <a:t> steadily </a:t>
            </a:r>
            <a:r>
              <a:rPr lang="en-US" sz="1200" b="1" dirty="0">
                <a:solidFill>
                  <a:schemeClr val="bg1">
                    <a:lumMod val="50000"/>
                  </a:schemeClr>
                </a:solidFill>
              </a:rPr>
              <a:t>since then.</a:t>
            </a:r>
            <a:endParaRPr lang="en-IN" sz="1200" b="1" cap="none" spc="0" dirty="0">
              <a:ln w="0"/>
              <a:solidFill>
                <a:schemeClr val="bg1">
                  <a:lumMod val="50000"/>
                </a:schemeClr>
              </a:solidFill>
              <a:effectLst>
                <a:outerShdw blurRad="38100" dist="25400" dir="5400000" algn="ctr" rotWithShape="0">
                  <a:srgbClr val="6E747A">
                    <a:alpha val="43000"/>
                  </a:srgbClr>
                </a:outerShdw>
              </a:effectLst>
            </a:endParaRPr>
          </a:p>
        </p:txBody>
      </p:sp>
      <p:graphicFrame>
        <p:nvGraphicFramePr>
          <p:cNvPr id="11" name="Chart 10"/>
          <p:cNvGraphicFramePr>
            <a:graphicFrameLocks/>
          </p:cNvGraphicFramePr>
          <p:nvPr>
            <p:extLst>
              <p:ext uri="{D42A27DB-BD31-4B8C-83A1-F6EECF244321}">
                <p14:modId xmlns:p14="http://schemas.microsoft.com/office/powerpoint/2010/main" val="3866550384"/>
              </p:ext>
            </p:extLst>
          </p:nvPr>
        </p:nvGraphicFramePr>
        <p:xfrm>
          <a:off x="2242868" y="1627390"/>
          <a:ext cx="9719526" cy="4644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75162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254</TotalTime>
  <Words>751</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Century Gothic</vt:lpstr>
      <vt:lpstr>MV Boli</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Regu</dc:creator>
  <cp:lastModifiedBy>Microsoft account</cp:lastModifiedBy>
  <cp:revision>54</cp:revision>
  <dcterms:created xsi:type="dcterms:W3CDTF">2023-01-06T22:24:36Z</dcterms:created>
  <dcterms:modified xsi:type="dcterms:W3CDTF">2023-04-19T11:51:33Z</dcterms:modified>
</cp:coreProperties>
</file>