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93" r:id="rId2"/>
    <p:sldId id="294" r:id="rId3"/>
    <p:sldId id="296" r:id="rId4"/>
    <p:sldId id="297" r:id="rId5"/>
    <p:sldId id="257" r:id="rId6"/>
    <p:sldId id="258" r:id="rId7"/>
    <p:sldId id="270" r:id="rId8"/>
    <p:sldId id="259" r:id="rId9"/>
    <p:sldId id="269" r:id="rId10"/>
    <p:sldId id="271" r:id="rId11"/>
    <p:sldId id="273" r:id="rId12"/>
    <p:sldId id="274" r:id="rId13"/>
    <p:sldId id="275" r:id="rId14"/>
    <p:sldId id="276" r:id="rId15"/>
    <p:sldId id="299" r:id="rId16"/>
    <p:sldId id="298"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8" autoAdjust="0"/>
    <p:restoredTop sz="94660"/>
  </p:normalViewPr>
  <p:slideViewPr>
    <p:cSldViewPr snapToGrid="0">
      <p:cViewPr varScale="1">
        <p:scale>
          <a:sx n="89" d="100"/>
          <a:sy n="89"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State Wise Recovery Rate</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3.2751839545086835E-2"/>
          <c:y val="0.10483884259041798"/>
          <c:w val="0.95285752061327822"/>
          <c:h val="0.67769445151763119"/>
        </c:manualLayout>
      </c:layout>
      <c:barChart>
        <c:barDir val="col"/>
        <c:grouping val="clustered"/>
        <c:varyColors val="0"/>
        <c:ser>
          <c:idx val="0"/>
          <c:order val="0"/>
          <c:tx>
            <c:strRef>
              <c:f>Sheet2!$A$2</c:f>
              <c:strCache>
                <c:ptCount val="1"/>
                <c:pt idx="0">
                  <c:v>UP</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Sheet2!$B$2:$K$2</c:f>
              <c:numCache>
                <c:formatCode>0%</c:formatCode>
                <c:ptCount val="1"/>
                <c:pt idx="0">
                  <c:v>0.98654511858539551</c:v>
                </c:pt>
              </c:numCache>
            </c:numRef>
          </c:val>
          <c:extLst xmlns:c16r2="http://schemas.microsoft.com/office/drawing/2015/06/chart">
            <c:ext xmlns:c16="http://schemas.microsoft.com/office/drawing/2014/chart" uri="{C3380CC4-5D6E-409C-BE32-E72D297353CC}">
              <c16:uniqueId val="{00000000-B15A-40BA-A004-67AD02C96788}"/>
            </c:ext>
          </c:extLst>
        </c:ser>
        <c:ser>
          <c:idx val="10"/>
          <c:order val="10"/>
          <c:tx>
            <c:strRef>
              <c:f>Sheet2!$A$12</c:f>
              <c:strCache>
                <c:ptCount val="1"/>
                <c:pt idx="0">
                  <c:v>OR</c:v>
                </c:pt>
              </c:strCache>
            </c:strRef>
          </c:tx>
          <c:spPr>
            <a:solidFill>
              <a:schemeClr val="accent5">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Sheet2!$B$12:$K$12</c:f>
              <c:numCache>
                <c:formatCode>0%</c:formatCode>
                <c:ptCount val="1"/>
                <c:pt idx="0">
                  <c:v>0.98818005492289673</c:v>
                </c:pt>
              </c:numCache>
            </c:numRef>
          </c:val>
          <c:extLst xmlns:c16r2="http://schemas.microsoft.com/office/drawing/2015/06/chart">
            <c:ext xmlns:c16="http://schemas.microsoft.com/office/drawing/2014/chart" uri="{C3380CC4-5D6E-409C-BE32-E72D297353CC}">
              <c16:uniqueId val="{0000000A-B15A-40BA-A004-67AD02C96788}"/>
            </c:ext>
          </c:extLst>
        </c:ser>
        <c:ser>
          <c:idx val="11"/>
          <c:order val="11"/>
          <c:tx>
            <c:strRef>
              <c:f>Sheet2!$A$13</c:f>
              <c:strCache>
                <c:ptCount val="1"/>
                <c:pt idx="0">
                  <c:v>KL</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Sheet2!$B$13:$K$13</c:f>
              <c:numCache>
                <c:formatCode>0%</c:formatCode>
                <c:ptCount val="1"/>
                <c:pt idx="0">
                  <c:v>0.97756336718551884</c:v>
                </c:pt>
              </c:numCache>
            </c:numRef>
          </c:val>
          <c:extLst xmlns:c16r2="http://schemas.microsoft.com/office/drawing/2015/06/chart">
            <c:ext xmlns:c16="http://schemas.microsoft.com/office/drawing/2014/chart" uri="{C3380CC4-5D6E-409C-BE32-E72D297353CC}">
              <c16:uniqueId val="{0000000B-B15A-40BA-A004-67AD02C96788}"/>
            </c:ext>
          </c:extLst>
        </c:ser>
        <c:ser>
          <c:idx val="12"/>
          <c:order val="12"/>
          <c:tx>
            <c:strRef>
              <c:f>Sheet2!$A$14</c:f>
              <c:strCache>
                <c:ptCount val="1"/>
                <c:pt idx="0">
                  <c:v>TG</c:v>
                </c:pt>
              </c:strCache>
            </c:strRef>
          </c:tx>
          <c:spPr>
            <a:solidFill>
              <a:schemeClr val="accent1">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Sheet2!$B$14:$K$14</c:f>
              <c:numCache>
                <c:formatCode>0%</c:formatCode>
                <c:ptCount val="1"/>
                <c:pt idx="0">
                  <c:v>0.98813784229361856</c:v>
                </c:pt>
              </c:numCache>
            </c:numRef>
          </c:val>
          <c:extLst xmlns:c16r2="http://schemas.microsoft.com/office/drawing/2015/06/chart">
            <c:ext xmlns:c16="http://schemas.microsoft.com/office/drawing/2014/chart" uri="{C3380CC4-5D6E-409C-BE32-E72D297353CC}">
              <c16:uniqueId val="{0000000C-B15A-40BA-A004-67AD02C96788}"/>
            </c:ext>
          </c:extLst>
        </c:ser>
        <c:ser>
          <c:idx val="13"/>
          <c:order val="13"/>
          <c:tx>
            <c:strRef>
              <c:f>Sheet2!$A$15</c:f>
              <c:strCache>
                <c:ptCount val="1"/>
                <c:pt idx="0">
                  <c:v>AS</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Sheet2!$B$15:$K$15</c:f>
              <c:numCache>
                <c:formatCode>0%</c:formatCode>
                <c:ptCount val="1"/>
                <c:pt idx="0">
                  <c:v>0.9841626476921943</c:v>
                </c:pt>
              </c:numCache>
            </c:numRef>
          </c:val>
          <c:extLst xmlns:c16r2="http://schemas.microsoft.com/office/drawing/2015/06/chart">
            <c:ext xmlns:c16="http://schemas.microsoft.com/office/drawing/2014/chart" uri="{C3380CC4-5D6E-409C-BE32-E72D297353CC}">
              <c16:uniqueId val="{0000000D-B15A-40BA-A004-67AD02C96788}"/>
            </c:ext>
          </c:extLst>
        </c:ser>
        <c:ser>
          <c:idx val="14"/>
          <c:order val="14"/>
          <c:tx>
            <c:strRef>
              <c:f>Sheet2!$A$16</c:f>
              <c:strCache>
                <c:ptCount val="1"/>
                <c:pt idx="0">
                  <c:v>HR</c:v>
                </c:pt>
              </c:strCache>
            </c:strRef>
          </c:tx>
          <c:spPr>
            <a:solidFill>
              <a:schemeClr val="accent3">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Sheet2!$B$16:$K$16</c:f>
              <c:numCache>
                <c:formatCode>0%</c:formatCode>
                <c:ptCount val="1"/>
                <c:pt idx="0">
                  <c:v>0.98679549615430495</c:v>
                </c:pt>
              </c:numCache>
            </c:numRef>
          </c:val>
          <c:extLst xmlns:c16r2="http://schemas.microsoft.com/office/drawing/2015/06/chart">
            <c:ext xmlns:c16="http://schemas.microsoft.com/office/drawing/2014/chart" uri="{C3380CC4-5D6E-409C-BE32-E72D297353CC}">
              <c16:uniqueId val="{0000000E-B15A-40BA-A004-67AD02C96788}"/>
            </c:ext>
          </c:extLst>
        </c:ser>
        <c:ser>
          <c:idx val="15"/>
          <c:order val="15"/>
          <c:tx>
            <c:strRef>
              <c:f>Sheet2!$A$17</c:f>
              <c:strCache>
                <c:ptCount val="1"/>
                <c:pt idx="0">
                  <c:v>PB</c:v>
                </c:pt>
              </c:strCache>
            </c:strRef>
          </c:tx>
          <c:spPr>
            <a:solidFill>
              <a:schemeClr val="accent4">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Sheet2!$B$17:$K$17</c:f>
              <c:numCache>
                <c:formatCode>0%</c:formatCode>
                <c:ptCount val="1"/>
                <c:pt idx="0">
                  <c:v>0.97209499984229775</c:v>
                </c:pt>
              </c:numCache>
            </c:numRef>
          </c:val>
          <c:extLst xmlns:c16r2="http://schemas.microsoft.com/office/drawing/2015/06/chart">
            <c:ext xmlns:c16="http://schemas.microsoft.com/office/drawing/2014/chart" uri="{C3380CC4-5D6E-409C-BE32-E72D297353CC}">
              <c16:uniqueId val="{0000000F-B15A-40BA-A004-67AD02C96788}"/>
            </c:ext>
          </c:extLst>
        </c:ser>
        <c:ser>
          <c:idx val="16"/>
          <c:order val="16"/>
          <c:tx>
            <c:strRef>
              <c:f>Sheet2!$A$18</c:f>
              <c:strCache>
                <c:ptCount val="1"/>
                <c:pt idx="0">
                  <c:v>JH</c:v>
                </c:pt>
              </c:strCache>
            </c:strRef>
          </c:tx>
          <c:spPr>
            <a:solidFill>
              <a:schemeClr val="accent5">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Sheet2!$B$18:$K$18</c:f>
              <c:numCache>
                <c:formatCode>0%</c:formatCode>
                <c:ptCount val="1"/>
                <c:pt idx="0">
                  <c:v>0.98495830991730793</c:v>
                </c:pt>
              </c:numCache>
            </c:numRef>
          </c:val>
          <c:extLst xmlns:c16r2="http://schemas.microsoft.com/office/drawing/2015/06/chart">
            <c:ext xmlns:c16="http://schemas.microsoft.com/office/drawing/2014/chart" uri="{C3380CC4-5D6E-409C-BE32-E72D297353CC}">
              <c16:uniqueId val="{00000010-B15A-40BA-A004-67AD02C96788}"/>
            </c:ext>
          </c:extLst>
        </c:ser>
        <c:ser>
          <c:idx val="17"/>
          <c:order val="17"/>
          <c:tx>
            <c:strRef>
              <c:f>Sheet2!$A$19</c:f>
              <c:strCache>
                <c:ptCount val="1"/>
                <c:pt idx="0">
                  <c:v>CT</c:v>
                </c:pt>
              </c:strCache>
            </c:strRef>
          </c:tx>
          <c:spPr>
            <a:solidFill>
              <a:schemeClr val="accent6">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Sheet2!$B$19:$K$19</c:f>
              <c:numCache>
                <c:formatCode>0%</c:formatCode>
                <c:ptCount val="1"/>
                <c:pt idx="0">
                  <c:v>0.98619253516226824</c:v>
                </c:pt>
              </c:numCache>
            </c:numRef>
          </c:val>
          <c:extLst xmlns:c16r2="http://schemas.microsoft.com/office/drawing/2015/06/chart">
            <c:ext xmlns:c16="http://schemas.microsoft.com/office/drawing/2014/chart" uri="{C3380CC4-5D6E-409C-BE32-E72D297353CC}">
              <c16:uniqueId val="{00000011-B15A-40BA-A004-67AD02C96788}"/>
            </c:ext>
          </c:extLst>
        </c:ser>
        <c:ser>
          <c:idx val="18"/>
          <c:order val="18"/>
          <c:tx>
            <c:strRef>
              <c:f>Sheet2!$A$20</c:f>
              <c:strCache>
                <c:ptCount val="1"/>
                <c:pt idx="0">
                  <c:v>DL</c:v>
                </c:pt>
              </c:strCache>
            </c:strRef>
          </c:tx>
          <c:spPr>
            <a:solidFill>
              <a:schemeClr val="accent1">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Sheet2!$B$20:$K$20</c:f>
              <c:numCache>
                <c:formatCode>0%</c:formatCode>
                <c:ptCount val="1"/>
                <c:pt idx="0">
                  <c:v>0.98233173828192821</c:v>
                </c:pt>
              </c:numCache>
            </c:numRef>
          </c:val>
          <c:extLst xmlns:c16r2="http://schemas.microsoft.com/office/drawing/2015/06/chart">
            <c:ext xmlns:c16="http://schemas.microsoft.com/office/drawing/2014/chart" uri="{C3380CC4-5D6E-409C-BE32-E72D297353CC}">
              <c16:uniqueId val="{00000012-B15A-40BA-A004-67AD02C96788}"/>
            </c:ext>
          </c:extLst>
        </c:ser>
        <c:ser>
          <c:idx val="19"/>
          <c:order val="19"/>
          <c:tx>
            <c:strRef>
              <c:f>Sheet2!$A$21</c:f>
              <c:strCache>
                <c:ptCount val="1"/>
                <c:pt idx="0">
                  <c:v>JK</c:v>
                </c:pt>
              </c:strCache>
            </c:strRef>
          </c:tx>
          <c:spPr>
            <a:solidFill>
              <a:schemeClr val="accent2">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Sheet2!$B$21:$K$21</c:f>
              <c:numCache>
                <c:formatCode>0%</c:formatCode>
                <c:ptCount val="1"/>
                <c:pt idx="0">
                  <c:v>0.98394577560805296</c:v>
                </c:pt>
              </c:numCache>
            </c:numRef>
          </c:val>
          <c:extLst xmlns:c16r2="http://schemas.microsoft.com/office/drawing/2015/06/chart">
            <c:ext xmlns:c16="http://schemas.microsoft.com/office/drawing/2014/chart" uri="{C3380CC4-5D6E-409C-BE32-E72D297353CC}">
              <c16:uniqueId val="{00000013-B15A-40BA-A004-67AD02C96788}"/>
            </c:ext>
          </c:extLst>
        </c:ser>
        <c:ser>
          <c:idx val="20"/>
          <c:order val="20"/>
          <c:tx>
            <c:strRef>
              <c:f>Sheet2!$A$22</c:f>
              <c:strCache>
                <c:ptCount val="1"/>
                <c:pt idx="0">
                  <c:v>UT</c:v>
                </c:pt>
              </c:strCache>
            </c:strRef>
          </c:tx>
          <c:spPr>
            <a:solidFill>
              <a:schemeClr val="accent3">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Sheet2!$B$22:$K$22</c:f>
              <c:numCache>
                <c:formatCode>0%</c:formatCode>
                <c:ptCount val="1"/>
                <c:pt idx="0">
                  <c:v>0.96015946681554887</c:v>
                </c:pt>
              </c:numCache>
            </c:numRef>
          </c:val>
          <c:extLst xmlns:c16r2="http://schemas.microsoft.com/office/drawing/2015/06/chart">
            <c:ext xmlns:c16="http://schemas.microsoft.com/office/drawing/2014/chart" uri="{C3380CC4-5D6E-409C-BE32-E72D297353CC}">
              <c16:uniqueId val="{00000014-B15A-40BA-A004-67AD02C96788}"/>
            </c:ext>
          </c:extLst>
        </c:ser>
        <c:ser>
          <c:idx val="21"/>
          <c:order val="21"/>
          <c:tx>
            <c:strRef>
              <c:f>Sheet2!$A$23</c:f>
              <c:strCache>
                <c:ptCount val="1"/>
                <c:pt idx="0">
                  <c:v>HP</c:v>
                </c:pt>
              </c:strCache>
            </c:strRef>
          </c:tx>
          <c:spPr>
            <a:solidFill>
              <a:schemeClr val="accent4">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Sheet2!$B$23:$K$23</c:f>
              <c:numCache>
                <c:formatCode>0%</c:formatCode>
                <c:ptCount val="1"/>
                <c:pt idx="0">
                  <c:v>0.97458345604312246</c:v>
                </c:pt>
              </c:numCache>
            </c:numRef>
          </c:val>
          <c:extLst xmlns:c16r2="http://schemas.microsoft.com/office/drawing/2015/06/chart">
            <c:ext xmlns:c16="http://schemas.microsoft.com/office/drawing/2014/chart" uri="{C3380CC4-5D6E-409C-BE32-E72D297353CC}">
              <c16:uniqueId val="{00000015-B15A-40BA-A004-67AD02C96788}"/>
            </c:ext>
          </c:extLst>
        </c:ser>
        <c:ser>
          <c:idx val="22"/>
          <c:order val="22"/>
          <c:tx>
            <c:strRef>
              <c:f>Sheet2!$A$24</c:f>
              <c:strCache>
                <c:ptCount val="1"/>
                <c:pt idx="0">
                  <c:v>TR</c:v>
                </c:pt>
              </c:strCache>
            </c:strRef>
          </c:tx>
          <c:spPr>
            <a:solidFill>
              <a:schemeClr val="accent5">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Sheet2!$B$24:$K$24</c:f>
              <c:numCache>
                <c:formatCode>0%</c:formatCode>
                <c:ptCount val="1"/>
                <c:pt idx="0">
                  <c:v>0.98813751953402473</c:v>
                </c:pt>
              </c:numCache>
            </c:numRef>
          </c:val>
          <c:extLst xmlns:c16r2="http://schemas.microsoft.com/office/drawing/2015/06/chart">
            <c:ext xmlns:c16="http://schemas.microsoft.com/office/drawing/2014/chart" uri="{C3380CC4-5D6E-409C-BE32-E72D297353CC}">
              <c16:uniqueId val="{00000016-B15A-40BA-A004-67AD02C96788}"/>
            </c:ext>
          </c:extLst>
        </c:ser>
        <c:ser>
          <c:idx val="23"/>
          <c:order val="23"/>
          <c:tx>
            <c:strRef>
              <c:f>Sheet2!$A$25</c:f>
              <c:strCache>
                <c:ptCount val="1"/>
                <c:pt idx="0">
                  <c:v>GA</c:v>
                </c:pt>
              </c:strCache>
            </c:strRef>
          </c:tx>
          <c:spPr>
            <a:solidFill>
              <a:schemeClr val="accent6">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Sheet2!$B$25:$K$25</c:f>
              <c:numCache>
                <c:formatCode>0%</c:formatCode>
                <c:ptCount val="1"/>
                <c:pt idx="0">
                  <c:v>0.97913625440743823</c:v>
                </c:pt>
              </c:numCache>
            </c:numRef>
          </c:val>
          <c:extLst xmlns:c16r2="http://schemas.microsoft.com/office/drawing/2015/06/chart">
            <c:ext xmlns:c16="http://schemas.microsoft.com/office/drawing/2014/chart" uri="{C3380CC4-5D6E-409C-BE32-E72D297353CC}">
              <c16:uniqueId val="{00000017-B15A-40BA-A004-67AD02C96788}"/>
            </c:ext>
          </c:extLst>
        </c:ser>
        <c:ser>
          <c:idx val="24"/>
          <c:order val="24"/>
          <c:tx>
            <c:strRef>
              <c:f>Sheet2!$A$26</c:f>
              <c:strCache>
                <c:ptCount val="1"/>
                <c:pt idx="0">
                  <c:v>MN</c:v>
                </c:pt>
              </c:strCache>
            </c:strRef>
          </c:tx>
          <c:spPr>
            <a:solidFill>
              <a:schemeClr val="accent1">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Sheet2!$B$26:$K$26</c:f>
              <c:numCache>
                <c:formatCode>0%</c:formatCode>
                <c:ptCount val="1"/>
                <c:pt idx="0">
                  <c:v>0.97875229328139268</c:v>
                </c:pt>
              </c:numCache>
            </c:numRef>
          </c:val>
          <c:extLst xmlns:c16r2="http://schemas.microsoft.com/office/drawing/2015/06/chart">
            <c:ext xmlns:c16="http://schemas.microsoft.com/office/drawing/2014/chart" uri="{C3380CC4-5D6E-409C-BE32-E72D297353CC}">
              <c16:uniqueId val="{00000018-B15A-40BA-A004-67AD02C96788}"/>
            </c:ext>
          </c:extLst>
        </c:ser>
        <c:ser>
          <c:idx val="25"/>
          <c:order val="25"/>
          <c:tx>
            <c:strRef>
              <c:f>Sheet2!$A$27</c:f>
              <c:strCache>
                <c:ptCount val="1"/>
                <c:pt idx="0">
                  <c:v>ML</c:v>
                </c:pt>
              </c:strCache>
            </c:strRef>
          </c:tx>
          <c:spPr>
            <a:solidFill>
              <a:schemeClr val="accent2">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Sheet2!$B$27:$K$27</c:f>
              <c:numCache>
                <c:formatCode>0%</c:formatCode>
                <c:ptCount val="1"/>
                <c:pt idx="0">
                  <c:v>0.97750726440025348</c:v>
                </c:pt>
              </c:numCache>
            </c:numRef>
          </c:val>
          <c:extLst xmlns:c16r2="http://schemas.microsoft.com/office/drawing/2015/06/chart">
            <c:ext xmlns:c16="http://schemas.microsoft.com/office/drawing/2014/chart" uri="{C3380CC4-5D6E-409C-BE32-E72D297353CC}">
              <c16:uniqueId val="{00000019-B15A-40BA-A004-67AD02C96788}"/>
            </c:ext>
          </c:extLst>
        </c:ser>
        <c:ser>
          <c:idx val="26"/>
          <c:order val="26"/>
          <c:tx>
            <c:strRef>
              <c:f>Sheet2!$A$28</c:f>
              <c:strCache>
                <c:ptCount val="1"/>
                <c:pt idx="0">
                  <c:v>CH</c:v>
                </c:pt>
              </c:strCache>
            </c:strRef>
          </c:tx>
          <c:spPr>
            <a:solidFill>
              <a:schemeClr val="accent3">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Sheet2!$B$28:$K$28</c:f>
              <c:numCache>
                <c:formatCode>0%</c:formatCode>
                <c:ptCount val="1"/>
                <c:pt idx="0">
                  <c:v>0.98690150112469588</c:v>
                </c:pt>
              </c:numCache>
            </c:numRef>
          </c:val>
          <c:extLst xmlns:c16r2="http://schemas.microsoft.com/office/drawing/2015/06/chart">
            <c:ext xmlns:c16="http://schemas.microsoft.com/office/drawing/2014/chart" uri="{C3380CC4-5D6E-409C-BE32-E72D297353CC}">
              <c16:uniqueId val="{0000001A-B15A-40BA-A004-67AD02C96788}"/>
            </c:ext>
          </c:extLst>
        </c:ser>
        <c:ser>
          <c:idx val="27"/>
          <c:order val="27"/>
          <c:tx>
            <c:strRef>
              <c:f>Sheet2!$A$29</c:f>
              <c:strCache>
                <c:ptCount val="1"/>
                <c:pt idx="0">
                  <c:v>AR</c:v>
                </c:pt>
              </c:strCache>
            </c:strRef>
          </c:tx>
          <c:spPr>
            <a:solidFill>
              <a:schemeClr val="accent4">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Sheet2!$B$29:$K$29</c:f>
              <c:numCache>
                <c:formatCode>0%</c:formatCode>
                <c:ptCount val="1"/>
                <c:pt idx="0">
                  <c:v>0.99309219472395971</c:v>
                </c:pt>
              </c:numCache>
            </c:numRef>
          </c:val>
          <c:extLst xmlns:c16r2="http://schemas.microsoft.com/office/drawing/2015/06/chart">
            <c:ext xmlns:c16="http://schemas.microsoft.com/office/drawing/2014/chart" uri="{C3380CC4-5D6E-409C-BE32-E72D297353CC}">
              <c16:uniqueId val="{0000001B-B15A-40BA-A004-67AD02C96788}"/>
            </c:ext>
          </c:extLst>
        </c:ser>
        <c:ser>
          <c:idx val="28"/>
          <c:order val="28"/>
          <c:tx>
            <c:strRef>
              <c:f>Sheet2!$A$30</c:f>
              <c:strCache>
                <c:ptCount val="1"/>
                <c:pt idx="0">
                  <c:v>PY</c:v>
                </c:pt>
              </c:strCache>
            </c:strRef>
          </c:tx>
          <c:spPr>
            <a:solidFill>
              <a:schemeClr val="accent5">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Sheet2!$B$30:$K$30</c:f>
              <c:numCache>
                <c:formatCode>0%</c:formatCode>
                <c:ptCount val="1"/>
                <c:pt idx="0">
                  <c:v>0.9821346269519502</c:v>
                </c:pt>
              </c:numCache>
            </c:numRef>
          </c:val>
          <c:extLst xmlns:c16r2="http://schemas.microsoft.com/office/drawing/2015/06/chart">
            <c:ext xmlns:c16="http://schemas.microsoft.com/office/drawing/2014/chart" uri="{C3380CC4-5D6E-409C-BE32-E72D297353CC}">
              <c16:uniqueId val="{0000001C-B15A-40BA-A004-67AD02C96788}"/>
            </c:ext>
          </c:extLst>
        </c:ser>
        <c:ser>
          <c:idx val="29"/>
          <c:order val="29"/>
          <c:tx>
            <c:strRef>
              <c:f>Sheet2!$A$31</c:f>
              <c:strCache>
                <c:ptCount val="1"/>
                <c:pt idx="0">
                  <c:v>MZ</c:v>
                </c:pt>
              </c:strCache>
            </c:strRef>
          </c:tx>
          <c:spPr>
            <a:solidFill>
              <a:schemeClr val="accent6">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Sheet2!$B$31:$K$31</c:f>
              <c:numCache>
                <c:formatCode>0%</c:formatCode>
                <c:ptCount val="1"/>
                <c:pt idx="0">
                  <c:v>0.94440461770449657</c:v>
                </c:pt>
              </c:numCache>
            </c:numRef>
          </c:val>
          <c:extLst xmlns:c16r2="http://schemas.microsoft.com/office/drawing/2015/06/chart">
            <c:ext xmlns:c16="http://schemas.microsoft.com/office/drawing/2014/chart" uri="{C3380CC4-5D6E-409C-BE32-E72D297353CC}">
              <c16:uniqueId val="{0000001D-B15A-40BA-A004-67AD02C96788}"/>
            </c:ext>
          </c:extLst>
        </c:ser>
        <c:ser>
          <c:idx val="30"/>
          <c:order val="30"/>
          <c:tx>
            <c:strRef>
              <c:f>Sheet2!$A$32</c:f>
              <c:strCache>
                <c:ptCount val="1"/>
                <c:pt idx="0">
                  <c:v>NL</c:v>
                </c:pt>
              </c:strCache>
            </c:strRef>
          </c:tx>
          <c:spPr>
            <a:solidFill>
              <a:schemeClr val="accent1">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Sheet2!$B$32:$K$32</c:f>
              <c:numCache>
                <c:formatCode>0%</c:formatCode>
                <c:ptCount val="1"/>
                <c:pt idx="0">
                  <c:v>0.93913698888260788</c:v>
                </c:pt>
              </c:numCache>
            </c:numRef>
          </c:val>
          <c:extLst xmlns:c16r2="http://schemas.microsoft.com/office/drawing/2015/06/chart">
            <c:ext xmlns:c16="http://schemas.microsoft.com/office/drawing/2014/chart" uri="{C3380CC4-5D6E-409C-BE32-E72D297353CC}">
              <c16:uniqueId val="{0000001E-B15A-40BA-A004-67AD02C96788}"/>
            </c:ext>
          </c:extLst>
        </c:ser>
        <c:ser>
          <c:idx val="31"/>
          <c:order val="31"/>
          <c:tx>
            <c:strRef>
              <c:f>Sheet2!$A$33</c:f>
              <c:strCache>
                <c:ptCount val="1"/>
                <c:pt idx="0">
                  <c:v>DN</c:v>
                </c:pt>
              </c:strCache>
            </c:strRef>
          </c:tx>
          <c:spPr>
            <a:solidFill>
              <a:schemeClr val="accent2">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Sheet2!$B$33:$K$33</c:f>
              <c:numCache>
                <c:formatCode>0%</c:formatCode>
                <c:ptCount val="1"/>
                <c:pt idx="0">
                  <c:v>0.9965359048778204</c:v>
                </c:pt>
              </c:numCache>
            </c:numRef>
          </c:val>
          <c:extLst xmlns:c16r2="http://schemas.microsoft.com/office/drawing/2015/06/chart">
            <c:ext xmlns:c16="http://schemas.microsoft.com/office/drawing/2014/chart" uri="{C3380CC4-5D6E-409C-BE32-E72D297353CC}">
              <c16:uniqueId val="{0000001F-B15A-40BA-A004-67AD02C96788}"/>
            </c:ext>
          </c:extLst>
        </c:ser>
        <c:ser>
          <c:idx val="32"/>
          <c:order val="32"/>
          <c:tx>
            <c:strRef>
              <c:f>Sheet2!$A$34</c:f>
              <c:strCache>
                <c:ptCount val="1"/>
                <c:pt idx="0">
                  <c:v>SK</c:v>
                </c:pt>
              </c:strCache>
            </c:strRef>
          </c:tx>
          <c:spPr>
            <a:solidFill>
              <a:schemeClr val="accent3">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Sheet2!$B$34:$K$34</c:f>
              <c:numCache>
                <c:formatCode>0%</c:formatCode>
                <c:ptCount val="1"/>
                <c:pt idx="0">
                  <c:v>0.97135620250789578</c:v>
                </c:pt>
              </c:numCache>
            </c:numRef>
          </c:val>
          <c:extLst xmlns:c16r2="http://schemas.microsoft.com/office/drawing/2015/06/chart">
            <c:ext xmlns:c16="http://schemas.microsoft.com/office/drawing/2014/chart" uri="{C3380CC4-5D6E-409C-BE32-E72D297353CC}">
              <c16:uniqueId val="{00000020-B15A-40BA-A004-67AD02C96788}"/>
            </c:ext>
          </c:extLst>
        </c:ser>
        <c:ser>
          <c:idx val="33"/>
          <c:order val="33"/>
          <c:tx>
            <c:strRef>
              <c:f>Sheet2!$A$35</c:f>
              <c:strCache>
                <c:ptCount val="1"/>
                <c:pt idx="0">
                  <c:v>AN</c:v>
                </c:pt>
              </c:strCache>
            </c:strRef>
          </c:tx>
          <c:spPr>
            <a:solidFill>
              <a:schemeClr val="accent4">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Sheet2!$B$35:$K$35</c:f>
              <c:numCache>
                <c:formatCode>0%</c:formatCode>
                <c:ptCount val="1"/>
                <c:pt idx="0">
                  <c:v>0.98261665141811527</c:v>
                </c:pt>
              </c:numCache>
            </c:numRef>
          </c:val>
          <c:extLst xmlns:c16r2="http://schemas.microsoft.com/office/drawing/2015/06/chart">
            <c:ext xmlns:c16="http://schemas.microsoft.com/office/drawing/2014/chart" uri="{C3380CC4-5D6E-409C-BE32-E72D297353CC}">
              <c16:uniqueId val="{00000021-B15A-40BA-A004-67AD02C96788}"/>
            </c:ext>
          </c:extLst>
        </c:ser>
        <c:ser>
          <c:idx val="34"/>
          <c:order val="34"/>
          <c:tx>
            <c:strRef>
              <c:f>Sheet2!$A$36</c:f>
              <c:strCache>
                <c:ptCount val="1"/>
                <c:pt idx="0">
                  <c:v>LA</c:v>
                </c:pt>
              </c:strCache>
            </c:strRef>
          </c:tx>
          <c:spPr>
            <a:solidFill>
              <a:schemeClr val="accent5">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Sheet2!$B$36:$K$36</c:f>
              <c:numCache>
                <c:formatCode>0%</c:formatCode>
                <c:ptCount val="1"/>
                <c:pt idx="0">
                  <c:v>0.98688102280316758</c:v>
                </c:pt>
              </c:numCache>
            </c:numRef>
          </c:val>
          <c:extLst xmlns:c16r2="http://schemas.microsoft.com/office/drawing/2015/06/chart">
            <c:ext xmlns:c16="http://schemas.microsoft.com/office/drawing/2014/chart" uri="{C3380CC4-5D6E-409C-BE32-E72D297353CC}">
              <c16:uniqueId val="{00000022-B15A-40BA-A004-67AD02C96788}"/>
            </c:ext>
          </c:extLst>
        </c:ser>
        <c:ser>
          <c:idx val="35"/>
          <c:order val="35"/>
          <c:tx>
            <c:strRef>
              <c:f>Sheet2!$A$37</c:f>
              <c:strCache>
                <c:ptCount val="1"/>
                <c:pt idx="0">
                  <c:v>LD</c:v>
                </c:pt>
              </c:strCache>
            </c:strRef>
          </c:tx>
          <c:spPr>
            <a:solidFill>
              <a:schemeClr val="accent6">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Sheet2!$B$37:$K$37</c:f>
              <c:numCache>
                <c:formatCode>0%</c:formatCode>
                <c:ptCount val="1"/>
                <c:pt idx="0">
                  <c:v>0.99083453931500243</c:v>
                </c:pt>
              </c:numCache>
            </c:numRef>
          </c:val>
          <c:extLst xmlns:c16r2="http://schemas.microsoft.com/office/drawing/2015/06/chart">
            <c:ext xmlns:c16="http://schemas.microsoft.com/office/drawing/2014/chart" uri="{C3380CC4-5D6E-409C-BE32-E72D297353CC}">
              <c16:uniqueId val="{00000023-B15A-40BA-A004-67AD02C96788}"/>
            </c:ext>
          </c:extLst>
        </c:ser>
        <c:ser>
          <c:idx val="1"/>
          <c:order val="1"/>
          <c:tx>
            <c:strRef>
              <c:f>Sheet2!$A$3</c:f>
              <c:strCache>
                <c:ptCount val="1"/>
                <c:pt idx="0">
                  <c:v>MH</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Sheet2!$B$3:$K$3</c:f>
              <c:numCache>
                <c:formatCode>0%</c:formatCode>
                <c:ptCount val="1"/>
                <c:pt idx="0">
                  <c:v>0.97572257482892355</c:v>
                </c:pt>
              </c:numCache>
            </c:numRef>
          </c:val>
          <c:extLst xmlns:c16r2="http://schemas.microsoft.com/office/drawing/2015/06/chart">
            <c:ext xmlns:c16="http://schemas.microsoft.com/office/drawing/2014/chart" uri="{C3380CC4-5D6E-409C-BE32-E72D297353CC}">
              <c16:uniqueId val="{00000001-B15A-40BA-A004-67AD02C96788}"/>
            </c:ext>
          </c:extLst>
        </c:ser>
        <c:ser>
          <c:idx val="2"/>
          <c:order val="2"/>
          <c:tx>
            <c:strRef>
              <c:f>Sheet2!$A$4</c:f>
              <c:strCache>
                <c:ptCount val="1"/>
                <c:pt idx="0">
                  <c:v>WB</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Sheet2!$B$4:$K$4</c:f>
              <c:numCache>
                <c:formatCode>0%</c:formatCode>
                <c:ptCount val="1"/>
                <c:pt idx="0">
                  <c:v>0.98277366580660552</c:v>
                </c:pt>
              </c:numCache>
            </c:numRef>
          </c:val>
          <c:extLst xmlns:c16r2="http://schemas.microsoft.com/office/drawing/2015/06/chart">
            <c:ext xmlns:c16="http://schemas.microsoft.com/office/drawing/2014/chart" uri="{C3380CC4-5D6E-409C-BE32-E72D297353CC}">
              <c16:uniqueId val="{00000002-B15A-40BA-A004-67AD02C96788}"/>
            </c:ext>
          </c:extLst>
        </c:ser>
        <c:ser>
          <c:idx val="3"/>
          <c:order val="3"/>
          <c:tx>
            <c:strRef>
              <c:f>Sheet2!$A$5</c:f>
              <c:strCache>
                <c:ptCount val="1"/>
                <c:pt idx="0">
                  <c:v>MP</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Sheet2!$B$5:$K$5</c:f>
              <c:numCache>
                <c:formatCode>0%</c:formatCode>
                <c:ptCount val="1"/>
                <c:pt idx="0">
                  <c:v>0.98658138825054797</c:v>
                </c:pt>
              </c:numCache>
            </c:numRef>
          </c:val>
          <c:extLst xmlns:c16r2="http://schemas.microsoft.com/office/drawing/2015/06/chart">
            <c:ext xmlns:c16="http://schemas.microsoft.com/office/drawing/2014/chart" uri="{C3380CC4-5D6E-409C-BE32-E72D297353CC}">
              <c16:uniqueId val="{00000003-B15A-40BA-A004-67AD02C96788}"/>
            </c:ext>
          </c:extLst>
        </c:ser>
        <c:ser>
          <c:idx val="4"/>
          <c:order val="4"/>
          <c:tx>
            <c:strRef>
              <c:f>Sheet2!$A$6</c:f>
              <c:strCache>
                <c:ptCount val="1"/>
                <c:pt idx="0">
                  <c:v>BR</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Sheet2!$B$6:$K$6</c:f>
              <c:numCache>
                <c:formatCode>0%</c:formatCode>
                <c:ptCount val="1"/>
                <c:pt idx="0">
                  <c:v>0.98662990395235906</c:v>
                </c:pt>
              </c:numCache>
            </c:numRef>
          </c:val>
          <c:extLst xmlns:c16r2="http://schemas.microsoft.com/office/drawing/2015/06/chart">
            <c:ext xmlns:c16="http://schemas.microsoft.com/office/drawing/2014/chart" uri="{C3380CC4-5D6E-409C-BE32-E72D297353CC}">
              <c16:uniqueId val="{00000004-B15A-40BA-A004-67AD02C96788}"/>
            </c:ext>
          </c:extLst>
        </c:ser>
        <c:ser>
          <c:idx val="5"/>
          <c:order val="5"/>
          <c:tx>
            <c:strRef>
              <c:f>Sheet2!$A$7</c:f>
              <c:strCache>
                <c:ptCount val="1"/>
                <c:pt idx="0">
                  <c:v>GJ</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Sheet2!$B$7:$K$7</c:f>
              <c:numCache>
                <c:formatCode>0%</c:formatCode>
                <c:ptCount val="1"/>
                <c:pt idx="0">
                  <c:v>0.98754622981283047</c:v>
                </c:pt>
              </c:numCache>
            </c:numRef>
          </c:val>
          <c:extLst xmlns:c16r2="http://schemas.microsoft.com/office/drawing/2015/06/chart">
            <c:ext xmlns:c16="http://schemas.microsoft.com/office/drawing/2014/chart" uri="{C3380CC4-5D6E-409C-BE32-E72D297353CC}">
              <c16:uniqueId val="{00000005-B15A-40BA-A004-67AD02C96788}"/>
            </c:ext>
          </c:extLst>
        </c:ser>
        <c:ser>
          <c:idx val="6"/>
          <c:order val="6"/>
          <c:tx>
            <c:strRef>
              <c:f>Sheet2!$A$8</c:f>
              <c:strCache>
                <c:ptCount val="1"/>
                <c:pt idx="0">
                  <c:v>RJ</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Sheet2!$B$8:$K$8</c:f>
              <c:numCache>
                <c:formatCode>0%</c:formatCode>
                <c:ptCount val="1"/>
                <c:pt idx="0">
                  <c:v>0.99058494660158058</c:v>
                </c:pt>
              </c:numCache>
            </c:numRef>
          </c:val>
          <c:extLst xmlns:c16r2="http://schemas.microsoft.com/office/drawing/2015/06/chart">
            <c:ext xmlns:c16="http://schemas.microsoft.com/office/drawing/2014/chart" uri="{C3380CC4-5D6E-409C-BE32-E72D297353CC}">
              <c16:uniqueId val="{00000006-B15A-40BA-A004-67AD02C96788}"/>
            </c:ext>
          </c:extLst>
        </c:ser>
        <c:ser>
          <c:idx val="7"/>
          <c:order val="7"/>
          <c:tx>
            <c:strRef>
              <c:f>Sheet2!$A$9</c:f>
              <c:strCache>
                <c:ptCount val="1"/>
                <c:pt idx="0">
                  <c:v>KA</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Sheet2!$B$9:$K$9</c:f>
              <c:numCache>
                <c:formatCode>0%</c:formatCode>
                <c:ptCount val="1"/>
                <c:pt idx="0">
                  <c:v>0.98435581077056411</c:v>
                </c:pt>
              </c:numCache>
            </c:numRef>
          </c:val>
          <c:extLst xmlns:c16r2="http://schemas.microsoft.com/office/drawing/2015/06/chart">
            <c:ext xmlns:c16="http://schemas.microsoft.com/office/drawing/2014/chart" uri="{C3380CC4-5D6E-409C-BE32-E72D297353CC}">
              <c16:uniqueId val="{00000007-B15A-40BA-A004-67AD02C96788}"/>
            </c:ext>
          </c:extLst>
        </c:ser>
        <c:ser>
          <c:idx val="8"/>
          <c:order val="8"/>
          <c:tx>
            <c:strRef>
              <c:f>Sheet2!$A$10</c:f>
              <c:strCache>
                <c:ptCount val="1"/>
                <c:pt idx="0">
                  <c:v>TN</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Sheet2!$B$10:$K$10</c:f>
              <c:numCache>
                <c:formatCode>0%</c:formatCode>
                <c:ptCount val="1"/>
                <c:pt idx="0">
                  <c:v>0.98238746105630836</c:v>
                </c:pt>
              </c:numCache>
            </c:numRef>
          </c:val>
          <c:extLst xmlns:c16r2="http://schemas.microsoft.com/office/drawing/2015/06/chart">
            <c:ext xmlns:c16="http://schemas.microsoft.com/office/drawing/2014/chart" uri="{C3380CC4-5D6E-409C-BE32-E72D297353CC}">
              <c16:uniqueId val="{00000008-B15A-40BA-A004-67AD02C96788}"/>
            </c:ext>
          </c:extLst>
        </c:ser>
        <c:ser>
          <c:idx val="9"/>
          <c:order val="9"/>
          <c:tx>
            <c:strRef>
              <c:f>Sheet2!$A$11</c:f>
              <c:strCache>
                <c:ptCount val="1"/>
                <c:pt idx="0">
                  <c:v>AP</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Sheet2!$B$11:$K$11</c:f>
              <c:numCache>
                <c:formatCode>0%</c:formatCode>
                <c:ptCount val="1"/>
                <c:pt idx="0">
                  <c:v>0.9909361465314912</c:v>
                </c:pt>
              </c:numCache>
            </c:numRef>
          </c:val>
          <c:extLst xmlns:c16r2="http://schemas.microsoft.com/office/drawing/2015/06/chart">
            <c:ext xmlns:c16="http://schemas.microsoft.com/office/drawing/2014/chart" uri="{C3380CC4-5D6E-409C-BE32-E72D297353CC}">
              <c16:uniqueId val="{00000009-B15A-40BA-A004-67AD02C96788}"/>
            </c:ext>
          </c:extLst>
        </c:ser>
        <c:dLbls>
          <c:dLblPos val="inEnd"/>
          <c:showLegendKey val="0"/>
          <c:showVal val="1"/>
          <c:showCatName val="0"/>
          <c:showSerName val="0"/>
          <c:showPercent val="0"/>
          <c:showBubbleSize val="0"/>
        </c:dLbls>
        <c:gapWidth val="65"/>
        <c:axId val="206084784"/>
        <c:axId val="206085168"/>
      </c:barChart>
      <c:catAx>
        <c:axId val="20608478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6085168"/>
        <c:crosses val="autoZero"/>
        <c:auto val="1"/>
        <c:lblAlgn val="ctr"/>
        <c:lblOffset val="100"/>
        <c:noMultiLvlLbl val="0"/>
      </c:catAx>
      <c:valAx>
        <c:axId val="2060851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Recovery Rate</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crossAx val="20608478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File.xlsx]STATEWISE MONTHWISE CONFIRMED!PivotTable5</c:name>
    <c:fmtId val="12"/>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10 States with max confirmed cases with their monthly report</a:t>
            </a:r>
          </a:p>
        </c:rich>
      </c:tx>
      <c:layout>
        <c:manualLayout>
          <c:xMode val="edge"/>
          <c:yMode val="edge"/>
          <c:x val="0.15982733513586686"/>
          <c:y val="1.617826494690153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31750" cap="rnd" cmpd="sng" algn="ctr">
            <a:solidFill>
              <a:schemeClr val="accent1"/>
            </a:solidFill>
            <a:round/>
          </a:ln>
          <a:effectLst/>
        </c:spPr>
        <c:marker>
          <c:symbol val="none"/>
        </c:marker>
      </c:pivotFmt>
      <c:pivotFmt>
        <c:idx val="1"/>
        <c:spPr>
          <a:solidFill>
            <a:schemeClr val="accent1">
              <a:alpha val="85000"/>
            </a:schemeClr>
          </a:solidFill>
          <a:ln w="31750" cap="rnd" cmpd="sng" algn="ctr">
            <a:solidFill>
              <a:schemeClr val="accent1"/>
            </a:solidFill>
            <a:round/>
          </a:ln>
          <a:effectLst/>
        </c:spPr>
        <c:marker>
          <c:symbol val="none"/>
        </c:marker>
      </c:pivotFmt>
      <c:pivotFmt>
        <c:idx val="2"/>
        <c:spPr>
          <a:solidFill>
            <a:schemeClr val="accent1">
              <a:alpha val="85000"/>
            </a:schemeClr>
          </a:solidFill>
          <a:ln w="31750" cap="rnd" cmpd="sng" algn="ctr">
            <a:solidFill>
              <a:schemeClr val="accent1"/>
            </a:solidFill>
            <a:round/>
          </a:ln>
          <a:effectLst/>
        </c:spPr>
        <c:marker>
          <c:symbol val="none"/>
        </c:marker>
      </c:pivotFmt>
    </c:pivotFmts>
    <c:plotArea>
      <c:layout>
        <c:manualLayout>
          <c:layoutTarget val="inner"/>
          <c:xMode val="edge"/>
          <c:yMode val="edge"/>
          <c:x val="9.432564394279612E-2"/>
          <c:y val="0.24179658500371196"/>
          <c:w val="0.88285792341546665"/>
          <c:h val="0.53827666029496868"/>
        </c:manualLayout>
      </c:layout>
      <c:lineChart>
        <c:grouping val="standard"/>
        <c:varyColors val="0"/>
        <c:ser>
          <c:idx val="0"/>
          <c:order val="0"/>
          <c:tx>
            <c:strRef>
              <c:f>'STATEWISE MONTHWISE CONFIRMED'!$F$4</c:f>
              <c:strCache>
                <c:ptCount val="1"/>
                <c:pt idx="0">
                  <c:v>Total</c:v>
                </c:pt>
              </c:strCache>
            </c:strRef>
          </c:tx>
          <c:spPr>
            <a:ln w="31750" cap="rnd">
              <a:solidFill>
                <a:schemeClr val="accent1"/>
              </a:solidFill>
              <a:round/>
            </a:ln>
            <a:effectLst/>
          </c:spPr>
          <c:marker>
            <c:symbol val="none"/>
          </c:marker>
          <c:cat>
            <c:multiLvlStrRef>
              <c:f>'STATEWISE MONTHWISE CONFIRMED'!$E$5:$E$135</c:f>
              <c:multiLvlStrCache>
                <c:ptCount val="120"/>
                <c:lvl>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5</c:v>
                  </c:pt>
                  <c:pt idx="29">
                    <c:v>6</c:v>
                  </c:pt>
                  <c:pt idx="30">
                    <c:v>7</c:v>
                  </c:pt>
                  <c:pt idx="31">
                    <c:v>8</c:v>
                  </c:pt>
                  <c:pt idx="32">
                    <c:v>9</c:v>
                  </c:pt>
                  <c:pt idx="33">
                    <c:v>10</c:v>
                  </c:pt>
                  <c:pt idx="34">
                    <c:v>11</c:v>
                  </c:pt>
                  <c:pt idx="35">
                    <c:v>12</c:v>
                  </c:pt>
                  <c:pt idx="36">
                    <c:v>1</c:v>
                  </c:pt>
                  <c:pt idx="37">
                    <c:v>2</c:v>
                  </c:pt>
                  <c:pt idx="38">
                    <c:v>3</c:v>
                  </c:pt>
                  <c:pt idx="39">
                    <c:v>4</c:v>
                  </c:pt>
                  <c:pt idx="40">
                    <c:v>5</c:v>
                  </c:pt>
                  <c:pt idx="41">
                    <c:v>6</c:v>
                  </c:pt>
                  <c:pt idx="42">
                    <c:v>7</c:v>
                  </c:pt>
                  <c:pt idx="43">
                    <c:v>8</c:v>
                  </c:pt>
                  <c:pt idx="44">
                    <c:v>9</c:v>
                  </c:pt>
                  <c:pt idx="45">
                    <c:v>10</c:v>
                  </c:pt>
                  <c:pt idx="46">
                    <c:v>11</c:v>
                  </c:pt>
                  <c:pt idx="47">
                    <c:v>12</c:v>
                  </c:pt>
                  <c:pt idx="48">
                    <c:v>1</c:v>
                  </c:pt>
                  <c:pt idx="49">
                    <c:v>2</c:v>
                  </c:pt>
                  <c:pt idx="50">
                    <c:v>3</c:v>
                  </c:pt>
                  <c:pt idx="51">
                    <c:v>4</c:v>
                  </c:pt>
                  <c:pt idx="52">
                    <c:v>5</c:v>
                  </c:pt>
                  <c:pt idx="53">
                    <c:v>6</c:v>
                  </c:pt>
                  <c:pt idx="54">
                    <c:v>7</c:v>
                  </c:pt>
                  <c:pt idx="55">
                    <c:v>8</c:v>
                  </c:pt>
                  <c:pt idx="56">
                    <c:v>9</c:v>
                  </c:pt>
                  <c:pt idx="57">
                    <c:v>10</c:v>
                  </c:pt>
                  <c:pt idx="58">
                    <c:v>11</c:v>
                  </c:pt>
                  <c:pt idx="59">
                    <c:v>12</c:v>
                  </c:pt>
                  <c:pt idx="60">
                    <c:v>1</c:v>
                  </c:pt>
                  <c:pt idx="61">
                    <c:v>2</c:v>
                  </c:pt>
                  <c:pt idx="62">
                    <c:v>3</c:v>
                  </c:pt>
                  <c:pt idx="63">
                    <c:v>4</c:v>
                  </c:pt>
                  <c:pt idx="64">
                    <c:v>5</c:v>
                  </c:pt>
                  <c:pt idx="65">
                    <c:v>6</c:v>
                  </c:pt>
                  <c:pt idx="66">
                    <c:v>7</c:v>
                  </c:pt>
                  <c:pt idx="67">
                    <c:v>8</c:v>
                  </c:pt>
                  <c:pt idx="68">
                    <c:v>9</c:v>
                  </c:pt>
                  <c:pt idx="69">
                    <c:v>10</c:v>
                  </c:pt>
                  <c:pt idx="70">
                    <c:v>11</c:v>
                  </c:pt>
                  <c:pt idx="71">
                    <c:v>12</c:v>
                  </c:pt>
                  <c:pt idx="72">
                    <c:v>1</c:v>
                  </c:pt>
                  <c:pt idx="73">
                    <c:v>2</c:v>
                  </c:pt>
                  <c:pt idx="74">
                    <c:v>3</c:v>
                  </c:pt>
                  <c:pt idx="75">
                    <c:v>4</c:v>
                  </c:pt>
                  <c:pt idx="76">
                    <c:v>5</c:v>
                  </c:pt>
                  <c:pt idx="77">
                    <c:v>6</c:v>
                  </c:pt>
                  <c:pt idx="78">
                    <c:v>7</c:v>
                  </c:pt>
                  <c:pt idx="79">
                    <c:v>8</c:v>
                  </c:pt>
                  <c:pt idx="80">
                    <c:v>9</c:v>
                  </c:pt>
                  <c:pt idx="81">
                    <c:v>10</c:v>
                  </c:pt>
                  <c:pt idx="82">
                    <c:v>11</c:v>
                  </c:pt>
                  <c:pt idx="83">
                    <c:v>12</c:v>
                  </c:pt>
                  <c:pt idx="84">
                    <c:v>1</c:v>
                  </c:pt>
                  <c:pt idx="85">
                    <c:v>2</c:v>
                  </c:pt>
                  <c:pt idx="86">
                    <c:v>3</c:v>
                  </c:pt>
                  <c:pt idx="87">
                    <c:v>4</c:v>
                  </c:pt>
                  <c:pt idx="88">
                    <c:v>5</c:v>
                  </c:pt>
                  <c:pt idx="89">
                    <c:v>6</c:v>
                  </c:pt>
                  <c:pt idx="90">
                    <c:v>7</c:v>
                  </c:pt>
                  <c:pt idx="91">
                    <c:v>8</c:v>
                  </c:pt>
                  <c:pt idx="92">
                    <c:v>9</c:v>
                  </c:pt>
                  <c:pt idx="93">
                    <c:v>10</c:v>
                  </c:pt>
                  <c:pt idx="94">
                    <c:v>11</c:v>
                  </c:pt>
                  <c:pt idx="95">
                    <c:v>12</c:v>
                  </c:pt>
                  <c:pt idx="96">
                    <c:v>1</c:v>
                  </c:pt>
                  <c:pt idx="97">
                    <c:v>2</c:v>
                  </c:pt>
                  <c:pt idx="98">
                    <c:v>3</c:v>
                  </c:pt>
                  <c:pt idx="99">
                    <c:v>4</c:v>
                  </c:pt>
                  <c:pt idx="100">
                    <c:v>5</c:v>
                  </c:pt>
                  <c:pt idx="101">
                    <c:v>6</c:v>
                  </c:pt>
                  <c:pt idx="102">
                    <c:v>7</c:v>
                  </c:pt>
                  <c:pt idx="103">
                    <c:v>8</c:v>
                  </c:pt>
                  <c:pt idx="104">
                    <c:v>9</c:v>
                  </c:pt>
                  <c:pt idx="105">
                    <c:v>10</c:v>
                  </c:pt>
                  <c:pt idx="106">
                    <c:v>11</c:v>
                  </c:pt>
                  <c:pt idx="107">
                    <c:v>12</c:v>
                  </c:pt>
                  <c:pt idx="108">
                    <c:v>1</c:v>
                  </c:pt>
                  <c:pt idx="109">
                    <c:v>2</c:v>
                  </c:pt>
                  <c:pt idx="110">
                    <c:v>3</c:v>
                  </c:pt>
                  <c:pt idx="111">
                    <c:v>4</c:v>
                  </c:pt>
                  <c:pt idx="112">
                    <c:v>5</c:v>
                  </c:pt>
                  <c:pt idx="113">
                    <c:v>6</c:v>
                  </c:pt>
                  <c:pt idx="114">
                    <c:v>7</c:v>
                  </c:pt>
                  <c:pt idx="115">
                    <c:v>8</c:v>
                  </c:pt>
                  <c:pt idx="116">
                    <c:v>9</c:v>
                  </c:pt>
                  <c:pt idx="117">
                    <c:v>10</c:v>
                  </c:pt>
                  <c:pt idx="118">
                    <c:v>11</c:v>
                  </c:pt>
                  <c:pt idx="119">
                    <c:v>12</c:v>
                  </c:pt>
                </c:lvl>
                <c:lvl>
                  <c:pt idx="0">
                    <c:v>MH</c:v>
                  </c:pt>
                  <c:pt idx="12">
                    <c:v>KL</c:v>
                  </c:pt>
                  <c:pt idx="24">
                    <c:v>KA</c:v>
                  </c:pt>
                  <c:pt idx="36">
                    <c:v>TN</c:v>
                  </c:pt>
                  <c:pt idx="48">
                    <c:v>AP</c:v>
                  </c:pt>
                  <c:pt idx="60">
                    <c:v>UP</c:v>
                  </c:pt>
                  <c:pt idx="72">
                    <c:v>DL</c:v>
                  </c:pt>
                  <c:pt idx="84">
                    <c:v>WB</c:v>
                  </c:pt>
                  <c:pt idx="96">
                    <c:v>CT</c:v>
                  </c:pt>
                  <c:pt idx="108">
                    <c:v>OR</c:v>
                  </c:pt>
                </c:lvl>
              </c:multiLvlStrCache>
            </c:multiLvlStrRef>
          </c:cat>
          <c:val>
            <c:numRef>
              <c:f>'STATEWISE MONTHWISE CONFIRMED'!$F$5:$F$135</c:f>
              <c:numCache>
                <c:formatCode>General</c:formatCode>
                <c:ptCount val="120"/>
                <c:pt idx="0">
                  <c:v>62294407</c:v>
                </c:pt>
                <c:pt idx="1">
                  <c:v>59029995</c:v>
                </c:pt>
                <c:pt idx="2">
                  <c:v>79269116</c:v>
                </c:pt>
                <c:pt idx="3">
                  <c:v>124795943</c:v>
                </c:pt>
                <c:pt idx="4">
                  <c:v>176275676</c:v>
                </c:pt>
                <c:pt idx="5">
                  <c:v>184723077</c:v>
                </c:pt>
                <c:pt idx="6">
                  <c:v>204901106</c:v>
                </c:pt>
                <c:pt idx="7">
                  <c:v>220979490</c:v>
                </c:pt>
                <c:pt idx="8">
                  <c:v>233929305</c:v>
                </c:pt>
                <c:pt idx="9">
                  <c:v>255729656</c:v>
                </c:pt>
                <c:pt idx="10">
                  <c:v>53720910</c:v>
                </c:pt>
                <c:pt idx="11">
                  <c:v>59316533</c:v>
                </c:pt>
                <c:pt idx="12">
                  <c:v>27508647</c:v>
                </c:pt>
                <c:pt idx="13">
                  <c:v>29149257</c:v>
                </c:pt>
                <c:pt idx="14">
                  <c:v>34475629</c:v>
                </c:pt>
                <c:pt idx="15">
                  <c:v>40657399</c:v>
                </c:pt>
                <c:pt idx="16">
                  <c:v>73505166</c:v>
                </c:pt>
                <c:pt idx="17">
                  <c:v>85927093</c:v>
                </c:pt>
                <c:pt idx="18">
                  <c:v>101429061</c:v>
                </c:pt>
                <c:pt idx="19">
                  <c:v>122116969</c:v>
                </c:pt>
                <c:pt idx="20">
                  <c:v>142553367</c:v>
                </c:pt>
                <c:pt idx="21">
                  <c:v>164423305</c:v>
                </c:pt>
                <c:pt idx="22">
                  <c:v>17168130</c:v>
                </c:pt>
                <c:pt idx="23">
                  <c:v>22486843</c:v>
                </c:pt>
                <c:pt idx="24">
                  <c:v>29020275</c:v>
                </c:pt>
                <c:pt idx="25">
                  <c:v>26567282</c:v>
                </c:pt>
                <c:pt idx="26">
                  <c:v>30274243</c:v>
                </c:pt>
                <c:pt idx="27">
                  <c:v>38565121</c:v>
                </c:pt>
                <c:pt idx="28">
                  <c:v>76024613</c:v>
                </c:pt>
                <c:pt idx="29">
                  <c:v>85520057</c:v>
                </c:pt>
                <c:pt idx="30">
                  <c:v>92344429</c:v>
                </c:pt>
                <c:pt idx="31">
                  <c:v>99988222</c:v>
                </c:pt>
                <c:pt idx="32">
                  <c:v>105561451</c:v>
                </c:pt>
                <c:pt idx="33">
                  <c:v>117326818</c:v>
                </c:pt>
                <c:pt idx="34">
                  <c:v>26338051</c:v>
                </c:pt>
                <c:pt idx="35">
                  <c:v>28316176</c:v>
                </c:pt>
                <c:pt idx="36">
                  <c:v>25890473</c:v>
                </c:pt>
                <c:pt idx="37">
                  <c:v>23773807</c:v>
                </c:pt>
                <c:pt idx="38">
                  <c:v>27033082</c:v>
                </c:pt>
                <c:pt idx="39">
                  <c:v>31659624</c:v>
                </c:pt>
                <c:pt idx="40">
                  <c:v>57749752</c:v>
                </c:pt>
                <c:pt idx="41">
                  <c:v>76165915</c:v>
                </c:pt>
                <c:pt idx="42">
                  <c:v>85273420</c:v>
                </c:pt>
                <c:pt idx="43">
                  <c:v>92679792</c:v>
                </c:pt>
                <c:pt idx="44">
                  <c:v>96445363</c:v>
                </c:pt>
                <c:pt idx="45">
                  <c:v>105510691</c:v>
                </c:pt>
                <c:pt idx="46">
                  <c:v>23202818</c:v>
                </c:pt>
                <c:pt idx="47">
                  <c:v>25154835</c:v>
                </c:pt>
                <c:pt idx="48">
                  <c:v>27502941</c:v>
                </c:pt>
                <c:pt idx="49">
                  <c:v>24905896</c:v>
                </c:pt>
                <c:pt idx="50">
                  <c:v>27773397</c:v>
                </c:pt>
                <c:pt idx="51">
                  <c:v>30333791</c:v>
                </c:pt>
                <c:pt idx="52">
                  <c:v>49096408</c:v>
                </c:pt>
                <c:pt idx="53">
                  <c:v>56521048</c:v>
                </c:pt>
                <c:pt idx="54">
                  <c:v>63044388</c:v>
                </c:pt>
                <c:pt idx="55">
                  <c:v>73515261</c:v>
                </c:pt>
                <c:pt idx="56">
                  <c:v>80902184</c:v>
                </c:pt>
                <c:pt idx="57">
                  <c:v>88991871</c:v>
                </c:pt>
                <c:pt idx="58">
                  <c:v>25962892</c:v>
                </c:pt>
                <c:pt idx="59">
                  <c:v>27288426</c:v>
                </c:pt>
                <c:pt idx="60">
                  <c:v>18580662</c:v>
                </c:pt>
                <c:pt idx="61">
                  <c:v>16887925</c:v>
                </c:pt>
                <c:pt idx="62">
                  <c:v>18916330</c:v>
                </c:pt>
                <c:pt idx="63">
                  <c:v>29745062</c:v>
                </c:pt>
                <c:pt idx="64">
                  <c:v>52998926</c:v>
                </c:pt>
                <c:pt idx="65">
                  <c:v>51780852</c:v>
                </c:pt>
                <c:pt idx="66">
                  <c:v>54844933</c:v>
                </c:pt>
                <c:pt idx="67">
                  <c:v>58939643</c:v>
                </c:pt>
                <c:pt idx="68">
                  <c:v>62372267</c:v>
                </c:pt>
                <c:pt idx="69">
                  <c:v>67586289</c:v>
                </c:pt>
                <c:pt idx="70">
                  <c:v>15883025</c:v>
                </c:pt>
                <c:pt idx="71">
                  <c:v>17970272</c:v>
                </c:pt>
                <c:pt idx="72">
                  <c:v>19663970</c:v>
                </c:pt>
                <c:pt idx="73">
                  <c:v>17870458</c:v>
                </c:pt>
                <c:pt idx="74">
                  <c:v>20210210</c:v>
                </c:pt>
                <c:pt idx="75">
                  <c:v>28757894</c:v>
                </c:pt>
                <c:pt idx="76">
                  <c:v>45236781</c:v>
                </c:pt>
                <c:pt idx="77">
                  <c:v>44990123</c:v>
                </c:pt>
                <c:pt idx="78">
                  <c:v>48540070</c:v>
                </c:pt>
                <c:pt idx="79">
                  <c:v>49624521</c:v>
                </c:pt>
                <c:pt idx="80">
                  <c:v>50807121</c:v>
                </c:pt>
                <c:pt idx="81">
                  <c:v>55587461</c:v>
                </c:pt>
                <c:pt idx="82">
                  <c:v>16054225</c:v>
                </c:pt>
                <c:pt idx="83">
                  <c:v>19370136</c:v>
                </c:pt>
                <c:pt idx="84">
                  <c:v>17628483</c:v>
                </c:pt>
                <c:pt idx="85">
                  <c:v>16076161</c:v>
                </c:pt>
                <c:pt idx="86">
                  <c:v>18050222</c:v>
                </c:pt>
                <c:pt idx="87">
                  <c:v>21552940</c:v>
                </c:pt>
                <c:pt idx="88">
                  <c:v>39541202</c:v>
                </c:pt>
                <c:pt idx="89">
                  <c:v>45454699</c:v>
                </c:pt>
                <c:pt idx="90">
                  <c:v>48844720</c:v>
                </c:pt>
                <c:pt idx="91">
                  <c:v>52232341</c:v>
                </c:pt>
                <c:pt idx="92">
                  <c:v>54012770</c:v>
                </c:pt>
                <c:pt idx="93">
                  <c:v>59860752</c:v>
                </c:pt>
                <c:pt idx="94">
                  <c:v>13866505</c:v>
                </c:pt>
                <c:pt idx="95">
                  <c:v>16870868</c:v>
                </c:pt>
                <c:pt idx="96">
                  <c:v>9276447</c:v>
                </c:pt>
                <c:pt idx="97">
                  <c:v>8739167</c:v>
                </c:pt>
                <c:pt idx="98">
                  <c:v>10249777</c:v>
                </c:pt>
                <c:pt idx="99">
                  <c:v>18331113</c:v>
                </c:pt>
                <c:pt idx="100">
                  <c:v>29909646</c:v>
                </c:pt>
                <c:pt idx="101">
                  <c:v>29903960</c:v>
                </c:pt>
                <c:pt idx="102">
                  <c:v>31243351</c:v>
                </c:pt>
                <c:pt idx="103">
                  <c:v>31829025</c:v>
                </c:pt>
                <c:pt idx="104">
                  <c:v>32955535</c:v>
                </c:pt>
                <c:pt idx="105">
                  <c:v>36569069</c:v>
                </c:pt>
                <c:pt idx="106">
                  <c:v>6794822</c:v>
                </c:pt>
                <c:pt idx="107">
                  <c:v>8435317</c:v>
                </c:pt>
                <c:pt idx="108">
                  <c:v>10365387</c:v>
                </c:pt>
                <c:pt idx="109">
                  <c:v>9430415</c:v>
                </c:pt>
                <c:pt idx="110">
                  <c:v>10523116</c:v>
                </c:pt>
                <c:pt idx="111">
                  <c:v>11845268</c:v>
                </c:pt>
                <c:pt idx="112">
                  <c:v>21545226</c:v>
                </c:pt>
                <c:pt idx="113">
                  <c:v>27070338</c:v>
                </c:pt>
                <c:pt idx="114">
                  <c:v>30677744</c:v>
                </c:pt>
                <c:pt idx="115">
                  <c:v>33588057</c:v>
                </c:pt>
                <c:pt idx="116">
                  <c:v>36468957</c:v>
                </c:pt>
                <c:pt idx="117">
                  <c:v>40900621</c:v>
                </c:pt>
                <c:pt idx="118">
                  <c:v>9480221</c:v>
                </c:pt>
                <c:pt idx="119">
                  <c:v>10157411</c:v>
                </c:pt>
              </c:numCache>
            </c:numRef>
          </c:val>
          <c:smooth val="0"/>
        </c:ser>
        <c:dLbls>
          <c:showLegendKey val="0"/>
          <c:showVal val="0"/>
          <c:showCatName val="0"/>
          <c:showSerName val="0"/>
          <c:showPercent val="0"/>
          <c:showBubbleSize val="0"/>
        </c:dLbls>
        <c:smooth val="0"/>
        <c:axId val="239894144"/>
        <c:axId val="239896104"/>
      </c:lineChart>
      <c:catAx>
        <c:axId val="23989414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States and Month Numbers</a:t>
                </a:r>
              </a:p>
            </c:rich>
          </c:tx>
          <c:layout>
            <c:manualLayout>
              <c:xMode val="edge"/>
              <c:yMode val="edge"/>
              <c:x val="0.50468271885594718"/>
              <c:y val="0.9064400914250975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39896104"/>
        <c:crosses val="autoZero"/>
        <c:auto val="1"/>
        <c:lblAlgn val="ctr"/>
        <c:lblOffset val="100"/>
        <c:noMultiLvlLbl val="0"/>
      </c:catAx>
      <c:valAx>
        <c:axId val="239896104"/>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Total Confirmed Cases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quot; M&quot;;#,##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3989414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File.xlsx]SEVERITY OF CASES ACCROSS STATE!PivotTable4</c:name>
    <c:fmtId val="6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Top 10 Vaccinated States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alpha val="85000"/>
            </a:schemeClr>
          </a:solidFill>
          <a:ln w="9525" cap="flat" cmpd="sng" algn="ctr">
            <a:solidFill>
              <a:schemeClr val="accent1">
                <a:lumMod val="75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c:spPr>
        <c:marker>
          <c:symbol val="none"/>
        </c:marker>
      </c:pivotFmt>
      <c:pivotFmt>
        <c:idx val="9"/>
        <c:spPr>
          <a:solidFill>
            <a:schemeClr val="accent1">
              <a:alpha val="85000"/>
            </a:schemeClr>
          </a:solidFill>
          <a:ln w="9525" cap="flat" cmpd="sng" algn="ctr">
            <a:solidFill>
              <a:schemeClr val="accent1">
                <a:lumMod val="75000"/>
              </a:schemeClr>
            </a:solidFill>
            <a:round/>
          </a:ln>
          <a:effectLst/>
        </c:spPr>
        <c:marker>
          <c:symbol val="none"/>
        </c:marker>
      </c:pivotFmt>
      <c:pivotFmt>
        <c:idx val="10"/>
        <c:spPr>
          <a:solidFill>
            <a:schemeClr val="accent1">
              <a:alpha val="85000"/>
            </a:schemeClr>
          </a:solidFill>
          <a:ln w="9525" cap="flat" cmpd="sng" algn="ctr">
            <a:solidFill>
              <a:schemeClr val="accent1">
                <a:lumMod val="75000"/>
              </a:schemeClr>
            </a:solidFill>
            <a:round/>
          </a:ln>
          <a:effectLst/>
        </c:spPr>
        <c:marker>
          <c:symbol val="none"/>
        </c:marker>
      </c:pivotFmt>
      <c:pivotFmt>
        <c:idx val="11"/>
        <c:spPr>
          <a:solidFill>
            <a:schemeClr val="accent1">
              <a:alpha val="85000"/>
            </a:schemeClr>
          </a:solidFill>
          <a:ln w="9525" cap="flat" cmpd="sng" algn="ctr">
            <a:solidFill>
              <a:schemeClr val="accent1">
                <a:lumMod val="75000"/>
              </a:schemeClr>
            </a:solidFill>
            <a:round/>
          </a:ln>
          <a:effectLst/>
        </c:spPr>
        <c:marker>
          <c:symbol val="none"/>
        </c:marker>
      </c:pivotFmt>
    </c:pivotFmts>
    <c:plotArea>
      <c:layout/>
      <c:barChart>
        <c:barDir val="col"/>
        <c:grouping val="clustered"/>
        <c:varyColors val="0"/>
        <c:ser>
          <c:idx val="0"/>
          <c:order val="0"/>
          <c:tx>
            <c:strRef>
              <c:f>'SEVERITY OF CASES ACCROSS STATE'!$N$3</c:f>
              <c:strCache>
                <c:ptCount val="1"/>
                <c:pt idx="0">
                  <c:v>Vaccination Dose 1</c:v>
                </c:pt>
              </c:strCache>
            </c:strRef>
          </c:tx>
          <c:spPr>
            <a:solidFill>
              <a:schemeClr val="accent1">
                <a:alpha val="85000"/>
              </a:schemeClr>
            </a:solidFill>
            <a:ln w="9525" cap="flat" cmpd="sng" algn="ctr">
              <a:solidFill>
                <a:schemeClr val="accent1">
                  <a:lumMod val="75000"/>
                </a:schemeClr>
              </a:solidFill>
              <a:round/>
            </a:ln>
            <a:effectLst/>
          </c:spPr>
          <c:invertIfNegative val="0"/>
          <c:cat>
            <c:strRef>
              <c:f>'SEVERITY OF CASES ACCROSS STATE'!$M$4:$M$14</c:f>
              <c:strCache>
                <c:ptCount val="10"/>
                <c:pt idx="0">
                  <c:v>AP</c:v>
                </c:pt>
                <c:pt idx="1">
                  <c:v>BR</c:v>
                </c:pt>
                <c:pt idx="2">
                  <c:v>GJ</c:v>
                </c:pt>
                <c:pt idx="3">
                  <c:v>KA</c:v>
                </c:pt>
                <c:pt idx="4">
                  <c:v>MH</c:v>
                </c:pt>
                <c:pt idx="5">
                  <c:v>MP</c:v>
                </c:pt>
                <c:pt idx="6">
                  <c:v>RJ</c:v>
                </c:pt>
                <c:pt idx="7">
                  <c:v>TN</c:v>
                </c:pt>
                <c:pt idx="8">
                  <c:v>UP</c:v>
                </c:pt>
                <c:pt idx="9">
                  <c:v>WB</c:v>
                </c:pt>
              </c:strCache>
            </c:strRef>
          </c:cat>
          <c:val>
            <c:numRef>
              <c:f>'SEVERITY OF CASES ACCROSS STATE'!$N$4:$N$14</c:f>
              <c:numCache>
                <c:formatCode>General</c:formatCode>
                <c:ptCount val="10"/>
                <c:pt idx="0">
                  <c:v>32977000</c:v>
                </c:pt>
                <c:pt idx="1">
                  <c:v>49874800</c:v>
                </c:pt>
                <c:pt idx="2">
                  <c:v>44735200</c:v>
                </c:pt>
                <c:pt idx="3">
                  <c:v>42497800</c:v>
                </c:pt>
                <c:pt idx="4">
                  <c:v>67198800</c:v>
                </c:pt>
                <c:pt idx="5">
                  <c:v>49911900</c:v>
                </c:pt>
                <c:pt idx="6">
                  <c:v>42544900</c:v>
                </c:pt>
                <c:pt idx="7">
                  <c:v>41279400</c:v>
                </c:pt>
                <c:pt idx="8">
                  <c:v>98178900</c:v>
                </c:pt>
                <c:pt idx="9">
                  <c:v>56192200</c:v>
                </c:pt>
              </c:numCache>
            </c:numRef>
          </c:val>
        </c:ser>
        <c:ser>
          <c:idx val="1"/>
          <c:order val="1"/>
          <c:tx>
            <c:strRef>
              <c:f>'SEVERITY OF CASES ACCROSS STATE'!$O$3</c:f>
              <c:strCache>
                <c:ptCount val="1"/>
                <c:pt idx="0">
                  <c:v>Vaccination Dose 2</c:v>
                </c:pt>
              </c:strCache>
            </c:strRef>
          </c:tx>
          <c:spPr>
            <a:solidFill>
              <a:schemeClr val="accent2">
                <a:alpha val="85000"/>
              </a:schemeClr>
            </a:solidFill>
            <a:ln w="9525" cap="flat" cmpd="sng" algn="ctr">
              <a:solidFill>
                <a:schemeClr val="accent2">
                  <a:lumMod val="75000"/>
                </a:schemeClr>
              </a:solidFill>
              <a:round/>
            </a:ln>
            <a:effectLst/>
          </c:spPr>
          <c:invertIfNegative val="0"/>
          <c:cat>
            <c:strRef>
              <c:f>'SEVERITY OF CASES ACCROSS STATE'!$M$4:$M$14</c:f>
              <c:strCache>
                <c:ptCount val="10"/>
                <c:pt idx="0">
                  <c:v>AP</c:v>
                </c:pt>
                <c:pt idx="1">
                  <c:v>BR</c:v>
                </c:pt>
                <c:pt idx="2">
                  <c:v>GJ</c:v>
                </c:pt>
                <c:pt idx="3">
                  <c:v>KA</c:v>
                </c:pt>
                <c:pt idx="4">
                  <c:v>MH</c:v>
                </c:pt>
                <c:pt idx="5">
                  <c:v>MP</c:v>
                </c:pt>
                <c:pt idx="6">
                  <c:v>RJ</c:v>
                </c:pt>
                <c:pt idx="7">
                  <c:v>TN</c:v>
                </c:pt>
                <c:pt idx="8">
                  <c:v>UP</c:v>
                </c:pt>
                <c:pt idx="9">
                  <c:v>WB</c:v>
                </c:pt>
              </c:strCache>
            </c:strRef>
          </c:cat>
          <c:val>
            <c:numRef>
              <c:f>'SEVERITY OF CASES ACCROSS STATE'!$O$4:$O$14</c:f>
              <c:numCache>
                <c:formatCode>General</c:formatCode>
                <c:ptCount val="10"/>
                <c:pt idx="0">
                  <c:v>20375200</c:v>
                </c:pt>
                <c:pt idx="1">
                  <c:v>18346800</c:v>
                </c:pt>
                <c:pt idx="2">
                  <c:v>25972400</c:v>
                </c:pt>
                <c:pt idx="3">
                  <c:v>22858400</c:v>
                </c:pt>
                <c:pt idx="4">
                  <c:v>30975700</c:v>
                </c:pt>
                <c:pt idx="5">
                  <c:v>20838000</c:v>
                </c:pt>
                <c:pt idx="6">
                  <c:v>20097600</c:v>
                </c:pt>
                <c:pt idx="7">
                  <c:v>17619100</c:v>
                </c:pt>
                <c:pt idx="8">
                  <c:v>32681900</c:v>
                </c:pt>
                <c:pt idx="9">
                  <c:v>21559700</c:v>
                </c:pt>
              </c:numCache>
            </c:numRef>
          </c:val>
        </c:ser>
        <c:dLbls>
          <c:showLegendKey val="0"/>
          <c:showVal val="0"/>
          <c:showCatName val="0"/>
          <c:showSerName val="0"/>
          <c:showPercent val="0"/>
          <c:showBubbleSize val="0"/>
        </c:dLbls>
        <c:gapWidth val="65"/>
        <c:axId val="206416456"/>
        <c:axId val="206420280"/>
      </c:barChart>
      <c:catAx>
        <c:axId val="20641645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6420280"/>
        <c:crosses val="autoZero"/>
        <c:auto val="1"/>
        <c:lblAlgn val="ctr"/>
        <c:lblOffset val="100"/>
        <c:noMultiLvlLbl val="0"/>
      </c:catAx>
      <c:valAx>
        <c:axId val="20642028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Vaccination</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quot; M&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6416456"/>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File.xlsx]delta 7 Data!PivotTable7</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smtClean="0"/>
              <a:t>Top 10 States with Delta7</a:t>
            </a:r>
            <a:r>
              <a:rPr lang="en-IN" baseline="0" dirty="0" smtClean="0"/>
              <a:t> </a:t>
            </a:r>
            <a:r>
              <a:rPr lang="en-IN" dirty="0" smtClean="0"/>
              <a:t>Confirmed </a:t>
            </a:r>
            <a:r>
              <a:rPr lang="en-IN" dirty="0"/>
              <a:t>Cases</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'delta 7 Data'!$K$43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'delta 7 Data'!$J$44:$J$54</c:f>
              <c:strCache>
                <c:ptCount val="10"/>
                <c:pt idx="0">
                  <c:v>KL</c:v>
                </c:pt>
                <c:pt idx="1">
                  <c:v>MH</c:v>
                </c:pt>
                <c:pt idx="2">
                  <c:v>TN</c:v>
                </c:pt>
                <c:pt idx="3">
                  <c:v>WB</c:v>
                </c:pt>
                <c:pt idx="4">
                  <c:v>MZ</c:v>
                </c:pt>
                <c:pt idx="5">
                  <c:v>OR</c:v>
                </c:pt>
                <c:pt idx="6">
                  <c:v>AP</c:v>
                </c:pt>
                <c:pt idx="7">
                  <c:v>KA</c:v>
                </c:pt>
                <c:pt idx="8">
                  <c:v>AS</c:v>
                </c:pt>
                <c:pt idx="9">
                  <c:v>HP</c:v>
                </c:pt>
              </c:strCache>
            </c:strRef>
          </c:cat>
          <c:val>
            <c:numRef>
              <c:f>'delta 7 Data'!$K$44:$K$54</c:f>
              <c:numCache>
                <c:formatCode>General</c:formatCode>
                <c:ptCount val="10"/>
                <c:pt idx="0">
                  <c:v>53326</c:v>
                </c:pt>
                <c:pt idx="1">
                  <c:v>8117</c:v>
                </c:pt>
                <c:pt idx="2">
                  <c:v>7407</c:v>
                </c:pt>
                <c:pt idx="3">
                  <c:v>6453</c:v>
                </c:pt>
                <c:pt idx="4">
                  <c:v>4098</c:v>
                </c:pt>
                <c:pt idx="5">
                  <c:v>3046</c:v>
                </c:pt>
                <c:pt idx="6">
                  <c:v>2873</c:v>
                </c:pt>
                <c:pt idx="7">
                  <c:v>2347</c:v>
                </c:pt>
                <c:pt idx="8">
                  <c:v>2056</c:v>
                </c:pt>
                <c:pt idx="9">
                  <c:v>1537</c:v>
                </c:pt>
              </c:numCache>
            </c:numRef>
          </c:val>
          <c:extLst xmlns:c16r2="http://schemas.microsoft.com/office/drawing/2015/06/chart">
            <c:ext xmlns:c16="http://schemas.microsoft.com/office/drawing/2014/chart" uri="{C3380CC4-5D6E-409C-BE32-E72D297353CC}">
              <c16:uniqueId val="{00000000-DB6A-4B44-94EA-7A81506721B3}"/>
            </c:ext>
          </c:extLst>
        </c:ser>
        <c:dLbls>
          <c:dLblPos val="inEnd"/>
          <c:showLegendKey val="0"/>
          <c:showVal val="1"/>
          <c:showCatName val="0"/>
          <c:showSerName val="0"/>
          <c:showPercent val="0"/>
          <c:showBubbleSize val="0"/>
        </c:dLbls>
        <c:gapWidth val="65"/>
        <c:axId val="206444168"/>
        <c:axId val="206444552"/>
      </c:barChart>
      <c:catAx>
        <c:axId val="20644416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6444552"/>
        <c:crosses val="autoZero"/>
        <c:auto val="1"/>
        <c:lblAlgn val="ctr"/>
        <c:lblOffset val="100"/>
        <c:noMultiLvlLbl val="0"/>
      </c:catAx>
      <c:valAx>
        <c:axId val="20644455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CONFIRMED CASES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644416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File.xlsx]delta 7 Data!PivotTable6</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Delta 7 State wise Vaccination</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pivotFmt>
      <c:pivotFmt>
        <c:idx val="2"/>
        <c:spPr>
          <a:solidFill>
            <a:schemeClr val="accent1">
              <a:alpha val="85000"/>
            </a:schemeClr>
          </a:solidFill>
          <a:ln w="9525" cap="flat" cmpd="sng" algn="ctr">
            <a:solidFill>
              <a:schemeClr val="lt1">
                <a:alpha val="50000"/>
              </a:schemeClr>
            </a:solidFill>
            <a:round/>
          </a:ln>
          <a:effectLst/>
        </c:spPr>
        <c:marker>
          <c:symbol val="none"/>
        </c:marker>
      </c:pivotFmt>
      <c:pivotFmt>
        <c:idx val="3"/>
        <c:spPr>
          <a:solidFill>
            <a:schemeClr val="accent1">
              <a:alpha val="85000"/>
            </a:schemeClr>
          </a:solidFill>
          <a:ln w="9525" cap="flat" cmpd="sng" algn="ctr">
            <a:solidFill>
              <a:schemeClr val="lt1">
                <a:alpha val="50000"/>
              </a:schemeClr>
            </a:solidFill>
            <a:round/>
          </a:ln>
          <a:effectLst/>
        </c:spPr>
        <c:marker>
          <c:symbol val="none"/>
        </c:marker>
      </c:pivotFmt>
    </c:pivotFmts>
    <c:plotArea>
      <c:layout/>
      <c:barChart>
        <c:barDir val="col"/>
        <c:grouping val="clustered"/>
        <c:varyColors val="0"/>
        <c:ser>
          <c:idx val="0"/>
          <c:order val="0"/>
          <c:tx>
            <c:strRef>
              <c:f>'delta 7 Data'!$K$2</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cat>
            <c:strRef>
              <c:f>'delta 7 Data'!$J$3:$J$39</c:f>
              <c:strCache>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Cache>
            </c:strRef>
          </c:cat>
          <c:val>
            <c:numRef>
              <c:f>'delta 7 Data'!$K$3:$K$39</c:f>
              <c:numCache>
                <c:formatCode>General</c:formatCode>
                <c:ptCount val="36"/>
                <c:pt idx="0">
                  <c:v>10640</c:v>
                </c:pt>
                <c:pt idx="1">
                  <c:v>1887000</c:v>
                </c:pt>
                <c:pt idx="2">
                  <c:v>23647</c:v>
                </c:pt>
                <c:pt idx="3">
                  <c:v>849889</c:v>
                </c:pt>
                <c:pt idx="4">
                  <c:v>2144970</c:v>
                </c:pt>
                <c:pt idx="5">
                  <c:v>21641</c:v>
                </c:pt>
                <c:pt idx="6">
                  <c:v>604260</c:v>
                </c:pt>
                <c:pt idx="7">
                  <c:v>269146</c:v>
                </c:pt>
                <c:pt idx="8">
                  <c:v>14244</c:v>
                </c:pt>
                <c:pt idx="9">
                  <c:v>46494</c:v>
                </c:pt>
                <c:pt idx="10">
                  <c:v>1660380</c:v>
                </c:pt>
                <c:pt idx="11">
                  <c:v>234011</c:v>
                </c:pt>
                <c:pt idx="12">
                  <c:v>368141</c:v>
                </c:pt>
                <c:pt idx="13">
                  <c:v>428313</c:v>
                </c:pt>
                <c:pt idx="14">
                  <c:v>414843</c:v>
                </c:pt>
                <c:pt idx="15">
                  <c:v>1373860</c:v>
                </c:pt>
                <c:pt idx="16">
                  <c:v>792534</c:v>
                </c:pt>
                <c:pt idx="17">
                  <c:v>1532</c:v>
                </c:pt>
                <c:pt idx="18">
                  <c:v>796</c:v>
                </c:pt>
                <c:pt idx="19">
                  <c:v>1282940</c:v>
                </c:pt>
                <c:pt idx="20">
                  <c:v>41927</c:v>
                </c:pt>
                <c:pt idx="21">
                  <c:v>71276</c:v>
                </c:pt>
                <c:pt idx="22">
                  <c:v>2034460</c:v>
                </c:pt>
                <c:pt idx="23">
                  <c:v>11262</c:v>
                </c:pt>
                <c:pt idx="24">
                  <c:v>23628</c:v>
                </c:pt>
                <c:pt idx="25">
                  <c:v>917236</c:v>
                </c:pt>
                <c:pt idx="26">
                  <c:v>223256</c:v>
                </c:pt>
                <c:pt idx="27">
                  <c:v>20073</c:v>
                </c:pt>
                <c:pt idx="28">
                  <c:v>864947</c:v>
                </c:pt>
                <c:pt idx="29">
                  <c:v>14044</c:v>
                </c:pt>
                <c:pt idx="30">
                  <c:v>961422</c:v>
                </c:pt>
                <c:pt idx="31">
                  <c:v>1578080</c:v>
                </c:pt>
                <c:pt idx="32">
                  <c:v>74642</c:v>
                </c:pt>
                <c:pt idx="33">
                  <c:v>3130830</c:v>
                </c:pt>
                <c:pt idx="34">
                  <c:v>258381</c:v>
                </c:pt>
                <c:pt idx="35">
                  <c:v>1871610</c:v>
                </c:pt>
              </c:numCache>
            </c:numRef>
          </c:val>
          <c:extLst xmlns:c16r2="http://schemas.microsoft.com/office/drawing/2015/06/chart">
            <c:ext xmlns:c16="http://schemas.microsoft.com/office/drawing/2014/chart" uri="{C3380CC4-5D6E-409C-BE32-E72D297353CC}">
              <c16:uniqueId val="{00000000-37D1-4F36-8B7D-F47EF6A8F5AA}"/>
            </c:ext>
          </c:extLst>
        </c:ser>
        <c:dLbls>
          <c:showLegendKey val="0"/>
          <c:showVal val="0"/>
          <c:showCatName val="0"/>
          <c:showSerName val="0"/>
          <c:showPercent val="0"/>
          <c:showBubbleSize val="0"/>
        </c:dLbls>
        <c:gapWidth val="65"/>
        <c:axId val="206429352"/>
        <c:axId val="206425040"/>
      </c:barChart>
      <c:catAx>
        <c:axId val="20642935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6425040"/>
        <c:crosses val="autoZero"/>
        <c:auto val="1"/>
        <c:lblAlgn val="ctr"/>
        <c:lblOffset val="100"/>
        <c:noMultiLvlLbl val="0"/>
      </c:catAx>
      <c:valAx>
        <c:axId val="20642504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NUMBER</a:t>
                </a:r>
                <a:r>
                  <a:rPr lang="en-IN" baseline="0"/>
                  <a:t> OF PEOPLE </a:t>
                </a:r>
                <a:r>
                  <a:rPr lang="en-IN"/>
                  <a:t>VACCINATED </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642935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File.xlsx]MONTHWISE CONFIRMED!PivotTable9</c:name>
    <c:fmtId val="4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Month wise Total Confirm Cases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numFmt formatCode="#,##0,,&quot; M&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numFmt formatCode="#,##0,,&quot; M&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numFmt formatCode="#,##0,,&quot; M&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'MONTHWISE CONFIRMED'!$E$2</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0,,&quot; M&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'MONTHWISE CONFIRMED'!$D$3:$D$15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'MONTHWISE CONFIRMED'!$E$3:$E$15</c:f>
              <c:numCache>
                <c:formatCode>General</c:formatCode>
                <c:ptCount val="12"/>
                <c:pt idx="0">
                  <c:v>661768876</c:v>
                </c:pt>
                <c:pt idx="1">
                  <c:v>617503352</c:v>
                </c:pt>
                <c:pt idx="2">
                  <c:v>730781950</c:v>
                </c:pt>
                <c:pt idx="3">
                  <c:v>994012432</c:v>
                </c:pt>
                <c:pt idx="4">
                  <c:v>1683730731</c:v>
                </c:pt>
                <c:pt idx="5">
                  <c:v>1842037776</c:v>
                </c:pt>
                <c:pt idx="6">
                  <c:v>2027818293</c:v>
                </c:pt>
                <c:pt idx="7">
                  <c:v>2214353230</c:v>
                </c:pt>
                <c:pt idx="8">
                  <c:v>2362205125</c:v>
                </c:pt>
                <c:pt idx="9">
                  <c:v>2608869272</c:v>
                </c:pt>
                <c:pt idx="10">
                  <c:v>552515274</c:v>
                </c:pt>
                <c:pt idx="11">
                  <c:v>629970154</c:v>
                </c:pt>
              </c:numCache>
            </c:numRef>
          </c:val>
          <c:extLst xmlns:c16r2="http://schemas.microsoft.com/office/drawing/2015/06/chart">
            <c:ext xmlns:c16="http://schemas.microsoft.com/office/drawing/2014/chart" uri="{C3380CC4-5D6E-409C-BE32-E72D297353CC}">
              <c16:uniqueId val="{00000000-C7D4-41E8-89ED-E86F962F780B}"/>
            </c:ext>
          </c:extLst>
        </c:ser>
        <c:dLbls>
          <c:dLblPos val="inEnd"/>
          <c:showLegendKey val="0"/>
          <c:showVal val="1"/>
          <c:showCatName val="0"/>
          <c:showSerName val="0"/>
          <c:showPercent val="0"/>
          <c:showBubbleSize val="0"/>
        </c:dLbls>
        <c:gapWidth val="65"/>
        <c:axId val="206430528"/>
        <c:axId val="206427392"/>
      </c:barChart>
      <c:catAx>
        <c:axId val="20643052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months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6427392"/>
        <c:crosses val="autoZero"/>
        <c:auto val="1"/>
        <c:lblAlgn val="ctr"/>
        <c:lblOffset val="100"/>
        <c:noMultiLvlLbl val="0"/>
      </c:catAx>
      <c:valAx>
        <c:axId val="20642739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TOTAL CONFIRMED CASES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quot; M&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643052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File.xlsx]DISTRICTS DATA!PivotTable11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Category Wise Count of Districts</a:t>
            </a:r>
          </a:p>
        </c:rich>
      </c:tx>
      <c:layout>
        <c:manualLayout>
          <c:xMode val="edge"/>
          <c:yMode val="edge"/>
          <c:x val="0.15050678040244969"/>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2"/>
          </a:solidFill>
          <a:ln>
            <a:noFill/>
          </a:ln>
          <a:effectLst>
            <a:outerShdw blurRad="254000" sx="102000" sy="102000" algn="ctr" rotWithShape="0">
              <a:prstClr val="black">
                <a:alpha val="20000"/>
              </a:prstClr>
            </a:outerShdw>
          </a:effectLst>
        </c:spPr>
      </c:pivotFmt>
      <c:pivotFmt>
        <c:idx val="9"/>
        <c:spPr>
          <a:solidFill>
            <a:schemeClr val="accent3"/>
          </a:solidFill>
          <a:ln>
            <a:noFill/>
          </a:ln>
          <a:effectLst>
            <a:outerShdw blurRad="254000" sx="102000" sy="102000" algn="ctr" rotWithShape="0">
              <a:prstClr val="black">
                <a:alpha val="20000"/>
              </a:prstClr>
            </a:outerShdw>
          </a:effectLst>
        </c:spPr>
      </c:pivotFmt>
      <c:pivotFmt>
        <c:idx val="10"/>
        <c:spPr>
          <a:solidFill>
            <a:schemeClr val="accent4"/>
          </a:solidFill>
          <a:ln>
            <a:noFill/>
          </a:ln>
          <a:effectLst>
            <a:outerShdw blurRad="254000" sx="102000" sy="102000" algn="ctr" rotWithShape="0">
              <a:prstClr val="black">
                <a:alpha val="20000"/>
              </a:prstClr>
            </a:outerShdw>
          </a:effectLst>
        </c:spPr>
      </c:pivotFmt>
      <c:pivotFmt>
        <c:idx val="11"/>
        <c:spPr>
          <a:solidFill>
            <a:schemeClr val="accent5"/>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'DISTRICTS DATA'!$H$4</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F194-4ACE-8552-3BC73736C27C}"/>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F194-4ACE-8552-3BC73736C27C}"/>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F194-4ACE-8552-3BC73736C27C}"/>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F194-4ACE-8552-3BC73736C27C}"/>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F194-4ACE-8552-3BC73736C27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'DISTRICTS DATA'!$G$5:$G$10</c:f>
              <c:strCache>
                <c:ptCount val="5"/>
                <c:pt idx="0">
                  <c:v>A</c:v>
                </c:pt>
                <c:pt idx="1">
                  <c:v>B</c:v>
                </c:pt>
                <c:pt idx="2">
                  <c:v>C</c:v>
                </c:pt>
                <c:pt idx="3">
                  <c:v>D</c:v>
                </c:pt>
                <c:pt idx="4">
                  <c:v>E</c:v>
                </c:pt>
              </c:strCache>
            </c:strRef>
          </c:cat>
          <c:val>
            <c:numRef>
              <c:f>'DISTRICTS DATA'!$H$5:$H$10</c:f>
              <c:numCache>
                <c:formatCode>General</c:formatCode>
                <c:ptCount val="5"/>
                <c:pt idx="0">
                  <c:v>95</c:v>
                </c:pt>
                <c:pt idx="1">
                  <c:v>225</c:v>
                </c:pt>
                <c:pt idx="2">
                  <c:v>16</c:v>
                </c:pt>
                <c:pt idx="3">
                  <c:v>1</c:v>
                </c:pt>
                <c:pt idx="4">
                  <c:v>194</c:v>
                </c:pt>
              </c:numCache>
            </c:numRef>
          </c:val>
          <c:extLst xmlns:c16r2="http://schemas.microsoft.com/office/drawing/2015/06/chart">
            <c:ext xmlns:c16="http://schemas.microsoft.com/office/drawing/2014/chart" uri="{C3380CC4-5D6E-409C-BE32-E72D297353CC}">
              <c16:uniqueId val="{00000000-4260-47DC-B2ED-B7DEF2625D74}"/>
            </c:ext>
          </c:extLst>
        </c:ser>
        <c:dLbls>
          <c:dLblPos val="ctr"/>
          <c:showLegendKey val="0"/>
          <c:showVal val="0"/>
          <c:showCatName val="0"/>
          <c:showSerName val="0"/>
          <c:showPercent val="1"/>
          <c:showBubbleSize val="0"/>
          <c:showLeaderLines val="1"/>
        </c:dLbls>
        <c:firstSliceAng val="317"/>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File.xlsx]SEVERITY OF CASES ACCROSS STATE!PivotTable13</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Top 10 Severe States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'SEVERITY OF CASES ACCROSS STATE'!$O$29</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'SEVERITY OF CASES ACCROSS STATE'!$N$30:$N$39</c:f>
              <c:strCache>
                <c:ptCount val="10"/>
                <c:pt idx="0">
                  <c:v>HP</c:v>
                </c:pt>
                <c:pt idx="1">
                  <c:v>KL</c:v>
                </c:pt>
                <c:pt idx="2">
                  <c:v>MH</c:v>
                </c:pt>
                <c:pt idx="3">
                  <c:v>ML</c:v>
                </c:pt>
                <c:pt idx="4">
                  <c:v>MN</c:v>
                </c:pt>
                <c:pt idx="5">
                  <c:v>MZ</c:v>
                </c:pt>
                <c:pt idx="6">
                  <c:v>NL</c:v>
                </c:pt>
                <c:pt idx="7">
                  <c:v>PB</c:v>
                </c:pt>
                <c:pt idx="8">
                  <c:v>SK</c:v>
                </c:pt>
                <c:pt idx="9">
                  <c:v>UT</c:v>
                </c:pt>
              </c:strCache>
            </c:strRef>
          </c:cat>
          <c:val>
            <c:numRef>
              <c:f>'SEVERITY OF CASES ACCROSS STATE'!$O$30:$O$39</c:f>
              <c:numCache>
                <c:formatCode>0.00%</c:formatCode>
                <c:ptCount val="10"/>
                <c:pt idx="0">
                  <c:v>7.7297626293365784E-2</c:v>
                </c:pt>
                <c:pt idx="1">
                  <c:v>6.8167985392574557E-2</c:v>
                </c:pt>
                <c:pt idx="2">
                  <c:v>7.3950091296409004E-2</c:v>
                </c:pt>
                <c:pt idx="3">
                  <c:v>6.847230675593427E-2</c:v>
                </c:pt>
                <c:pt idx="4">
                  <c:v>6.4516129032258063E-2</c:v>
                </c:pt>
                <c:pt idx="5">
                  <c:v>0.16920267802799754</c:v>
                </c:pt>
                <c:pt idx="6">
                  <c:v>0.1853317102860621</c:v>
                </c:pt>
                <c:pt idx="7">
                  <c:v>8.4905660377358499E-2</c:v>
                </c:pt>
                <c:pt idx="8">
                  <c:v>8.7035909920876439E-2</c:v>
                </c:pt>
                <c:pt idx="9">
                  <c:v>0.12111990261716372</c:v>
                </c:pt>
              </c:numCache>
            </c:numRef>
          </c:val>
          <c:extLst xmlns:c16r2="http://schemas.microsoft.com/office/drawing/2015/06/chart">
            <c:ext xmlns:c16="http://schemas.microsoft.com/office/drawing/2014/chart" uri="{C3380CC4-5D6E-409C-BE32-E72D297353CC}">
              <c16:uniqueId val="{00000001-01F6-4849-A0B9-7B5CAF309559}"/>
            </c:ext>
          </c:extLst>
        </c:ser>
        <c:dLbls>
          <c:dLblPos val="inEnd"/>
          <c:showLegendKey val="0"/>
          <c:showVal val="1"/>
          <c:showCatName val="0"/>
          <c:showSerName val="0"/>
          <c:showPercent val="0"/>
          <c:showBubbleSize val="0"/>
        </c:dLbls>
        <c:gapWidth val="65"/>
        <c:axId val="206432488"/>
        <c:axId val="206428176"/>
      </c:barChart>
      <c:catAx>
        <c:axId val="20643248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6428176"/>
        <c:crosses val="autoZero"/>
        <c:auto val="1"/>
        <c:lblAlgn val="ctr"/>
        <c:lblOffset val="100"/>
        <c:noMultiLvlLbl val="0"/>
      </c:catAx>
      <c:valAx>
        <c:axId val="20642817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DEATH RATE</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643248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File.xlsx]SEVERITY OF CASES ACCROSS STATE!PivotTable14</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Top 10 States Having Highest Deaths Cases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'SEVERITY OF CASES ACCROSS STATE'!$O$53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'SEVERITY OF CASES ACCROSS STATE'!$N$54:$N$64</c:f>
              <c:strCache>
                <c:ptCount val="10"/>
                <c:pt idx="0">
                  <c:v>AP</c:v>
                </c:pt>
                <c:pt idx="1">
                  <c:v>CT</c:v>
                </c:pt>
                <c:pt idx="2">
                  <c:v>DL</c:v>
                </c:pt>
                <c:pt idx="3">
                  <c:v>KA</c:v>
                </c:pt>
                <c:pt idx="4">
                  <c:v>KL</c:v>
                </c:pt>
                <c:pt idx="5">
                  <c:v>MH</c:v>
                </c:pt>
                <c:pt idx="6">
                  <c:v>PB</c:v>
                </c:pt>
                <c:pt idx="7">
                  <c:v>TN</c:v>
                </c:pt>
                <c:pt idx="8">
                  <c:v>UP</c:v>
                </c:pt>
                <c:pt idx="9">
                  <c:v>WB</c:v>
                </c:pt>
              </c:strCache>
            </c:strRef>
          </c:cat>
          <c:val>
            <c:numRef>
              <c:f>'SEVERITY OF CASES ACCROSS STATE'!$O$54:$O$64</c:f>
              <c:numCache>
                <c:formatCode>General</c:formatCode>
                <c:ptCount val="10"/>
                <c:pt idx="0">
                  <c:v>18730</c:v>
                </c:pt>
                <c:pt idx="1">
                  <c:v>13891</c:v>
                </c:pt>
                <c:pt idx="2">
                  <c:v>25440</c:v>
                </c:pt>
                <c:pt idx="3">
                  <c:v>46750</c:v>
                </c:pt>
                <c:pt idx="4">
                  <c:v>111480</c:v>
                </c:pt>
                <c:pt idx="5">
                  <c:v>160500</c:v>
                </c:pt>
                <c:pt idx="6">
                  <c:v>16810</c:v>
                </c:pt>
                <c:pt idx="7">
                  <c:v>47600</c:v>
                </c:pt>
                <c:pt idx="8">
                  <c:v>23010</c:v>
                </c:pt>
                <c:pt idx="9">
                  <c:v>27440</c:v>
                </c:pt>
              </c:numCache>
            </c:numRef>
          </c:val>
          <c:extLst xmlns:c16r2="http://schemas.microsoft.com/office/drawing/2015/06/chart">
            <c:ext xmlns:c16="http://schemas.microsoft.com/office/drawing/2014/chart" uri="{C3380CC4-5D6E-409C-BE32-E72D297353CC}">
              <c16:uniqueId val="{00000000-39F0-4ECF-8B53-70AEE802D601}"/>
            </c:ext>
          </c:extLst>
        </c:ser>
        <c:dLbls>
          <c:dLblPos val="inEnd"/>
          <c:showLegendKey val="0"/>
          <c:showVal val="1"/>
          <c:showCatName val="0"/>
          <c:showSerName val="0"/>
          <c:showPercent val="0"/>
          <c:showBubbleSize val="0"/>
        </c:dLbls>
        <c:gapWidth val="65"/>
        <c:axId val="206431312"/>
        <c:axId val="206425432"/>
      </c:barChart>
      <c:catAx>
        <c:axId val="20643131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6425432"/>
        <c:crosses val="autoZero"/>
        <c:auto val="1"/>
        <c:lblAlgn val="ctr"/>
        <c:lblOffset val="100"/>
        <c:noMultiLvlLbl val="0"/>
      </c:catAx>
      <c:valAx>
        <c:axId val="206425432"/>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DEATH CASES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643131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File.xlsx]SEVERITY OF CASES ACCROSS STATE!PivotTable15</c:name>
    <c:fmtId val="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Bottom 10 states having least Deaths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'SEVERITY OF CASES ACCROSS STATE'!$O$76</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'SEVERITY OF CASES ACCROSS STATE'!$N$77:$N$87</c:f>
              <c:strCache>
                <c:ptCount val="10"/>
                <c:pt idx="0">
                  <c:v>AN</c:v>
                </c:pt>
                <c:pt idx="1">
                  <c:v>AR</c:v>
                </c:pt>
                <c:pt idx="2">
                  <c:v>CH</c:v>
                </c:pt>
                <c:pt idx="3">
                  <c:v>DN</c:v>
                </c:pt>
                <c:pt idx="4">
                  <c:v>LA</c:v>
                </c:pt>
                <c:pt idx="5">
                  <c:v>LD</c:v>
                </c:pt>
                <c:pt idx="6">
                  <c:v>ML</c:v>
                </c:pt>
                <c:pt idx="7">
                  <c:v>NL</c:v>
                </c:pt>
                <c:pt idx="8">
                  <c:v>SK</c:v>
                </c:pt>
                <c:pt idx="9">
                  <c:v>TR</c:v>
                </c:pt>
              </c:strCache>
            </c:strRef>
          </c:cat>
          <c:val>
            <c:numRef>
              <c:f>'SEVERITY OF CASES ACCROSS STATE'!$O$77:$O$87</c:f>
              <c:numCache>
                <c:formatCode>General</c:formatCode>
                <c:ptCount val="10"/>
                <c:pt idx="0">
                  <c:v>133</c:v>
                </c:pt>
                <c:pt idx="1">
                  <c:v>381</c:v>
                </c:pt>
                <c:pt idx="2">
                  <c:v>856</c:v>
                </c:pt>
                <c:pt idx="3">
                  <c:v>37</c:v>
                </c:pt>
                <c:pt idx="4">
                  <c:v>275</c:v>
                </c:pt>
                <c:pt idx="5">
                  <c:v>95</c:v>
                </c:pt>
                <c:pt idx="6">
                  <c:v>1881</c:v>
                </c:pt>
                <c:pt idx="7">
                  <c:v>1938</c:v>
                </c:pt>
                <c:pt idx="8">
                  <c:v>916</c:v>
                </c:pt>
                <c:pt idx="9">
                  <c:v>1002</c:v>
                </c:pt>
              </c:numCache>
            </c:numRef>
          </c:val>
          <c:extLst xmlns:c16r2="http://schemas.microsoft.com/office/drawing/2015/06/chart">
            <c:ext xmlns:c16="http://schemas.microsoft.com/office/drawing/2014/chart" uri="{C3380CC4-5D6E-409C-BE32-E72D297353CC}">
              <c16:uniqueId val="{00000000-BA90-4F41-9F83-5614369B9C78}"/>
            </c:ext>
          </c:extLst>
        </c:ser>
        <c:dLbls>
          <c:dLblPos val="inEnd"/>
          <c:showLegendKey val="0"/>
          <c:showVal val="1"/>
          <c:showCatName val="0"/>
          <c:showSerName val="0"/>
          <c:showPercent val="0"/>
          <c:showBubbleSize val="0"/>
        </c:dLbls>
        <c:gapWidth val="65"/>
        <c:axId val="239893752"/>
        <c:axId val="239895712"/>
      </c:barChart>
      <c:catAx>
        <c:axId val="23989375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39895712"/>
        <c:crosses val="autoZero"/>
        <c:auto val="1"/>
        <c:lblAlgn val="ctr"/>
        <c:lblOffset val="100"/>
        <c:noMultiLvlLbl val="0"/>
      </c:catAx>
      <c:valAx>
        <c:axId val="239895712"/>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DEATH CASES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3989375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99E36-9EF2-4770-8A64-C6531EF3E1A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6DA1BC1-761B-44E2-A097-C56DCD5A924E}">
      <dgm:prSet/>
      <dgm:spPr/>
      <dgm:t>
        <a:bodyPr/>
        <a:lstStyle/>
        <a:p>
          <a:pPr rtl="0"/>
          <a:r>
            <a:rPr lang="en-US" b="1" dirty="0" smtClean="0"/>
            <a:t>The recovery rate in coronavirus disease (COVID-19) refers to the percentage of people who have recovered from the disease after being infected. The recovery rate can vary depending on various factors such as age, overall health, and the severity of the illness.</a:t>
          </a:r>
          <a:endParaRPr lang="en-IN" dirty="0"/>
        </a:p>
      </dgm:t>
    </dgm:pt>
    <dgm:pt modelId="{AA9B6315-2872-417A-AC0E-3B9DBD5ACF04}" type="parTrans" cxnId="{4BACA395-52E8-42B5-9D19-FBE2CCDFBBF8}">
      <dgm:prSet/>
      <dgm:spPr/>
      <dgm:t>
        <a:bodyPr/>
        <a:lstStyle/>
        <a:p>
          <a:endParaRPr lang="en-IN"/>
        </a:p>
      </dgm:t>
    </dgm:pt>
    <dgm:pt modelId="{C981DDF4-BF14-4F24-B7D9-3F9D6CE28687}" type="sibTrans" cxnId="{4BACA395-52E8-42B5-9D19-FBE2CCDFBBF8}">
      <dgm:prSet/>
      <dgm:spPr/>
      <dgm:t>
        <a:bodyPr/>
        <a:lstStyle/>
        <a:p>
          <a:endParaRPr lang="en-IN"/>
        </a:p>
      </dgm:t>
    </dgm:pt>
    <dgm:pt modelId="{4A7BC556-8CC8-4AE3-BD77-BCC5357C707E}" type="pres">
      <dgm:prSet presAssocID="{A4299E36-9EF2-4770-8A64-C6531EF3E1AC}" presName="linear" presStyleCnt="0">
        <dgm:presLayoutVars>
          <dgm:animLvl val="lvl"/>
          <dgm:resizeHandles val="exact"/>
        </dgm:presLayoutVars>
      </dgm:prSet>
      <dgm:spPr/>
    </dgm:pt>
    <dgm:pt modelId="{9A004F7E-FCF0-4BE0-BD9D-512DCBE2E46C}" type="pres">
      <dgm:prSet presAssocID="{16DA1BC1-761B-44E2-A097-C56DCD5A924E}" presName="parentText" presStyleLbl="node1" presStyleIdx="0" presStyleCnt="1">
        <dgm:presLayoutVars>
          <dgm:chMax val="0"/>
          <dgm:bulletEnabled val="1"/>
        </dgm:presLayoutVars>
      </dgm:prSet>
      <dgm:spPr/>
    </dgm:pt>
  </dgm:ptLst>
  <dgm:cxnLst>
    <dgm:cxn modelId="{4BACA395-52E8-42B5-9D19-FBE2CCDFBBF8}" srcId="{A4299E36-9EF2-4770-8A64-C6531EF3E1AC}" destId="{16DA1BC1-761B-44E2-A097-C56DCD5A924E}" srcOrd="0" destOrd="0" parTransId="{AA9B6315-2872-417A-AC0E-3B9DBD5ACF04}" sibTransId="{C981DDF4-BF14-4F24-B7D9-3F9D6CE28687}"/>
    <dgm:cxn modelId="{C635D34F-C5D5-4879-9F2C-9D4664BFBCB3}" type="presOf" srcId="{16DA1BC1-761B-44E2-A097-C56DCD5A924E}" destId="{9A004F7E-FCF0-4BE0-BD9D-512DCBE2E46C}" srcOrd="0" destOrd="0" presId="urn:microsoft.com/office/officeart/2005/8/layout/vList2"/>
    <dgm:cxn modelId="{44A439DC-AD8C-447A-A724-F8DAEFD42227}" type="presOf" srcId="{A4299E36-9EF2-4770-8A64-C6531EF3E1AC}" destId="{4A7BC556-8CC8-4AE3-BD77-BCC5357C707E}" srcOrd="0" destOrd="0" presId="urn:microsoft.com/office/officeart/2005/8/layout/vList2"/>
    <dgm:cxn modelId="{D76AC4E8-56D8-415E-8BC6-81C2FDD3D989}" type="presParOf" srcId="{4A7BC556-8CC8-4AE3-BD77-BCC5357C707E}" destId="{9A004F7E-FCF0-4BE0-BD9D-512DCBE2E46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3E391-FCD9-4D27-8AF9-AD0D897342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B6F69D1-B6D2-4C28-855D-A92982C59DD2}">
      <dgm:prSet/>
      <dgm:spPr/>
      <dgm:t>
        <a:bodyPr/>
        <a:lstStyle/>
        <a:p>
          <a:pPr rtl="0"/>
          <a:r>
            <a:rPr lang="en-US" b="1" dirty="0" smtClean="0"/>
            <a:t>According to data from the Ministry of Health and Family Welfare, as of September 2021, more than 750 million doses of COVID-19 vaccine had been administered in India,  with over 215 million people receiving both doses of the vaccine. This represents a significant portion of the population, but there is still work to be done to ensure that all eligible individuals receive their </a:t>
          </a:r>
          <a:r>
            <a:rPr lang="en-US" b="1" dirty="0" err="1" smtClean="0"/>
            <a:t>doses.India</a:t>
          </a:r>
          <a:r>
            <a:rPr lang="en-US" b="1" dirty="0" smtClean="0"/>
            <a:t> had approved  three COVID-19 vaccines for emergency use: </a:t>
          </a:r>
          <a:r>
            <a:rPr lang="en-US" b="1" dirty="0" err="1" smtClean="0"/>
            <a:t>Covishield</a:t>
          </a:r>
          <a:r>
            <a:rPr lang="en-US" b="1" dirty="0" smtClean="0"/>
            <a:t>, </a:t>
          </a:r>
          <a:r>
            <a:rPr lang="en-US" b="1" dirty="0" err="1" smtClean="0"/>
            <a:t>Covaxin</a:t>
          </a:r>
          <a:r>
            <a:rPr lang="en-US" b="1" dirty="0" smtClean="0"/>
            <a:t>, and Sputnik V.</a:t>
          </a:r>
          <a:endParaRPr lang="en-IN" dirty="0"/>
        </a:p>
      </dgm:t>
    </dgm:pt>
    <dgm:pt modelId="{5D3AA776-B93E-4C80-81BA-AF9FD1608A10}" type="parTrans" cxnId="{5C025B1C-950D-46FF-AE52-757DD241D27C}">
      <dgm:prSet/>
      <dgm:spPr/>
      <dgm:t>
        <a:bodyPr/>
        <a:lstStyle/>
        <a:p>
          <a:endParaRPr lang="en-IN"/>
        </a:p>
      </dgm:t>
    </dgm:pt>
    <dgm:pt modelId="{2472D649-51C7-45E5-82A3-EC9F143F7206}" type="sibTrans" cxnId="{5C025B1C-950D-46FF-AE52-757DD241D27C}">
      <dgm:prSet/>
      <dgm:spPr/>
      <dgm:t>
        <a:bodyPr/>
        <a:lstStyle/>
        <a:p>
          <a:endParaRPr lang="en-IN"/>
        </a:p>
      </dgm:t>
    </dgm:pt>
    <dgm:pt modelId="{E3707936-C74B-45F5-AEDC-891E920F5B93}" type="pres">
      <dgm:prSet presAssocID="{6B63E391-FCD9-4D27-8AF9-AD0D897342E2}" presName="linear" presStyleCnt="0">
        <dgm:presLayoutVars>
          <dgm:animLvl val="lvl"/>
          <dgm:resizeHandles val="exact"/>
        </dgm:presLayoutVars>
      </dgm:prSet>
      <dgm:spPr/>
    </dgm:pt>
    <dgm:pt modelId="{4B9D1D9F-9C63-4AF2-A315-CBBBA8CD8A29}" type="pres">
      <dgm:prSet presAssocID="{2B6F69D1-B6D2-4C28-855D-A92982C59DD2}" presName="parentText" presStyleLbl="node1" presStyleIdx="0" presStyleCnt="1">
        <dgm:presLayoutVars>
          <dgm:chMax val="0"/>
          <dgm:bulletEnabled val="1"/>
        </dgm:presLayoutVars>
      </dgm:prSet>
      <dgm:spPr/>
    </dgm:pt>
  </dgm:ptLst>
  <dgm:cxnLst>
    <dgm:cxn modelId="{DFBEC9E0-0B9F-40B3-872B-FD9A8A940188}" type="presOf" srcId="{6B63E391-FCD9-4D27-8AF9-AD0D897342E2}" destId="{E3707936-C74B-45F5-AEDC-891E920F5B93}" srcOrd="0" destOrd="0" presId="urn:microsoft.com/office/officeart/2005/8/layout/vList2"/>
    <dgm:cxn modelId="{1AD085F1-2069-4937-A18F-1966D083BD49}" type="presOf" srcId="{2B6F69D1-B6D2-4C28-855D-A92982C59DD2}" destId="{4B9D1D9F-9C63-4AF2-A315-CBBBA8CD8A29}" srcOrd="0" destOrd="0" presId="urn:microsoft.com/office/officeart/2005/8/layout/vList2"/>
    <dgm:cxn modelId="{5C025B1C-950D-46FF-AE52-757DD241D27C}" srcId="{6B63E391-FCD9-4D27-8AF9-AD0D897342E2}" destId="{2B6F69D1-B6D2-4C28-855D-A92982C59DD2}" srcOrd="0" destOrd="0" parTransId="{5D3AA776-B93E-4C80-81BA-AF9FD1608A10}" sibTransId="{2472D649-51C7-45E5-82A3-EC9F143F7206}"/>
    <dgm:cxn modelId="{A0CF305C-8F36-4D8E-A265-928DEEC2537E}" type="presParOf" srcId="{E3707936-C74B-45F5-AEDC-891E920F5B93}" destId="{4B9D1D9F-9C63-4AF2-A315-CBBBA8CD8A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B99774-B5D5-4806-BEB6-03B5D0A817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55BC76C-9BC7-4584-B571-05DFC3A307E3}">
      <dgm:prSet/>
      <dgm:spPr/>
      <dgm:t>
        <a:bodyPr/>
        <a:lstStyle/>
        <a:p>
          <a:pPr rtl="0"/>
          <a:r>
            <a:rPr lang="en-US" b="1" dirty="0" smtClean="0"/>
            <a:t>A new sub-lineage of the Delta variant called Delta Plus (B.1.617.2.1 or AY.1), which had emerged in India and was identified as a "variant of concern" by the Indian government. The Delta Plus variant was found to have an additional mutation in the spike protein of the virus, which could potentially make it more transmissible and resistant to vaccines.</a:t>
          </a:r>
          <a:endParaRPr lang="en-IN" dirty="0"/>
        </a:p>
      </dgm:t>
    </dgm:pt>
    <dgm:pt modelId="{1B189D69-4B98-4DE7-90A8-E7CF42692566}" type="parTrans" cxnId="{EF69C44C-6514-420D-A360-063BC84A0021}">
      <dgm:prSet/>
      <dgm:spPr/>
      <dgm:t>
        <a:bodyPr/>
        <a:lstStyle/>
        <a:p>
          <a:endParaRPr lang="en-IN"/>
        </a:p>
      </dgm:t>
    </dgm:pt>
    <dgm:pt modelId="{CDA9E940-FD13-43FA-997D-D3689EB08C42}" type="sibTrans" cxnId="{EF69C44C-6514-420D-A360-063BC84A0021}">
      <dgm:prSet/>
      <dgm:spPr/>
      <dgm:t>
        <a:bodyPr/>
        <a:lstStyle/>
        <a:p>
          <a:endParaRPr lang="en-IN"/>
        </a:p>
      </dgm:t>
    </dgm:pt>
    <dgm:pt modelId="{58BB1530-1D22-416A-9D9D-6A98847F68A7}" type="pres">
      <dgm:prSet presAssocID="{B6B99774-B5D5-4806-BEB6-03B5D0A817F3}" presName="linear" presStyleCnt="0">
        <dgm:presLayoutVars>
          <dgm:animLvl val="lvl"/>
          <dgm:resizeHandles val="exact"/>
        </dgm:presLayoutVars>
      </dgm:prSet>
      <dgm:spPr/>
    </dgm:pt>
    <dgm:pt modelId="{E5BBE0DB-10F5-40CF-800C-B3499DE5F83D}" type="pres">
      <dgm:prSet presAssocID="{A55BC76C-9BC7-4584-B571-05DFC3A307E3}" presName="parentText" presStyleLbl="node1" presStyleIdx="0" presStyleCnt="1">
        <dgm:presLayoutVars>
          <dgm:chMax val="0"/>
          <dgm:bulletEnabled val="1"/>
        </dgm:presLayoutVars>
      </dgm:prSet>
      <dgm:spPr/>
    </dgm:pt>
  </dgm:ptLst>
  <dgm:cxnLst>
    <dgm:cxn modelId="{EF69C44C-6514-420D-A360-063BC84A0021}" srcId="{B6B99774-B5D5-4806-BEB6-03B5D0A817F3}" destId="{A55BC76C-9BC7-4584-B571-05DFC3A307E3}" srcOrd="0" destOrd="0" parTransId="{1B189D69-4B98-4DE7-90A8-E7CF42692566}" sibTransId="{CDA9E940-FD13-43FA-997D-D3689EB08C42}"/>
    <dgm:cxn modelId="{4A957E43-9237-4A57-866F-9C7924AF7210}" type="presOf" srcId="{B6B99774-B5D5-4806-BEB6-03B5D0A817F3}" destId="{58BB1530-1D22-416A-9D9D-6A98847F68A7}" srcOrd="0" destOrd="0" presId="urn:microsoft.com/office/officeart/2005/8/layout/vList2"/>
    <dgm:cxn modelId="{EC4A6350-BA76-4255-B275-BB2EC949B73F}" type="presOf" srcId="{A55BC76C-9BC7-4584-B571-05DFC3A307E3}" destId="{E5BBE0DB-10F5-40CF-800C-B3499DE5F83D}" srcOrd="0" destOrd="0" presId="urn:microsoft.com/office/officeart/2005/8/layout/vList2"/>
    <dgm:cxn modelId="{AFC68B4E-19B1-463C-98CD-A5B554AB692F}" type="presParOf" srcId="{58BB1530-1D22-416A-9D9D-6A98847F68A7}" destId="{E5BBE0DB-10F5-40CF-800C-B3499DE5F8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FD8F38-45F8-4EC5-8CD7-6E666709CD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2102BA-610E-40BB-9520-63A4381016FF}">
      <dgm:prSet/>
      <dgm:spPr/>
      <dgm:t>
        <a:bodyPr/>
        <a:lstStyle/>
        <a:p>
          <a:pPr rtl="0"/>
          <a:r>
            <a:rPr lang="en-US" b="1" dirty="0" smtClean="0"/>
            <a:t>As of cutoff date of November 2021, the total number of confirmed cases of COVID-19 in India in 2020 was more than 10 million. The number of cases continued to increase rapidly in early 2021, with over 400,000 new cases reported daily. However, the number of cases began to decline later and has been decreasing  steadily since then.</a:t>
          </a:r>
          <a:endParaRPr lang="en-IN" dirty="0"/>
        </a:p>
      </dgm:t>
    </dgm:pt>
    <dgm:pt modelId="{0DA5C18B-B288-4155-9CA6-E3458E6B839B}" type="parTrans" cxnId="{D211369B-4952-477E-BAD6-621CB5F8C638}">
      <dgm:prSet/>
      <dgm:spPr/>
      <dgm:t>
        <a:bodyPr/>
        <a:lstStyle/>
        <a:p>
          <a:endParaRPr lang="en-IN"/>
        </a:p>
      </dgm:t>
    </dgm:pt>
    <dgm:pt modelId="{938B65AA-347D-44F9-8B99-0EF0DC1B9161}" type="sibTrans" cxnId="{D211369B-4952-477E-BAD6-621CB5F8C638}">
      <dgm:prSet/>
      <dgm:spPr/>
      <dgm:t>
        <a:bodyPr/>
        <a:lstStyle/>
        <a:p>
          <a:endParaRPr lang="en-IN"/>
        </a:p>
      </dgm:t>
    </dgm:pt>
    <dgm:pt modelId="{1B710BFD-58B1-4D8A-B6DE-6F5C7075EB77}" type="pres">
      <dgm:prSet presAssocID="{BEFD8F38-45F8-4EC5-8CD7-6E666709CDF4}" presName="linear" presStyleCnt="0">
        <dgm:presLayoutVars>
          <dgm:animLvl val="lvl"/>
          <dgm:resizeHandles val="exact"/>
        </dgm:presLayoutVars>
      </dgm:prSet>
      <dgm:spPr/>
    </dgm:pt>
    <dgm:pt modelId="{3D679F85-8F4F-49E0-86FA-B14C16C61B16}" type="pres">
      <dgm:prSet presAssocID="{DA2102BA-610E-40BB-9520-63A4381016FF}" presName="parentText" presStyleLbl="node1" presStyleIdx="0" presStyleCnt="1">
        <dgm:presLayoutVars>
          <dgm:chMax val="0"/>
          <dgm:bulletEnabled val="1"/>
        </dgm:presLayoutVars>
      </dgm:prSet>
      <dgm:spPr/>
    </dgm:pt>
  </dgm:ptLst>
  <dgm:cxnLst>
    <dgm:cxn modelId="{4B0405D7-72AF-4981-9B81-4F643A19E432}" type="presOf" srcId="{DA2102BA-610E-40BB-9520-63A4381016FF}" destId="{3D679F85-8F4F-49E0-86FA-B14C16C61B16}" srcOrd="0" destOrd="0" presId="urn:microsoft.com/office/officeart/2005/8/layout/vList2"/>
    <dgm:cxn modelId="{18BDE4E7-7788-4D4D-B7B2-C224A1371CD6}" type="presOf" srcId="{BEFD8F38-45F8-4EC5-8CD7-6E666709CDF4}" destId="{1B710BFD-58B1-4D8A-B6DE-6F5C7075EB77}" srcOrd="0" destOrd="0" presId="urn:microsoft.com/office/officeart/2005/8/layout/vList2"/>
    <dgm:cxn modelId="{D211369B-4952-477E-BAD6-621CB5F8C638}" srcId="{BEFD8F38-45F8-4EC5-8CD7-6E666709CDF4}" destId="{DA2102BA-610E-40BB-9520-63A4381016FF}" srcOrd="0" destOrd="0" parTransId="{0DA5C18B-B288-4155-9CA6-E3458E6B839B}" sibTransId="{938B65AA-347D-44F9-8B99-0EF0DC1B9161}"/>
    <dgm:cxn modelId="{509DF840-5C51-4C8A-A832-5A2BC43C4937}" type="presParOf" srcId="{1B710BFD-58B1-4D8A-B6DE-6F5C7075EB77}" destId="{3D679F85-8F4F-49E0-86FA-B14C16C61B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1C0E0B-1602-409A-97D8-E96766AB8DC9}" type="doc">
      <dgm:prSet loTypeId="urn:microsoft.com/office/officeart/2005/8/layout/vList3" loCatId="list" qsTypeId="urn:microsoft.com/office/officeart/2005/8/quickstyle/3d4" qsCatId="3D" csTypeId="urn:microsoft.com/office/officeart/2005/8/colors/accent1_2" csCatId="accent1"/>
      <dgm:spPr/>
      <dgm:t>
        <a:bodyPr/>
        <a:lstStyle/>
        <a:p>
          <a:endParaRPr lang="en-IN"/>
        </a:p>
      </dgm:t>
    </dgm:pt>
    <dgm:pt modelId="{30A79AB3-3369-4FFD-8018-FD7FF74D0003}">
      <dgm:prSet/>
      <dgm:spPr/>
      <dgm:t>
        <a:bodyPr/>
        <a:lstStyle/>
        <a:p>
          <a:pPr rtl="0"/>
          <a:r>
            <a:rPr lang="en-US" dirty="0" smtClean="0"/>
            <a:t>Category A: 0.05 ≤ </a:t>
          </a:r>
          <a:r>
            <a:rPr lang="en-US" dirty="0" err="1" smtClean="0"/>
            <a:t>tr</a:t>
          </a:r>
          <a:r>
            <a:rPr lang="en-US" dirty="0" smtClean="0"/>
            <a:t> ≤ 0.1</a:t>
          </a:r>
          <a:endParaRPr lang="en-IN" dirty="0"/>
        </a:p>
      </dgm:t>
    </dgm:pt>
    <dgm:pt modelId="{47801D9B-E76E-4BEB-AAEE-2D55C213C3CF}" type="parTrans" cxnId="{5320622E-C5AA-45EA-B054-AD866DBF977A}">
      <dgm:prSet/>
      <dgm:spPr/>
      <dgm:t>
        <a:bodyPr/>
        <a:lstStyle/>
        <a:p>
          <a:endParaRPr lang="en-IN"/>
        </a:p>
      </dgm:t>
    </dgm:pt>
    <dgm:pt modelId="{68FD20C7-E4CC-4C24-8B62-5CEE2A1E6934}" type="sibTrans" cxnId="{5320622E-C5AA-45EA-B054-AD866DBF977A}">
      <dgm:prSet/>
      <dgm:spPr/>
      <dgm:t>
        <a:bodyPr/>
        <a:lstStyle/>
        <a:p>
          <a:endParaRPr lang="en-IN"/>
        </a:p>
      </dgm:t>
    </dgm:pt>
    <dgm:pt modelId="{D009116C-4D26-4A4D-B107-79D0E46D9A28}">
      <dgm:prSet/>
      <dgm:spPr/>
      <dgm:t>
        <a:bodyPr/>
        <a:lstStyle/>
        <a:p>
          <a:pPr rtl="0"/>
          <a:r>
            <a:rPr lang="en-US" dirty="0" smtClean="0"/>
            <a:t>Category B: 0.1 &lt; </a:t>
          </a:r>
          <a:r>
            <a:rPr lang="en-US" dirty="0" err="1" smtClean="0"/>
            <a:t>tr</a:t>
          </a:r>
          <a:r>
            <a:rPr lang="en-US" dirty="0" smtClean="0"/>
            <a:t> ≤ 0.3</a:t>
          </a:r>
          <a:endParaRPr lang="en-IN" dirty="0"/>
        </a:p>
      </dgm:t>
    </dgm:pt>
    <dgm:pt modelId="{E0DA54F0-CE45-4F6C-AAF7-854C2DBF0E01}" type="parTrans" cxnId="{5C706F32-470D-48AD-B6CD-88CDAE0D80C3}">
      <dgm:prSet/>
      <dgm:spPr/>
      <dgm:t>
        <a:bodyPr/>
        <a:lstStyle/>
        <a:p>
          <a:endParaRPr lang="en-IN"/>
        </a:p>
      </dgm:t>
    </dgm:pt>
    <dgm:pt modelId="{1A7C8DBC-25C8-48FB-A3A1-FD5114A1BEA8}" type="sibTrans" cxnId="{5C706F32-470D-48AD-B6CD-88CDAE0D80C3}">
      <dgm:prSet/>
      <dgm:spPr/>
      <dgm:t>
        <a:bodyPr/>
        <a:lstStyle/>
        <a:p>
          <a:endParaRPr lang="en-IN"/>
        </a:p>
      </dgm:t>
    </dgm:pt>
    <dgm:pt modelId="{5AB1FB50-A400-4E83-A60D-2C4328E7EB18}">
      <dgm:prSet/>
      <dgm:spPr/>
      <dgm:t>
        <a:bodyPr/>
        <a:lstStyle/>
        <a:p>
          <a:pPr rtl="0"/>
          <a:r>
            <a:rPr lang="en-US" dirty="0" smtClean="0"/>
            <a:t>Category C: 0.3 &lt; </a:t>
          </a:r>
          <a:r>
            <a:rPr lang="en-US" dirty="0" err="1" smtClean="0"/>
            <a:t>tr</a:t>
          </a:r>
          <a:r>
            <a:rPr lang="en-US" dirty="0" smtClean="0"/>
            <a:t> ≤ 0.5</a:t>
          </a:r>
          <a:endParaRPr lang="en-IN" dirty="0"/>
        </a:p>
      </dgm:t>
    </dgm:pt>
    <dgm:pt modelId="{045C15C1-34D3-4F2B-8B75-54129AABC170}" type="parTrans" cxnId="{7DC0E2FB-A6A1-4B80-A14E-73F3758705C9}">
      <dgm:prSet/>
      <dgm:spPr/>
      <dgm:t>
        <a:bodyPr/>
        <a:lstStyle/>
        <a:p>
          <a:endParaRPr lang="en-IN"/>
        </a:p>
      </dgm:t>
    </dgm:pt>
    <dgm:pt modelId="{FF1C9FAE-D2F5-4851-9FBD-1184E2E7BE46}" type="sibTrans" cxnId="{7DC0E2FB-A6A1-4B80-A14E-73F3758705C9}">
      <dgm:prSet/>
      <dgm:spPr/>
      <dgm:t>
        <a:bodyPr/>
        <a:lstStyle/>
        <a:p>
          <a:endParaRPr lang="en-IN"/>
        </a:p>
      </dgm:t>
    </dgm:pt>
    <dgm:pt modelId="{564A3557-4834-4C17-A10C-835690701A6E}">
      <dgm:prSet/>
      <dgm:spPr/>
      <dgm:t>
        <a:bodyPr/>
        <a:lstStyle/>
        <a:p>
          <a:pPr rtl="0"/>
          <a:r>
            <a:rPr lang="en-US" smtClean="0"/>
            <a:t>Category D: 0.5 &lt; tr ≤ 0.75</a:t>
          </a:r>
          <a:endParaRPr lang="en-IN"/>
        </a:p>
      </dgm:t>
    </dgm:pt>
    <dgm:pt modelId="{16069B0D-D467-4E44-9946-88BAC2D041AF}" type="parTrans" cxnId="{C0A5632C-4C5E-4A99-9A9D-9D775F0E2BB6}">
      <dgm:prSet/>
      <dgm:spPr/>
      <dgm:t>
        <a:bodyPr/>
        <a:lstStyle/>
        <a:p>
          <a:endParaRPr lang="en-IN"/>
        </a:p>
      </dgm:t>
    </dgm:pt>
    <dgm:pt modelId="{A9A19540-6F89-4AAD-8012-B830650BC282}" type="sibTrans" cxnId="{C0A5632C-4C5E-4A99-9A9D-9D775F0E2BB6}">
      <dgm:prSet/>
      <dgm:spPr/>
      <dgm:t>
        <a:bodyPr/>
        <a:lstStyle/>
        <a:p>
          <a:endParaRPr lang="en-IN"/>
        </a:p>
      </dgm:t>
    </dgm:pt>
    <dgm:pt modelId="{CEFB06D0-9CD8-4105-B6A2-36534E41D28D}">
      <dgm:prSet/>
      <dgm:spPr/>
      <dgm:t>
        <a:bodyPr/>
        <a:lstStyle/>
        <a:p>
          <a:pPr rtl="0"/>
          <a:r>
            <a:rPr lang="en-US" smtClean="0"/>
            <a:t>Category E: 0.75 &lt; tr ≤ 1.0</a:t>
          </a:r>
          <a:endParaRPr lang="en-IN"/>
        </a:p>
      </dgm:t>
    </dgm:pt>
    <dgm:pt modelId="{72C1AD53-658F-40B7-A088-B52D4C9344A5}" type="parTrans" cxnId="{90C13771-DFCC-4B7B-9AB1-F86978551B6D}">
      <dgm:prSet/>
      <dgm:spPr/>
      <dgm:t>
        <a:bodyPr/>
        <a:lstStyle/>
        <a:p>
          <a:endParaRPr lang="en-IN"/>
        </a:p>
      </dgm:t>
    </dgm:pt>
    <dgm:pt modelId="{133691C9-4B33-44A0-8FEB-492F8CD45E0B}" type="sibTrans" cxnId="{90C13771-DFCC-4B7B-9AB1-F86978551B6D}">
      <dgm:prSet/>
      <dgm:spPr/>
      <dgm:t>
        <a:bodyPr/>
        <a:lstStyle/>
        <a:p>
          <a:endParaRPr lang="en-IN"/>
        </a:p>
      </dgm:t>
    </dgm:pt>
    <dgm:pt modelId="{8877DE7C-0F48-4717-8BBA-B21E6FC0B591}" type="pres">
      <dgm:prSet presAssocID="{071C0E0B-1602-409A-97D8-E96766AB8DC9}" presName="linearFlow" presStyleCnt="0">
        <dgm:presLayoutVars>
          <dgm:dir/>
          <dgm:resizeHandles val="exact"/>
        </dgm:presLayoutVars>
      </dgm:prSet>
      <dgm:spPr/>
    </dgm:pt>
    <dgm:pt modelId="{D3FB83DB-ED0A-42BF-9EE2-F282D470C553}" type="pres">
      <dgm:prSet presAssocID="{30A79AB3-3369-4FFD-8018-FD7FF74D0003}" presName="composite" presStyleCnt="0"/>
      <dgm:spPr/>
    </dgm:pt>
    <dgm:pt modelId="{10BAE4DC-2D2E-41EE-9B19-81627DC24BC4}" type="pres">
      <dgm:prSet presAssocID="{30A79AB3-3369-4FFD-8018-FD7FF74D0003}" presName="imgShp" presStyleLbl="fgImgPlace1" presStyleIdx="0" presStyleCnt="5"/>
      <dgm:spPr/>
    </dgm:pt>
    <dgm:pt modelId="{CA71F0D7-755B-4BA1-8252-3FC29E432F71}" type="pres">
      <dgm:prSet presAssocID="{30A79AB3-3369-4FFD-8018-FD7FF74D0003}" presName="txShp" presStyleLbl="node1" presStyleIdx="0" presStyleCnt="5">
        <dgm:presLayoutVars>
          <dgm:bulletEnabled val="1"/>
        </dgm:presLayoutVars>
      </dgm:prSet>
      <dgm:spPr/>
    </dgm:pt>
    <dgm:pt modelId="{EFFACC68-AF7A-4F2B-92A0-E53B3A318BB4}" type="pres">
      <dgm:prSet presAssocID="{68FD20C7-E4CC-4C24-8B62-5CEE2A1E6934}" presName="spacing" presStyleCnt="0"/>
      <dgm:spPr/>
    </dgm:pt>
    <dgm:pt modelId="{21D12EB1-7D8C-4FC6-B5D3-263605DF33C5}" type="pres">
      <dgm:prSet presAssocID="{D009116C-4D26-4A4D-B107-79D0E46D9A28}" presName="composite" presStyleCnt="0"/>
      <dgm:spPr/>
    </dgm:pt>
    <dgm:pt modelId="{30B4A4A2-E632-47EC-8C5B-4963EBC08586}" type="pres">
      <dgm:prSet presAssocID="{D009116C-4D26-4A4D-B107-79D0E46D9A28}" presName="imgShp" presStyleLbl="fgImgPlace1" presStyleIdx="1" presStyleCnt="5"/>
      <dgm:spPr/>
    </dgm:pt>
    <dgm:pt modelId="{87742211-80F0-4FAA-954C-F20713DA11FB}" type="pres">
      <dgm:prSet presAssocID="{D009116C-4D26-4A4D-B107-79D0E46D9A28}" presName="txShp" presStyleLbl="node1" presStyleIdx="1" presStyleCnt="5">
        <dgm:presLayoutVars>
          <dgm:bulletEnabled val="1"/>
        </dgm:presLayoutVars>
      </dgm:prSet>
      <dgm:spPr/>
    </dgm:pt>
    <dgm:pt modelId="{FDD3A6C5-8E95-4653-8C6A-CCC0B1FEC8E0}" type="pres">
      <dgm:prSet presAssocID="{1A7C8DBC-25C8-48FB-A3A1-FD5114A1BEA8}" presName="spacing" presStyleCnt="0"/>
      <dgm:spPr/>
    </dgm:pt>
    <dgm:pt modelId="{AFA6A2FE-4946-4511-815A-3E40123C36CF}" type="pres">
      <dgm:prSet presAssocID="{5AB1FB50-A400-4E83-A60D-2C4328E7EB18}" presName="composite" presStyleCnt="0"/>
      <dgm:spPr/>
    </dgm:pt>
    <dgm:pt modelId="{A969B063-7D95-42B3-B409-D54DC4D15FDD}" type="pres">
      <dgm:prSet presAssocID="{5AB1FB50-A400-4E83-A60D-2C4328E7EB18}" presName="imgShp" presStyleLbl="fgImgPlace1" presStyleIdx="2" presStyleCnt="5"/>
      <dgm:spPr/>
    </dgm:pt>
    <dgm:pt modelId="{52CD792A-5C4D-400C-BB01-D6FE6102BE72}" type="pres">
      <dgm:prSet presAssocID="{5AB1FB50-A400-4E83-A60D-2C4328E7EB18}" presName="txShp" presStyleLbl="node1" presStyleIdx="2" presStyleCnt="5">
        <dgm:presLayoutVars>
          <dgm:bulletEnabled val="1"/>
        </dgm:presLayoutVars>
      </dgm:prSet>
      <dgm:spPr/>
    </dgm:pt>
    <dgm:pt modelId="{983C13B5-9006-4064-A1C4-D72D1303F159}" type="pres">
      <dgm:prSet presAssocID="{FF1C9FAE-D2F5-4851-9FBD-1184E2E7BE46}" presName="spacing" presStyleCnt="0"/>
      <dgm:spPr/>
    </dgm:pt>
    <dgm:pt modelId="{02A62B8B-3A28-4D35-8BA3-1C49241FA7F4}" type="pres">
      <dgm:prSet presAssocID="{564A3557-4834-4C17-A10C-835690701A6E}" presName="composite" presStyleCnt="0"/>
      <dgm:spPr/>
    </dgm:pt>
    <dgm:pt modelId="{359F11F2-B49C-4907-BFFC-F350716A0684}" type="pres">
      <dgm:prSet presAssocID="{564A3557-4834-4C17-A10C-835690701A6E}" presName="imgShp" presStyleLbl="fgImgPlace1" presStyleIdx="3" presStyleCnt="5"/>
      <dgm:spPr/>
    </dgm:pt>
    <dgm:pt modelId="{8DB34256-EAF7-4693-A5D3-5BD97CEB5396}" type="pres">
      <dgm:prSet presAssocID="{564A3557-4834-4C17-A10C-835690701A6E}" presName="txShp" presStyleLbl="node1" presStyleIdx="3" presStyleCnt="5">
        <dgm:presLayoutVars>
          <dgm:bulletEnabled val="1"/>
        </dgm:presLayoutVars>
      </dgm:prSet>
      <dgm:spPr/>
    </dgm:pt>
    <dgm:pt modelId="{5B4D650F-8BF9-4FD9-9F70-52A9EA3C46B8}" type="pres">
      <dgm:prSet presAssocID="{A9A19540-6F89-4AAD-8012-B830650BC282}" presName="spacing" presStyleCnt="0"/>
      <dgm:spPr/>
    </dgm:pt>
    <dgm:pt modelId="{A9965529-01DB-4520-BFA4-D5A60BA345A1}" type="pres">
      <dgm:prSet presAssocID="{CEFB06D0-9CD8-4105-B6A2-36534E41D28D}" presName="composite" presStyleCnt="0"/>
      <dgm:spPr/>
    </dgm:pt>
    <dgm:pt modelId="{5A3B1DF8-A86F-476E-BAFC-8930C216AC51}" type="pres">
      <dgm:prSet presAssocID="{CEFB06D0-9CD8-4105-B6A2-36534E41D28D}" presName="imgShp" presStyleLbl="fgImgPlace1" presStyleIdx="4" presStyleCnt="5"/>
      <dgm:spPr/>
    </dgm:pt>
    <dgm:pt modelId="{748E4015-C7A6-4465-B0F0-3FD4A1DB5A62}" type="pres">
      <dgm:prSet presAssocID="{CEFB06D0-9CD8-4105-B6A2-36534E41D28D}" presName="txShp" presStyleLbl="node1" presStyleIdx="4" presStyleCnt="5">
        <dgm:presLayoutVars>
          <dgm:bulletEnabled val="1"/>
        </dgm:presLayoutVars>
      </dgm:prSet>
      <dgm:spPr/>
    </dgm:pt>
  </dgm:ptLst>
  <dgm:cxnLst>
    <dgm:cxn modelId="{9DDCB8F0-C692-473A-9AD0-946312DF0B03}" type="presOf" srcId="{D009116C-4D26-4A4D-B107-79D0E46D9A28}" destId="{87742211-80F0-4FAA-954C-F20713DA11FB}" srcOrd="0" destOrd="0" presId="urn:microsoft.com/office/officeart/2005/8/layout/vList3"/>
    <dgm:cxn modelId="{90C13771-DFCC-4B7B-9AB1-F86978551B6D}" srcId="{071C0E0B-1602-409A-97D8-E96766AB8DC9}" destId="{CEFB06D0-9CD8-4105-B6A2-36534E41D28D}" srcOrd="4" destOrd="0" parTransId="{72C1AD53-658F-40B7-A088-B52D4C9344A5}" sibTransId="{133691C9-4B33-44A0-8FEB-492F8CD45E0B}"/>
    <dgm:cxn modelId="{F240342E-37C8-471B-93A4-60E60259317B}" type="presOf" srcId="{CEFB06D0-9CD8-4105-B6A2-36534E41D28D}" destId="{748E4015-C7A6-4465-B0F0-3FD4A1DB5A62}" srcOrd="0" destOrd="0" presId="urn:microsoft.com/office/officeart/2005/8/layout/vList3"/>
    <dgm:cxn modelId="{C0A5632C-4C5E-4A99-9A9D-9D775F0E2BB6}" srcId="{071C0E0B-1602-409A-97D8-E96766AB8DC9}" destId="{564A3557-4834-4C17-A10C-835690701A6E}" srcOrd="3" destOrd="0" parTransId="{16069B0D-D467-4E44-9946-88BAC2D041AF}" sibTransId="{A9A19540-6F89-4AAD-8012-B830650BC282}"/>
    <dgm:cxn modelId="{7DC0E2FB-A6A1-4B80-A14E-73F3758705C9}" srcId="{071C0E0B-1602-409A-97D8-E96766AB8DC9}" destId="{5AB1FB50-A400-4E83-A60D-2C4328E7EB18}" srcOrd="2" destOrd="0" parTransId="{045C15C1-34D3-4F2B-8B75-54129AABC170}" sibTransId="{FF1C9FAE-D2F5-4851-9FBD-1184E2E7BE46}"/>
    <dgm:cxn modelId="{5320622E-C5AA-45EA-B054-AD866DBF977A}" srcId="{071C0E0B-1602-409A-97D8-E96766AB8DC9}" destId="{30A79AB3-3369-4FFD-8018-FD7FF74D0003}" srcOrd="0" destOrd="0" parTransId="{47801D9B-E76E-4BEB-AAEE-2D55C213C3CF}" sibTransId="{68FD20C7-E4CC-4C24-8B62-5CEE2A1E6934}"/>
    <dgm:cxn modelId="{4C04E55D-B282-4BF7-BA09-71F7560ED40D}" type="presOf" srcId="{30A79AB3-3369-4FFD-8018-FD7FF74D0003}" destId="{CA71F0D7-755B-4BA1-8252-3FC29E432F71}" srcOrd="0" destOrd="0" presId="urn:microsoft.com/office/officeart/2005/8/layout/vList3"/>
    <dgm:cxn modelId="{C5FB6B99-C060-47F6-98ED-3A3A6342727E}" type="presOf" srcId="{5AB1FB50-A400-4E83-A60D-2C4328E7EB18}" destId="{52CD792A-5C4D-400C-BB01-D6FE6102BE72}" srcOrd="0" destOrd="0" presId="urn:microsoft.com/office/officeart/2005/8/layout/vList3"/>
    <dgm:cxn modelId="{5C706F32-470D-48AD-B6CD-88CDAE0D80C3}" srcId="{071C0E0B-1602-409A-97D8-E96766AB8DC9}" destId="{D009116C-4D26-4A4D-B107-79D0E46D9A28}" srcOrd="1" destOrd="0" parTransId="{E0DA54F0-CE45-4F6C-AAF7-854C2DBF0E01}" sibTransId="{1A7C8DBC-25C8-48FB-A3A1-FD5114A1BEA8}"/>
    <dgm:cxn modelId="{3E80EC71-E6EE-41E6-BBFB-9E424DCEE6F3}" type="presOf" srcId="{564A3557-4834-4C17-A10C-835690701A6E}" destId="{8DB34256-EAF7-4693-A5D3-5BD97CEB5396}" srcOrd="0" destOrd="0" presId="urn:microsoft.com/office/officeart/2005/8/layout/vList3"/>
    <dgm:cxn modelId="{3E0A8DB3-C877-4C07-9817-62B88681B9AC}" type="presOf" srcId="{071C0E0B-1602-409A-97D8-E96766AB8DC9}" destId="{8877DE7C-0F48-4717-8BBA-B21E6FC0B591}" srcOrd="0" destOrd="0" presId="urn:microsoft.com/office/officeart/2005/8/layout/vList3"/>
    <dgm:cxn modelId="{8B6B6CD4-E10A-4EE4-92D7-333524FB621B}" type="presParOf" srcId="{8877DE7C-0F48-4717-8BBA-B21E6FC0B591}" destId="{D3FB83DB-ED0A-42BF-9EE2-F282D470C553}" srcOrd="0" destOrd="0" presId="urn:microsoft.com/office/officeart/2005/8/layout/vList3"/>
    <dgm:cxn modelId="{B0C1BC2E-561D-4F37-BD86-ECC68C186042}" type="presParOf" srcId="{D3FB83DB-ED0A-42BF-9EE2-F282D470C553}" destId="{10BAE4DC-2D2E-41EE-9B19-81627DC24BC4}" srcOrd="0" destOrd="0" presId="urn:microsoft.com/office/officeart/2005/8/layout/vList3"/>
    <dgm:cxn modelId="{D1B369D8-F8D5-4A05-A586-719C0259943F}" type="presParOf" srcId="{D3FB83DB-ED0A-42BF-9EE2-F282D470C553}" destId="{CA71F0D7-755B-4BA1-8252-3FC29E432F71}" srcOrd="1" destOrd="0" presId="urn:microsoft.com/office/officeart/2005/8/layout/vList3"/>
    <dgm:cxn modelId="{AEE23AB7-C5C6-46A7-9FD4-44E75B51E61E}" type="presParOf" srcId="{8877DE7C-0F48-4717-8BBA-B21E6FC0B591}" destId="{EFFACC68-AF7A-4F2B-92A0-E53B3A318BB4}" srcOrd="1" destOrd="0" presId="urn:microsoft.com/office/officeart/2005/8/layout/vList3"/>
    <dgm:cxn modelId="{0692C290-F0A6-439F-ABE2-2F490EC07E7E}" type="presParOf" srcId="{8877DE7C-0F48-4717-8BBA-B21E6FC0B591}" destId="{21D12EB1-7D8C-4FC6-B5D3-263605DF33C5}" srcOrd="2" destOrd="0" presId="urn:microsoft.com/office/officeart/2005/8/layout/vList3"/>
    <dgm:cxn modelId="{1F7F2777-C04C-464B-A5B5-A4D03F0CF43A}" type="presParOf" srcId="{21D12EB1-7D8C-4FC6-B5D3-263605DF33C5}" destId="{30B4A4A2-E632-47EC-8C5B-4963EBC08586}" srcOrd="0" destOrd="0" presId="urn:microsoft.com/office/officeart/2005/8/layout/vList3"/>
    <dgm:cxn modelId="{417F5C42-7247-4BD8-AE0A-5C84DA32DE0A}" type="presParOf" srcId="{21D12EB1-7D8C-4FC6-B5D3-263605DF33C5}" destId="{87742211-80F0-4FAA-954C-F20713DA11FB}" srcOrd="1" destOrd="0" presId="urn:microsoft.com/office/officeart/2005/8/layout/vList3"/>
    <dgm:cxn modelId="{C9E7497B-082A-42AA-B39D-A3AB4504D8FE}" type="presParOf" srcId="{8877DE7C-0F48-4717-8BBA-B21E6FC0B591}" destId="{FDD3A6C5-8E95-4653-8C6A-CCC0B1FEC8E0}" srcOrd="3" destOrd="0" presId="urn:microsoft.com/office/officeart/2005/8/layout/vList3"/>
    <dgm:cxn modelId="{90222845-5271-4D30-9167-9FF292159F88}" type="presParOf" srcId="{8877DE7C-0F48-4717-8BBA-B21E6FC0B591}" destId="{AFA6A2FE-4946-4511-815A-3E40123C36CF}" srcOrd="4" destOrd="0" presId="urn:microsoft.com/office/officeart/2005/8/layout/vList3"/>
    <dgm:cxn modelId="{9AB5F3F1-04AE-4CB8-9A4A-145E8E156F1D}" type="presParOf" srcId="{AFA6A2FE-4946-4511-815A-3E40123C36CF}" destId="{A969B063-7D95-42B3-B409-D54DC4D15FDD}" srcOrd="0" destOrd="0" presId="urn:microsoft.com/office/officeart/2005/8/layout/vList3"/>
    <dgm:cxn modelId="{187F77BF-A55C-4E8A-8983-38C3F395F8C5}" type="presParOf" srcId="{AFA6A2FE-4946-4511-815A-3E40123C36CF}" destId="{52CD792A-5C4D-400C-BB01-D6FE6102BE72}" srcOrd="1" destOrd="0" presId="urn:microsoft.com/office/officeart/2005/8/layout/vList3"/>
    <dgm:cxn modelId="{6ECFF458-9F6E-437E-8264-B792C9222CA6}" type="presParOf" srcId="{8877DE7C-0F48-4717-8BBA-B21E6FC0B591}" destId="{983C13B5-9006-4064-A1C4-D72D1303F159}" srcOrd="5" destOrd="0" presId="urn:microsoft.com/office/officeart/2005/8/layout/vList3"/>
    <dgm:cxn modelId="{0D1D9E4B-5133-436A-8D25-A11F2C44B507}" type="presParOf" srcId="{8877DE7C-0F48-4717-8BBA-B21E6FC0B591}" destId="{02A62B8B-3A28-4D35-8BA3-1C49241FA7F4}" srcOrd="6" destOrd="0" presId="urn:microsoft.com/office/officeart/2005/8/layout/vList3"/>
    <dgm:cxn modelId="{418502F7-D7D6-4A10-9133-B41F0B355BAC}" type="presParOf" srcId="{02A62B8B-3A28-4D35-8BA3-1C49241FA7F4}" destId="{359F11F2-B49C-4907-BFFC-F350716A0684}" srcOrd="0" destOrd="0" presId="urn:microsoft.com/office/officeart/2005/8/layout/vList3"/>
    <dgm:cxn modelId="{2D8A1FC3-DEAC-4865-BA75-66876C4A95F3}" type="presParOf" srcId="{02A62B8B-3A28-4D35-8BA3-1C49241FA7F4}" destId="{8DB34256-EAF7-4693-A5D3-5BD97CEB5396}" srcOrd="1" destOrd="0" presId="urn:microsoft.com/office/officeart/2005/8/layout/vList3"/>
    <dgm:cxn modelId="{BDE7B510-C040-4C68-818D-A33DC22BB4AF}" type="presParOf" srcId="{8877DE7C-0F48-4717-8BBA-B21E6FC0B591}" destId="{5B4D650F-8BF9-4FD9-9F70-52A9EA3C46B8}" srcOrd="7" destOrd="0" presId="urn:microsoft.com/office/officeart/2005/8/layout/vList3"/>
    <dgm:cxn modelId="{4E646DBC-238D-4722-B314-2B90AB80E694}" type="presParOf" srcId="{8877DE7C-0F48-4717-8BBA-B21E6FC0B591}" destId="{A9965529-01DB-4520-BFA4-D5A60BA345A1}" srcOrd="8" destOrd="0" presId="urn:microsoft.com/office/officeart/2005/8/layout/vList3"/>
    <dgm:cxn modelId="{A51E01FC-8F43-4B70-8026-975B7CEEF76B}" type="presParOf" srcId="{A9965529-01DB-4520-BFA4-D5A60BA345A1}" destId="{5A3B1DF8-A86F-476E-BAFC-8930C216AC51}" srcOrd="0" destOrd="0" presId="urn:microsoft.com/office/officeart/2005/8/layout/vList3"/>
    <dgm:cxn modelId="{A29DB668-C863-4D5E-B7D6-D390BC5F05BA}" type="presParOf" srcId="{A9965529-01DB-4520-BFA4-D5A60BA345A1}" destId="{748E4015-C7A6-4465-B0F0-3FD4A1DB5A6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A19EA4-35F9-474B-A624-DEA502C9EA41}"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668890BF-1519-4064-8328-B0B94B6C8DBF}">
      <dgm:prSet/>
      <dgm:spPr/>
      <dgm:t>
        <a:bodyPr/>
        <a:lstStyle/>
        <a:p>
          <a:pPr rtl="0"/>
          <a:endParaRPr lang="en-IN"/>
        </a:p>
      </dgm:t>
    </dgm:pt>
    <dgm:pt modelId="{146DD252-2A2B-4A6D-928F-4B4ACEEB2825}" type="parTrans" cxnId="{9467DC86-15A5-470C-B29B-3620EFCD9927}">
      <dgm:prSet/>
      <dgm:spPr/>
      <dgm:t>
        <a:bodyPr/>
        <a:lstStyle/>
        <a:p>
          <a:endParaRPr lang="en-IN"/>
        </a:p>
      </dgm:t>
    </dgm:pt>
    <dgm:pt modelId="{C3D00B18-DB4A-4D45-909F-C480D8FF7E9C}" type="sibTrans" cxnId="{9467DC86-15A5-470C-B29B-3620EFCD9927}">
      <dgm:prSet/>
      <dgm:spPr/>
      <dgm:t>
        <a:bodyPr/>
        <a:lstStyle/>
        <a:p>
          <a:endParaRPr lang="en-IN"/>
        </a:p>
      </dgm:t>
    </dgm:pt>
    <dgm:pt modelId="{07CE63E7-7297-4A23-8495-A253C35F2255}">
      <dgm:prSet/>
      <dgm:spPr/>
      <dgm:t>
        <a:bodyPr/>
        <a:lstStyle/>
        <a:p>
          <a:pPr rtl="0"/>
          <a:r>
            <a:rPr lang="en-US" dirty="0" smtClean="0"/>
            <a:t>Category A: 95 Districts</a:t>
          </a:r>
          <a:endParaRPr lang="en-IN" dirty="0"/>
        </a:p>
      </dgm:t>
    </dgm:pt>
    <dgm:pt modelId="{A8347CDD-B06D-470C-BAFC-60DEC511B11D}" type="parTrans" cxnId="{A2BE889E-F9A7-4528-AF9A-4EDF95E9DB39}">
      <dgm:prSet/>
      <dgm:spPr/>
      <dgm:t>
        <a:bodyPr/>
        <a:lstStyle/>
        <a:p>
          <a:endParaRPr lang="en-IN"/>
        </a:p>
      </dgm:t>
    </dgm:pt>
    <dgm:pt modelId="{BA50E15F-76DB-4E23-87E9-C6C62DD8FFAF}" type="sibTrans" cxnId="{A2BE889E-F9A7-4528-AF9A-4EDF95E9DB39}">
      <dgm:prSet/>
      <dgm:spPr/>
      <dgm:t>
        <a:bodyPr/>
        <a:lstStyle/>
        <a:p>
          <a:endParaRPr lang="en-IN"/>
        </a:p>
      </dgm:t>
    </dgm:pt>
    <dgm:pt modelId="{44BA4EED-4A44-4330-A6CD-8C4AF4D6F02A}">
      <dgm:prSet/>
      <dgm:spPr/>
      <dgm:t>
        <a:bodyPr/>
        <a:lstStyle/>
        <a:p>
          <a:pPr rtl="0"/>
          <a:r>
            <a:rPr lang="en-US" smtClean="0"/>
            <a:t>Category B:225 Districts</a:t>
          </a:r>
          <a:endParaRPr lang="en-IN"/>
        </a:p>
      </dgm:t>
    </dgm:pt>
    <dgm:pt modelId="{DCEFBB04-2B92-4FC5-ACFC-FA1D45E4898F}" type="parTrans" cxnId="{8F34A1B5-7EA0-4DC5-AE82-6F885D60EF78}">
      <dgm:prSet/>
      <dgm:spPr/>
      <dgm:t>
        <a:bodyPr/>
        <a:lstStyle/>
        <a:p>
          <a:endParaRPr lang="en-IN"/>
        </a:p>
      </dgm:t>
    </dgm:pt>
    <dgm:pt modelId="{C6422369-E0D8-4A6A-A6F2-ADEFDA4AC5A7}" type="sibTrans" cxnId="{8F34A1B5-7EA0-4DC5-AE82-6F885D60EF78}">
      <dgm:prSet/>
      <dgm:spPr/>
      <dgm:t>
        <a:bodyPr/>
        <a:lstStyle/>
        <a:p>
          <a:endParaRPr lang="en-IN"/>
        </a:p>
      </dgm:t>
    </dgm:pt>
    <dgm:pt modelId="{23147896-13C2-4949-8F88-5EBCFB5CB41C}">
      <dgm:prSet/>
      <dgm:spPr/>
      <dgm:t>
        <a:bodyPr/>
        <a:lstStyle/>
        <a:p>
          <a:pPr rtl="0"/>
          <a:r>
            <a:rPr lang="en-US" smtClean="0"/>
            <a:t>Category C:16 Districts</a:t>
          </a:r>
          <a:endParaRPr lang="en-IN"/>
        </a:p>
      </dgm:t>
    </dgm:pt>
    <dgm:pt modelId="{5B5F8B46-3B2E-4464-BD6A-A4F75BC1EDE3}" type="parTrans" cxnId="{50BEC040-DD18-40AC-A53C-E666515B48FB}">
      <dgm:prSet/>
      <dgm:spPr/>
      <dgm:t>
        <a:bodyPr/>
        <a:lstStyle/>
        <a:p>
          <a:endParaRPr lang="en-IN"/>
        </a:p>
      </dgm:t>
    </dgm:pt>
    <dgm:pt modelId="{3439DAED-573B-4082-9F25-673CD1C325A8}" type="sibTrans" cxnId="{50BEC040-DD18-40AC-A53C-E666515B48FB}">
      <dgm:prSet/>
      <dgm:spPr/>
      <dgm:t>
        <a:bodyPr/>
        <a:lstStyle/>
        <a:p>
          <a:endParaRPr lang="en-IN"/>
        </a:p>
      </dgm:t>
    </dgm:pt>
    <dgm:pt modelId="{97B80CA5-5EB6-4EC2-BA81-2DE3B7B04630}">
      <dgm:prSet/>
      <dgm:spPr/>
      <dgm:t>
        <a:bodyPr/>
        <a:lstStyle/>
        <a:p>
          <a:pPr rtl="0"/>
          <a:r>
            <a:rPr lang="en-US" smtClean="0"/>
            <a:t>Category D: 1 District</a:t>
          </a:r>
          <a:endParaRPr lang="en-IN"/>
        </a:p>
      </dgm:t>
    </dgm:pt>
    <dgm:pt modelId="{816D0E24-C388-4E5C-B5A2-6A1A110E0255}" type="parTrans" cxnId="{6E97871B-F94D-42C5-829C-0E616CB74366}">
      <dgm:prSet/>
      <dgm:spPr/>
      <dgm:t>
        <a:bodyPr/>
        <a:lstStyle/>
        <a:p>
          <a:endParaRPr lang="en-IN"/>
        </a:p>
      </dgm:t>
    </dgm:pt>
    <dgm:pt modelId="{2790F94D-B43A-482A-835E-CEB9C12BA1B2}" type="sibTrans" cxnId="{6E97871B-F94D-42C5-829C-0E616CB74366}">
      <dgm:prSet/>
      <dgm:spPr/>
      <dgm:t>
        <a:bodyPr/>
        <a:lstStyle/>
        <a:p>
          <a:endParaRPr lang="en-IN"/>
        </a:p>
      </dgm:t>
    </dgm:pt>
    <dgm:pt modelId="{1A9C2D22-C678-49E0-8DEC-1F7E020B6F9F}">
      <dgm:prSet/>
      <dgm:spPr/>
      <dgm:t>
        <a:bodyPr/>
        <a:lstStyle/>
        <a:p>
          <a:pPr rtl="0"/>
          <a:r>
            <a:rPr lang="en-US" smtClean="0"/>
            <a:t>Category E: 194 Districts</a:t>
          </a:r>
          <a:endParaRPr lang="en-IN"/>
        </a:p>
      </dgm:t>
    </dgm:pt>
    <dgm:pt modelId="{9C920291-BFD2-4BFD-B83E-8DAAE7F60351}" type="parTrans" cxnId="{8B0B535A-333E-4FD4-A298-BECF9C2F35F5}">
      <dgm:prSet/>
      <dgm:spPr/>
      <dgm:t>
        <a:bodyPr/>
        <a:lstStyle/>
        <a:p>
          <a:endParaRPr lang="en-IN"/>
        </a:p>
      </dgm:t>
    </dgm:pt>
    <dgm:pt modelId="{B012BCCB-0471-4E93-BE54-0A6167EFBE50}" type="sibTrans" cxnId="{8B0B535A-333E-4FD4-A298-BECF9C2F35F5}">
      <dgm:prSet/>
      <dgm:spPr/>
      <dgm:t>
        <a:bodyPr/>
        <a:lstStyle/>
        <a:p>
          <a:endParaRPr lang="en-IN"/>
        </a:p>
      </dgm:t>
    </dgm:pt>
    <dgm:pt modelId="{99D0ABDB-E176-4620-901E-16AE1CC07DBF}" type="pres">
      <dgm:prSet presAssocID="{08A19EA4-35F9-474B-A624-DEA502C9EA41}" presName="compositeShape" presStyleCnt="0">
        <dgm:presLayoutVars>
          <dgm:chMax val="7"/>
          <dgm:dir/>
          <dgm:resizeHandles val="exact"/>
        </dgm:presLayoutVars>
      </dgm:prSet>
      <dgm:spPr/>
    </dgm:pt>
    <dgm:pt modelId="{4CFAE8FD-416E-4D3C-A341-0313AD292D02}" type="pres">
      <dgm:prSet presAssocID="{668890BF-1519-4064-8328-B0B94B6C8DBF}" presName="circ1" presStyleLbl="vennNode1" presStyleIdx="0" presStyleCnt="6"/>
      <dgm:spPr/>
    </dgm:pt>
    <dgm:pt modelId="{50436C76-7800-417C-BBF2-36E18347DC89}" type="pres">
      <dgm:prSet presAssocID="{668890BF-1519-4064-8328-B0B94B6C8DBF}" presName="circ1Tx" presStyleLbl="revTx" presStyleIdx="0" presStyleCnt="0">
        <dgm:presLayoutVars>
          <dgm:chMax val="0"/>
          <dgm:chPref val="0"/>
          <dgm:bulletEnabled val="1"/>
        </dgm:presLayoutVars>
      </dgm:prSet>
      <dgm:spPr/>
    </dgm:pt>
    <dgm:pt modelId="{049DC7E5-A41F-41D6-A913-765BD084474A}" type="pres">
      <dgm:prSet presAssocID="{07CE63E7-7297-4A23-8495-A253C35F2255}" presName="circ2" presStyleLbl="vennNode1" presStyleIdx="1" presStyleCnt="6"/>
      <dgm:spPr/>
    </dgm:pt>
    <dgm:pt modelId="{78537BDC-AD64-4117-8602-8B14377A0C26}" type="pres">
      <dgm:prSet presAssocID="{07CE63E7-7297-4A23-8495-A253C35F2255}" presName="circ2Tx" presStyleLbl="revTx" presStyleIdx="0" presStyleCnt="0">
        <dgm:presLayoutVars>
          <dgm:chMax val="0"/>
          <dgm:chPref val="0"/>
          <dgm:bulletEnabled val="1"/>
        </dgm:presLayoutVars>
      </dgm:prSet>
      <dgm:spPr/>
    </dgm:pt>
    <dgm:pt modelId="{A26BAA3C-10DB-4C91-952C-D163C6A16431}" type="pres">
      <dgm:prSet presAssocID="{44BA4EED-4A44-4330-A6CD-8C4AF4D6F02A}" presName="circ3" presStyleLbl="vennNode1" presStyleIdx="2" presStyleCnt="6"/>
      <dgm:spPr/>
    </dgm:pt>
    <dgm:pt modelId="{BAA45FAB-1944-4454-A506-3B39B17157C5}" type="pres">
      <dgm:prSet presAssocID="{44BA4EED-4A44-4330-A6CD-8C4AF4D6F02A}" presName="circ3Tx" presStyleLbl="revTx" presStyleIdx="0" presStyleCnt="0">
        <dgm:presLayoutVars>
          <dgm:chMax val="0"/>
          <dgm:chPref val="0"/>
          <dgm:bulletEnabled val="1"/>
        </dgm:presLayoutVars>
      </dgm:prSet>
      <dgm:spPr/>
    </dgm:pt>
    <dgm:pt modelId="{76584EF7-66A2-4FD3-8930-866EF1857795}" type="pres">
      <dgm:prSet presAssocID="{23147896-13C2-4949-8F88-5EBCFB5CB41C}" presName="circ4" presStyleLbl="vennNode1" presStyleIdx="3" presStyleCnt="6"/>
      <dgm:spPr/>
    </dgm:pt>
    <dgm:pt modelId="{80699083-3773-4C63-8B8C-8ACF90293829}" type="pres">
      <dgm:prSet presAssocID="{23147896-13C2-4949-8F88-5EBCFB5CB41C}" presName="circ4Tx" presStyleLbl="revTx" presStyleIdx="0" presStyleCnt="0">
        <dgm:presLayoutVars>
          <dgm:chMax val="0"/>
          <dgm:chPref val="0"/>
          <dgm:bulletEnabled val="1"/>
        </dgm:presLayoutVars>
      </dgm:prSet>
      <dgm:spPr/>
    </dgm:pt>
    <dgm:pt modelId="{C6DEC365-E248-47CC-9474-607BC1F45664}" type="pres">
      <dgm:prSet presAssocID="{97B80CA5-5EB6-4EC2-BA81-2DE3B7B04630}" presName="circ5" presStyleLbl="vennNode1" presStyleIdx="4" presStyleCnt="6"/>
      <dgm:spPr/>
    </dgm:pt>
    <dgm:pt modelId="{F8294D83-356E-4079-8CC4-4B04FB3BCAA2}" type="pres">
      <dgm:prSet presAssocID="{97B80CA5-5EB6-4EC2-BA81-2DE3B7B04630}" presName="circ5Tx" presStyleLbl="revTx" presStyleIdx="0" presStyleCnt="0">
        <dgm:presLayoutVars>
          <dgm:chMax val="0"/>
          <dgm:chPref val="0"/>
          <dgm:bulletEnabled val="1"/>
        </dgm:presLayoutVars>
      </dgm:prSet>
      <dgm:spPr/>
    </dgm:pt>
    <dgm:pt modelId="{A09777D4-9A3C-41E7-ABCE-15447B7603DE}" type="pres">
      <dgm:prSet presAssocID="{1A9C2D22-C678-49E0-8DEC-1F7E020B6F9F}" presName="circ6" presStyleLbl="vennNode1" presStyleIdx="5" presStyleCnt="6"/>
      <dgm:spPr/>
    </dgm:pt>
    <dgm:pt modelId="{2A284ED5-187B-43E7-885E-A05DB40E474C}" type="pres">
      <dgm:prSet presAssocID="{1A9C2D22-C678-49E0-8DEC-1F7E020B6F9F}" presName="circ6Tx" presStyleLbl="revTx" presStyleIdx="0" presStyleCnt="0">
        <dgm:presLayoutVars>
          <dgm:chMax val="0"/>
          <dgm:chPref val="0"/>
          <dgm:bulletEnabled val="1"/>
        </dgm:presLayoutVars>
      </dgm:prSet>
      <dgm:spPr/>
    </dgm:pt>
  </dgm:ptLst>
  <dgm:cxnLst>
    <dgm:cxn modelId="{6A464CD0-8BB7-4BBC-B9BA-BB9315A5B502}" type="presOf" srcId="{97B80CA5-5EB6-4EC2-BA81-2DE3B7B04630}" destId="{F8294D83-356E-4079-8CC4-4B04FB3BCAA2}" srcOrd="0" destOrd="0" presId="urn:microsoft.com/office/officeart/2005/8/layout/venn1"/>
    <dgm:cxn modelId="{74A78339-A639-4BAD-BE16-30E5E58022B9}" type="presOf" srcId="{44BA4EED-4A44-4330-A6CD-8C4AF4D6F02A}" destId="{BAA45FAB-1944-4454-A506-3B39B17157C5}" srcOrd="0" destOrd="0" presId="urn:microsoft.com/office/officeart/2005/8/layout/venn1"/>
    <dgm:cxn modelId="{F6DEFF61-85B2-4D00-AA16-CDCB8ABE27A0}" type="presOf" srcId="{08A19EA4-35F9-474B-A624-DEA502C9EA41}" destId="{99D0ABDB-E176-4620-901E-16AE1CC07DBF}" srcOrd="0" destOrd="0" presId="urn:microsoft.com/office/officeart/2005/8/layout/venn1"/>
    <dgm:cxn modelId="{50BEC040-DD18-40AC-A53C-E666515B48FB}" srcId="{08A19EA4-35F9-474B-A624-DEA502C9EA41}" destId="{23147896-13C2-4949-8F88-5EBCFB5CB41C}" srcOrd="3" destOrd="0" parTransId="{5B5F8B46-3B2E-4464-BD6A-A4F75BC1EDE3}" sibTransId="{3439DAED-573B-4082-9F25-673CD1C325A8}"/>
    <dgm:cxn modelId="{8B0B535A-333E-4FD4-A298-BECF9C2F35F5}" srcId="{08A19EA4-35F9-474B-A624-DEA502C9EA41}" destId="{1A9C2D22-C678-49E0-8DEC-1F7E020B6F9F}" srcOrd="5" destOrd="0" parTransId="{9C920291-BFD2-4BFD-B83E-8DAAE7F60351}" sibTransId="{B012BCCB-0471-4E93-BE54-0A6167EFBE50}"/>
    <dgm:cxn modelId="{82C661AB-8140-416C-B269-E2D4143A50B8}" type="presOf" srcId="{23147896-13C2-4949-8F88-5EBCFB5CB41C}" destId="{80699083-3773-4C63-8B8C-8ACF90293829}" srcOrd="0" destOrd="0" presId="urn:microsoft.com/office/officeart/2005/8/layout/venn1"/>
    <dgm:cxn modelId="{B259BB0B-B4C8-4C50-8DFE-A8CEB95E2852}" type="presOf" srcId="{1A9C2D22-C678-49E0-8DEC-1F7E020B6F9F}" destId="{2A284ED5-187B-43E7-885E-A05DB40E474C}" srcOrd="0" destOrd="0" presId="urn:microsoft.com/office/officeart/2005/8/layout/venn1"/>
    <dgm:cxn modelId="{CE7C2795-58DF-4E50-B69E-6D9C3E1AED2A}" type="presOf" srcId="{07CE63E7-7297-4A23-8495-A253C35F2255}" destId="{78537BDC-AD64-4117-8602-8B14377A0C26}" srcOrd="0" destOrd="0" presId="urn:microsoft.com/office/officeart/2005/8/layout/venn1"/>
    <dgm:cxn modelId="{A2BE889E-F9A7-4528-AF9A-4EDF95E9DB39}" srcId="{08A19EA4-35F9-474B-A624-DEA502C9EA41}" destId="{07CE63E7-7297-4A23-8495-A253C35F2255}" srcOrd="1" destOrd="0" parTransId="{A8347CDD-B06D-470C-BAFC-60DEC511B11D}" sibTransId="{BA50E15F-76DB-4E23-87E9-C6C62DD8FFAF}"/>
    <dgm:cxn modelId="{DFF2BAC3-5A9F-4578-A43A-CD5E25F4CA85}" type="presOf" srcId="{668890BF-1519-4064-8328-B0B94B6C8DBF}" destId="{50436C76-7800-417C-BBF2-36E18347DC89}" srcOrd="0" destOrd="0" presId="urn:microsoft.com/office/officeart/2005/8/layout/venn1"/>
    <dgm:cxn modelId="{9467DC86-15A5-470C-B29B-3620EFCD9927}" srcId="{08A19EA4-35F9-474B-A624-DEA502C9EA41}" destId="{668890BF-1519-4064-8328-B0B94B6C8DBF}" srcOrd="0" destOrd="0" parTransId="{146DD252-2A2B-4A6D-928F-4B4ACEEB2825}" sibTransId="{C3D00B18-DB4A-4D45-909F-C480D8FF7E9C}"/>
    <dgm:cxn modelId="{6E97871B-F94D-42C5-829C-0E616CB74366}" srcId="{08A19EA4-35F9-474B-A624-DEA502C9EA41}" destId="{97B80CA5-5EB6-4EC2-BA81-2DE3B7B04630}" srcOrd="4" destOrd="0" parTransId="{816D0E24-C388-4E5C-B5A2-6A1A110E0255}" sibTransId="{2790F94D-B43A-482A-835E-CEB9C12BA1B2}"/>
    <dgm:cxn modelId="{8F34A1B5-7EA0-4DC5-AE82-6F885D60EF78}" srcId="{08A19EA4-35F9-474B-A624-DEA502C9EA41}" destId="{44BA4EED-4A44-4330-A6CD-8C4AF4D6F02A}" srcOrd="2" destOrd="0" parTransId="{DCEFBB04-2B92-4FC5-ACFC-FA1D45E4898F}" sibTransId="{C6422369-E0D8-4A6A-A6F2-ADEFDA4AC5A7}"/>
    <dgm:cxn modelId="{0069AF7D-06D8-44F3-B1E9-A119680AD914}" type="presParOf" srcId="{99D0ABDB-E176-4620-901E-16AE1CC07DBF}" destId="{4CFAE8FD-416E-4D3C-A341-0313AD292D02}" srcOrd="0" destOrd="0" presId="urn:microsoft.com/office/officeart/2005/8/layout/venn1"/>
    <dgm:cxn modelId="{DA3FD0D4-7044-46E9-9F0C-88855DF87EBD}" type="presParOf" srcId="{99D0ABDB-E176-4620-901E-16AE1CC07DBF}" destId="{50436C76-7800-417C-BBF2-36E18347DC89}" srcOrd="1" destOrd="0" presId="urn:microsoft.com/office/officeart/2005/8/layout/venn1"/>
    <dgm:cxn modelId="{A598D48F-1BCE-49C0-B77F-974B96BA5E13}" type="presParOf" srcId="{99D0ABDB-E176-4620-901E-16AE1CC07DBF}" destId="{049DC7E5-A41F-41D6-A913-765BD084474A}" srcOrd="2" destOrd="0" presId="urn:microsoft.com/office/officeart/2005/8/layout/venn1"/>
    <dgm:cxn modelId="{A33F7AAD-1A7D-40FF-A947-97F7E26A9531}" type="presParOf" srcId="{99D0ABDB-E176-4620-901E-16AE1CC07DBF}" destId="{78537BDC-AD64-4117-8602-8B14377A0C26}" srcOrd="3" destOrd="0" presId="urn:microsoft.com/office/officeart/2005/8/layout/venn1"/>
    <dgm:cxn modelId="{75322B27-7A47-4D38-9D9D-C37A9EB183BA}" type="presParOf" srcId="{99D0ABDB-E176-4620-901E-16AE1CC07DBF}" destId="{A26BAA3C-10DB-4C91-952C-D163C6A16431}" srcOrd="4" destOrd="0" presId="urn:microsoft.com/office/officeart/2005/8/layout/venn1"/>
    <dgm:cxn modelId="{DC51998F-B298-4ABE-ADD0-CB15A3F74217}" type="presParOf" srcId="{99D0ABDB-E176-4620-901E-16AE1CC07DBF}" destId="{BAA45FAB-1944-4454-A506-3B39B17157C5}" srcOrd="5" destOrd="0" presId="urn:microsoft.com/office/officeart/2005/8/layout/venn1"/>
    <dgm:cxn modelId="{76DCCB6C-0910-4C43-8284-ADED3850D35F}" type="presParOf" srcId="{99D0ABDB-E176-4620-901E-16AE1CC07DBF}" destId="{76584EF7-66A2-4FD3-8930-866EF1857795}" srcOrd="6" destOrd="0" presId="urn:microsoft.com/office/officeart/2005/8/layout/venn1"/>
    <dgm:cxn modelId="{979A15F7-AAE4-4383-8579-5E99061CD614}" type="presParOf" srcId="{99D0ABDB-E176-4620-901E-16AE1CC07DBF}" destId="{80699083-3773-4C63-8B8C-8ACF90293829}" srcOrd="7" destOrd="0" presId="urn:microsoft.com/office/officeart/2005/8/layout/venn1"/>
    <dgm:cxn modelId="{E94B6135-FCF3-4A36-8231-09BE23A5BACD}" type="presParOf" srcId="{99D0ABDB-E176-4620-901E-16AE1CC07DBF}" destId="{C6DEC365-E248-47CC-9474-607BC1F45664}" srcOrd="8" destOrd="0" presId="urn:microsoft.com/office/officeart/2005/8/layout/venn1"/>
    <dgm:cxn modelId="{3B9A1239-16EB-4C26-AA53-EB17CC7BF7CD}" type="presParOf" srcId="{99D0ABDB-E176-4620-901E-16AE1CC07DBF}" destId="{F8294D83-356E-4079-8CC4-4B04FB3BCAA2}" srcOrd="9" destOrd="0" presId="urn:microsoft.com/office/officeart/2005/8/layout/venn1"/>
    <dgm:cxn modelId="{0FF4F541-BDA7-4786-858C-A583CB02CF19}" type="presParOf" srcId="{99D0ABDB-E176-4620-901E-16AE1CC07DBF}" destId="{A09777D4-9A3C-41E7-ABCE-15447B7603DE}" srcOrd="10" destOrd="0" presId="urn:microsoft.com/office/officeart/2005/8/layout/venn1"/>
    <dgm:cxn modelId="{1F1C6451-3767-4E61-BF40-EEDEB2845206}" type="presParOf" srcId="{99D0ABDB-E176-4620-901E-16AE1CC07DBF}" destId="{2A284ED5-187B-43E7-885E-A05DB40E474C}" srcOrd="11"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F65764-DDB1-4ABC-900D-100B371339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F425F42-1D2B-4181-A125-4A17A3706218}">
      <dgm:prSet/>
      <dgm:spPr/>
      <dgm:t>
        <a:bodyPr/>
        <a:lstStyle/>
        <a:p>
          <a:pPr rtl="0"/>
          <a:r>
            <a:rPr lang="en-US" b="1" dirty="0" smtClean="0"/>
            <a:t>Death Rate is calculated as number of death cases in an area by number of confirmed cases in an area.</a:t>
          </a:r>
          <a:endParaRPr lang="en-IN" dirty="0"/>
        </a:p>
      </dgm:t>
    </dgm:pt>
    <dgm:pt modelId="{DA16F501-318C-4B4C-BD56-1862DEA148E8}" type="parTrans" cxnId="{230F5302-DC7F-4332-9013-642A74C04679}">
      <dgm:prSet/>
      <dgm:spPr/>
      <dgm:t>
        <a:bodyPr/>
        <a:lstStyle/>
        <a:p>
          <a:endParaRPr lang="en-IN"/>
        </a:p>
      </dgm:t>
    </dgm:pt>
    <dgm:pt modelId="{D3D0382D-1E14-466F-B844-A6C0F2CBD7E5}" type="sibTrans" cxnId="{230F5302-DC7F-4332-9013-642A74C04679}">
      <dgm:prSet/>
      <dgm:spPr/>
      <dgm:t>
        <a:bodyPr/>
        <a:lstStyle/>
        <a:p>
          <a:endParaRPr lang="en-IN"/>
        </a:p>
      </dgm:t>
    </dgm:pt>
    <dgm:pt modelId="{EC8F1D91-DB83-4DC6-863C-98D8D63EF9AD}">
      <dgm:prSet/>
      <dgm:spPr/>
      <dgm:t>
        <a:bodyPr/>
        <a:lstStyle/>
        <a:p>
          <a:pPr rtl="0"/>
          <a:r>
            <a:rPr lang="en-US" b="1" smtClean="0"/>
            <a:t>The states with high death rates which could be attributed to various factors such as population density, healthcare infrastructure, and government policies are shown below in the chart.</a:t>
          </a:r>
          <a:endParaRPr lang="en-IN"/>
        </a:p>
      </dgm:t>
    </dgm:pt>
    <dgm:pt modelId="{1A5F18D0-7590-42E0-B21C-D78127593DA1}" type="parTrans" cxnId="{430AF6A9-667D-4324-822D-06B5AFE32890}">
      <dgm:prSet/>
      <dgm:spPr/>
      <dgm:t>
        <a:bodyPr/>
        <a:lstStyle/>
        <a:p>
          <a:endParaRPr lang="en-IN"/>
        </a:p>
      </dgm:t>
    </dgm:pt>
    <dgm:pt modelId="{5D745B8C-8D1C-43E0-9A88-69A3FE604A1A}" type="sibTrans" cxnId="{430AF6A9-667D-4324-822D-06B5AFE32890}">
      <dgm:prSet/>
      <dgm:spPr/>
      <dgm:t>
        <a:bodyPr/>
        <a:lstStyle/>
        <a:p>
          <a:endParaRPr lang="en-IN"/>
        </a:p>
      </dgm:t>
    </dgm:pt>
    <dgm:pt modelId="{CCF45A73-A843-49C3-BAE9-A5A1C6B664B4}" type="pres">
      <dgm:prSet presAssocID="{56F65764-DDB1-4ABC-900D-100B371339FA}" presName="linear" presStyleCnt="0">
        <dgm:presLayoutVars>
          <dgm:animLvl val="lvl"/>
          <dgm:resizeHandles val="exact"/>
        </dgm:presLayoutVars>
      </dgm:prSet>
      <dgm:spPr/>
    </dgm:pt>
    <dgm:pt modelId="{F9804A27-B116-44EB-AA60-16B1AE89E945}" type="pres">
      <dgm:prSet presAssocID="{FF425F42-1D2B-4181-A125-4A17A3706218}" presName="parentText" presStyleLbl="node1" presStyleIdx="0" presStyleCnt="2">
        <dgm:presLayoutVars>
          <dgm:chMax val="0"/>
          <dgm:bulletEnabled val="1"/>
        </dgm:presLayoutVars>
      </dgm:prSet>
      <dgm:spPr/>
    </dgm:pt>
    <dgm:pt modelId="{359A2DFF-69EA-4BF8-BC9A-18E81C7A8947}" type="pres">
      <dgm:prSet presAssocID="{D3D0382D-1E14-466F-B844-A6C0F2CBD7E5}" presName="spacer" presStyleCnt="0"/>
      <dgm:spPr/>
    </dgm:pt>
    <dgm:pt modelId="{A0011B20-176F-41EF-A4E5-CF355318529C}" type="pres">
      <dgm:prSet presAssocID="{EC8F1D91-DB83-4DC6-863C-98D8D63EF9AD}" presName="parentText" presStyleLbl="node1" presStyleIdx="1" presStyleCnt="2">
        <dgm:presLayoutVars>
          <dgm:chMax val="0"/>
          <dgm:bulletEnabled val="1"/>
        </dgm:presLayoutVars>
      </dgm:prSet>
      <dgm:spPr/>
    </dgm:pt>
  </dgm:ptLst>
  <dgm:cxnLst>
    <dgm:cxn modelId="{230F5302-DC7F-4332-9013-642A74C04679}" srcId="{56F65764-DDB1-4ABC-900D-100B371339FA}" destId="{FF425F42-1D2B-4181-A125-4A17A3706218}" srcOrd="0" destOrd="0" parTransId="{DA16F501-318C-4B4C-BD56-1862DEA148E8}" sibTransId="{D3D0382D-1E14-466F-B844-A6C0F2CBD7E5}"/>
    <dgm:cxn modelId="{430AF6A9-667D-4324-822D-06B5AFE32890}" srcId="{56F65764-DDB1-4ABC-900D-100B371339FA}" destId="{EC8F1D91-DB83-4DC6-863C-98D8D63EF9AD}" srcOrd="1" destOrd="0" parTransId="{1A5F18D0-7590-42E0-B21C-D78127593DA1}" sibTransId="{5D745B8C-8D1C-43E0-9A88-69A3FE604A1A}"/>
    <dgm:cxn modelId="{9616F36D-343A-4EC3-A66A-8B7A46106B9F}" type="presOf" srcId="{FF425F42-1D2B-4181-A125-4A17A3706218}" destId="{F9804A27-B116-44EB-AA60-16B1AE89E945}" srcOrd="0" destOrd="0" presId="urn:microsoft.com/office/officeart/2005/8/layout/vList2"/>
    <dgm:cxn modelId="{39BFA2BE-C039-41D7-B3AB-02DEDBAC6CBF}" type="presOf" srcId="{56F65764-DDB1-4ABC-900D-100B371339FA}" destId="{CCF45A73-A843-49C3-BAE9-A5A1C6B664B4}" srcOrd="0" destOrd="0" presId="urn:microsoft.com/office/officeart/2005/8/layout/vList2"/>
    <dgm:cxn modelId="{1E779E69-7AA0-45B5-BE91-20123C51FB24}" type="presOf" srcId="{EC8F1D91-DB83-4DC6-863C-98D8D63EF9AD}" destId="{A0011B20-176F-41EF-A4E5-CF355318529C}" srcOrd="0" destOrd="0" presId="urn:microsoft.com/office/officeart/2005/8/layout/vList2"/>
    <dgm:cxn modelId="{A745A372-CC4D-40D8-BCF3-6FA0B6882102}" type="presParOf" srcId="{CCF45A73-A843-49C3-BAE9-A5A1C6B664B4}" destId="{F9804A27-B116-44EB-AA60-16B1AE89E945}" srcOrd="0" destOrd="0" presId="urn:microsoft.com/office/officeart/2005/8/layout/vList2"/>
    <dgm:cxn modelId="{524CAB81-FF37-4227-8B9A-A724580C0CD2}" type="presParOf" srcId="{CCF45A73-A843-49C3-BAE9-A5A1C6B664B4}" destId="{359A2DFF-69EA-4BF8-BC9A-18E81C7A8947}" srcOrd="1" destOrd="0" presId="urn:microsoft.com/office/officeart/2005/8/layout/vList2"/>
    <dgm:cxn modelId="{8D5D2467-4BBB-47E1-9D6B-EB606E7C036F}" type="presParOf" srcId="{CCF45A73-A843-49C3-BAE9-A5A1C6B664B4}" destId="{A0011B20-176F-41EF-A4E5-CF355318529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3E5DBE-678F-4C2E-B272-C343177D2F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F7EA5DB-E59C-4661-841E-CFB726EA06C0}">
      <dgm:prSet/>
      <dgm:spPr/>
      <dgm:t>
        <a:bodyPr/>
        <a:lstStyle/>
        <a:p>
          <a:pPr rtl="0"/>
          <a:r>
            <a:rPr lang="en-US" b="1" dirty="0" smtClean="0"/>
            <a:t>As of cutoff date of September 2021, the total number of deaths due to COVID-19 in India was more than 440,000. The number of deaths due to COVID-19 in India has been one of the highest in the world.</a:t>
          </a:r>
          <a:endParaRPr lang="en-IN" dirty="0"/>
        </a:p>
      </dgm:t>
    </dgm:pt>
    <dgm:pt modelId="{86D70927-AF51-470D-9D7C-9010C748275F}" type="parTrans" cxnId="{272A3F88-304B-4440-97F6-CA939875E8F3}">
      <dgm:prSet/>
      <dgm:spPr/>
      <dgm:t>
        <a:bodyPr/>
        <a:lstStyle/>
        <a:p>
          <a:endParaRPr lang="en-IN"/>
        </a:p>
      </dgm:t>
    </dgm:pt>
    <dgm:pt modelId="{5D43067E-B5E5-459F-BD4A-6892EA67EC4D}" type="sibTrans" cxnId="{272A3F88-304B-4440-97F6-CA939875E8F3}">
      <dgm:prSet/>
      <dgm:spPr/>
      <dgm:t>
        <a:bodyPr/>
        <a:lstStyle/>
        <a:p>
          <a:endParaRPr lang="en-IN"/>
        </a:p>
      </dgm:t>
    </dgm:pt>
    <dgm:pt modelId="{D9AB86B8-B7B6-4D94-AE14-D316FD46EFE6}" type="pres">
      <dgm:prSet presAssocID="{093E5DBE-678F-4C2E-B272-C343177D2F12}" presName="linear" presStyleCnt="0">
        <dgm:presLayoutVars>
          <dgm:animLvl val="lvl"/>
          <dgm:resizeHandles val="exact"/>
        </dgm:presLayoutVars>
      </dgm:prSet>
      <dgm:spPr/>
    </dgm:pt>
    <dgm:pt modelId="{A309F639-FB3F-4C2C-A617-B3127BEA023B}" type="pres">
      <dgm:prSet presAssocID="{7F7EA5DB-E59C-4661-841E-CFB726EA06C0}" presName="parentText" presStyleLbl="node1" presStyleIdx="0" presStyleCnt="1">
        <dgm:presLayoutVars>
          <dgm:chMax val="0"/>
          <dgm:bulletEnabled val="1"/>
        </dgm:presLayoutVars>
      </dgm:prSet>
      <dgm:spPr/>
    </dgm:pt>
  </dgm:ptLst>
  <dgm:cxnLst>
    <dgm:cxn modelId="{272A3F88-304B-4440-97F6-CA939875E8F3}" srcId="{093E5DBE-678F-4C2E-B272-C343177D2F12}" destId="{7F7EA5DB-E59C-4661-841E-CFB726EA06C0}" srcOrd="0" destOrd="0" parTransId="{86D70927-AF51-470D-9D7C-9010C748275F}" sibTransId="{5D43067E-B5E5-459F-BD4A-6892EA67EC4D}"/>
    <dgm:cxn modelId="{2A9D1A96-C6E2-4255-AEA8-69F5B7DCAD17}" type="presOf" srcId="{093E5DBE-678F-4C2E-B272-C343177D2F12}" destId="{D9AB86B8-B7B6-4D94-AE14-D316FD46EFE6}" srcOrd="0" destOrd="0" presId="urn:microsoft.com/office/officeart/2005/8/layout/vList2"/>
    <dgm:cxn modelId="{00FE1F64-E2F6-457E-8E9E-5B51282FF734}" type="presOf" srcId="{7F7EA5DB-E59C-4661-841E-CFB726EA06C0}" destId="{A309F639-FB3F-4C2C-A617-B3127BEA023B}" srcOrd="0" destOrd="0" presId="urn:microsoft.com/office/officeart/2005/8/layout/vList2"/>
    <dgm:cxn modelId="{94BFEFBB-C602-429A-B531-55B320D78554}" type="presParOf" srcId="{D9AB86B8-B7B6-4D94-AE14-D316FD46EFE6}" destId="{A309F639-FB3F-4C2C-A617-B3127BEA023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04F7E-FCF0-4BE0-BD9D-512DCBE2E46C}">
      <dsp:nvSpPr>
        <dsp:cNvPr id="0" name=""/>
        <dsp:cNvSpPr/>
      </dsp:nvSpPr>
      <dsp:spPr>
        <a:xfrm>
          <a:off x="0" y="12042"/>
          <a:ext cx="10441324" cy="437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dirty="0" smtClean="0"/>
            <a:t>The recovery rate in coronavirus disease (COVID-19) refers to the percentage of people who have recovered from the disease after being infected. The recovery rate can vary depending on various factors such as age, overall health, and the severity of the illness.</a:t>
          </a:r>
          <a:endParaRPr lang="en-IN" sz="1100" kern="1200" dirty="0"/>
        </a:p>
      </dsp:txBody>
      <dsp:txXfrm>
        <a:off x="21361" y="33403"/>
        <a:ext cx="10398602" cy="394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D1D9F-9C63-4AF2-A315-CBBBA8CD8A29}">
      <dsp:nvSpPr>
        <dsp:cNvPr id="0" name=""/>
        <dsp:cNvSpPr/>
      </dsp:nvSpPr>
      <dsp:spPr>
        <a:xfrm>
          <a:off x="0" y="55573"/>
          <a:ext cx="10302051" cy="9278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b="1" kern="1200" dirty="0" smtClean="0"/>
            <a:t>According to data from the Ministry of Health and Family Welfare, as of September 2021, more than 750 million doses of COVID-19 vaccine had been administered in India,  with over 215 million people receiving both doses of the vaccine. This represents a significant portion of the population, but there is still work to be done to ensure that all eligible individuals receive their </a:t>
          </a:r>
          <a:r>
            <a:rPr lang="en-US" sz="1300" b="1" kern="1200" dirty="0" err="1" smtClean="0"/>
            <a:t>doses.India</a:t>
          </a:r>
          <a:r>
            <a:rPr lang="en-US" sz="1300" b="1" kern="1200" dirty="0" smtClean="0"/>
            <a:t> had approved  three COVID-19 vaccines for emergency use: </a:t>
          </a:r>
          <a:r>
            <a:rPr lang="en-US" sz="1300" b="1" kern="1200" dirty="0" err="1" smtClean="0"/>
            <a:t>Covishield</a:t>
          </a:r>
          <a:r>
            <a:rPr lang="en-US" sz="1300" b="1" kern="1200" dirty="0" smtClean="0"/>
            <a:t>, </a:t>
          </a:r>
          <a:r>
            <a:rPr lang="en-US" sz="1300" b="1" kern="1200" dirty="0" err="1" smtClean="0"/>
            <a:t>Covaxin</a:t>
          </a:r>
          <a:r>
            <a:rPr lang="en-US" sz="1300" b="1" kern="1200" dirty="0" smtClean="0"/>
            <a:t>, and Sputnik V.</a:t>
          </a:r>
          <a:endParaRPr lang="en-IN" sz="1300" kern="1200" dirty="0"/>
        </a:p>
      </dsp:txBody>
      <dsp:txXfrm>
        <a:off x="45292" y="100865"/>
        <a:ext cx="10211467" cy="837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BE0DB-10F5-40CF-800C-B3499DE5F83D}">
      <dsp:nvSpPr>
        <dsp:cNvPr id="0" name=""/>
        <dsp:cNvSpPr/>
      </dsp:nvSpPr>
      <dsp:spPr>
        <a:xfrm>
          <a:off x="0" y="22963"/>
          <a:ext cx="7429455" cy="7850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dirty="0" smtClean="0"/>
            <a:t>A new sub-lineage of the Delta variant called Delta Plus (B.1.617.2.1 or AY.1), which had emerged in India and was identified as a "variant of concern" by the Indian government. The Delta Plus variant was found to have an additional mutation in the spike protein of the virus, which could potentially make it more transmissible and resistant to vaccines.</a:t>
          </a:r>
          <a:endParaRPr lang="en-IN" sz="1100" kern="1200" dirty="0"/>
        </a:p>
      </dsp:txBody>
      <dsp:txXfrm>
        <a:off x="38324" y="61287"/>
        <a:ext cx="7352807" cy="708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79F85-8F4F-49E0-86FA-B14C16C61B16}">
      <dsp:nvSpPr>
        <dsp:cNvPr id="0" name=""/>
        <dsp:cNvSpPr/>
      </dsp:nvSpPr>
      <dsp:spPr>
        <a:xfrm>
          <a:off x="0" y="22963"/>
          <a:ext cx="7429455" cy="7850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b="1" kern="1200" dirty="0" smtClean="0"/>
            <a:t>As of cutoff date of November 2021, the total number of confirmed cases of COVID-19 in India in 2020 was more than 10 million. The number of cases continued to increase rapidly in early 2021, with over 400,000 new cases reported daily. However, the number of cases began to decline later and has been decreasing  steadily since then.</a:t>
          </a:r>
          <a:endParaRPr lang="en-IN" sz="1100" kern="1200" dirty="0"/>
        </a:p>
      </dsp:txBody>
      <dsp:txXfrm>
        <a:off x="38324" y="61287"/>
        <a:ext cx="7352807" cy="7084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1F0D7-755B-4BA1-8252-3FC29E432F71}">
      <dsp:nvSpPr>
        <dsp:cNvPr id="0" name=""/>
        <dsp:cNvSpPr/>
      </dsp:nvSpPr>
      <dsp:spPr>
        <a:xfrm rot="10800000">
          <a:off x="916147" y="440"/>
          <a:ext cx="3267494" cy="372527"/>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4274" tIns="64770" rIns="120904" bIns="64770" numCol="1" spcCol="1270" anchor="ctr" anchorCtr="0">
          <a:noAutofit/>
        </a:bodyPr>
        <a:lstStyle/>
        <a:p>
          <a:pPr lvl="0" algn="ctr" defTabSz="755650" rtl="0">
            <a:lnSpc>
              <a:spcPct val="90000"/>
            </a:lnSpc>
            <a:spcBef>
              <a:spcPct val="0"/>
            </a:spcBef>
            <a:spcAft>
              <a:spcPct val="35000"/>
            </a:spcAft>
          </a:pPr>
          <a:r>
            <a:rPr lang="en-US" sz="1700" kern="1200" dirty="0" smtClean="0"/>
            <a:t>Category A: 0.05 ≤ </a:t>
          </a:r>
          <a:r>
            <a:rPr lang="en-US" sz="1700" kern="1200" dirty="0" err="1" smtClean="0"/>
            <a:t>tr</a:t>
          </a:r>
          <a:r>
            <a:rPr lang="en-US" sz="1700" kern="1200" dirty="0" smtClean="0"/>
            <a:t> ≤ 0.1</a:t>
          </a:r>
          <a:endParaRPr lang="en-IN" sz="1700" kern="1200" dirty="0"/>
        </a:p>
      </dsp:txBody>
      <dsp:txXfrm rot="10800000">
        <a:off x="1009279" y="440"/>
        <a:ext cx="3174362" cy="372527"/>
      </dsp:txXfrm>
    </dsp:sp>
    <dsp:sp modelId="{10BAE4DC-2D2E-41EE-9B19-81627DC24BC4}">
      <dsp:nvSpPr>
        <dsp:cNvPr id="0" name=""/>
        <dsp:cNvSpPr/>
      </dsp:nvSpPr>
      <dsp:spPr>
        <a:xfrm>
          <a:off x="729883" y="440"/>
          <a:ext cx="372527" cy="372527"/>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7742211-80F0-4FAA-954C-F20713DA11FB}">
      <dsp:nvSpPr>
        <dsp:cNvPr id="0" name=""/>
        <dsp:cNvSpPr/>
      </dsp:nvSpPr>
      <dsp:spPr>
        <a:xfrm rot="10800000">
          <a:off x="916147" y="484169"/>
          <a:ext cx="3267494" cy="372527"/>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4274" tIns="64770" rIns="120904" bIns="64770" numCol="1" spcCol="1270" anchor="ctr" anchorCtr="0">
          <a:noAutofit/>
        </a:bodyPr>
        <a:lstStyle/>
        <a:p>
          <a:pPr lvl="0" algn="ctr" defTabSz="755650" rtl="0">
            <a:lnSpc>
              <a:spcPct val="90000"/>
            </a:lnSpc>
            <a:spcBef>
              <a:spcPct val="0"/>
            </a:spcBef>
            <a:spcAft>
              <a:spcPct val="35000"/>
            </a:spcAft>
          </a:pPr>
          <a:r>
            <a:rPr lang="en-US" sz="1700" kern="1200" dirty="0" smtClean="0"/>
            <a:t>Category B: 0.1 &lt; </a:t>
          </a:r>
          <a:r>
            <a:rPr lang="en-US" sz="1700" kern="1200" dirty="0" err="1" smtClean="0"/>
            <a:t>tr</a:t>
          </a:r>
          <a:r>
            <a:rPr lang="en-US" sz="1700" kern="1200" dirty="0" smtClean="0"/>
            <a:t> ≤ 0.3</a:t>
          </a:r>
          <a:endParaRPr lang="en-IN" sz="1700" kern="1200" dirty="0"/>
        </a:p>
      </dsp:txBody>
      <dsp:txXfrm rot="10800000">
        <a:off x="1009279" y="484169"/>
        <a:ext cx="3174362" cy="372527"/>
      </dsp:txXfrm>
    </dsp:sp>
    <dsp:sp modelId="{30B4A4A2-E632-47EC-8C5B-4963EBC08586}">
      <dsp:nvSpPr>
        <dsp:cNvPr id="0" name=""/>
        <dsp:cNvSpPr/>
      </dsp:nvSpPr>
      <dsp:spPr>
        <a:xfrm>
          <a:off x="729883" y="484169"/>
          <a:ext cx="372527" cy="372527"/>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2CD792A-5C4D-400C-BB01-D6FE6102BE72}">
      <dsp:nvSpPr>
        <dsp:cNvPr id="0" name=""/>
        <dsp:cNvSpPr/>
      </dsp:nvSpPr>
      <dsp:spPr>
        <a:xfrm rot="10800000">
          <a:off x="916147" y="967898"/>
          <a:ext cx="3267494" cy="372527"/>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4274" tIns="64770" rIns="120904" bIns="64770" numCol="1" spcCol="1270" anchor="ctr" anchorCtr="0">
          <a:noAutofit/>
        </a:bodyPr>
        <a:lstStyle/>
        <a:p>
          <a:pPr lvl="0" algn="ctr" defTabSz="755650" rtl="0">
            <a:lnSpc>
              <a:spcPct val="90000"/>
            </a:lnSpc>
            <a:spcBef>
              <a:spcPct val="0"/>
            </a:spcBef>
            <a:spcAft>
              <a:spcPct val="35000"/>
            </a:spcAft>
          </a:pPr>
          <a:r>
            <a:rPr lang="en-US" sz="1700" kern="1200" dirty="0" smtClean="0"/>
            <a:t>Category C: 0.3 &lt; </a:t>
          </a:r>
          <a:r>
            <a:rPr lang="en-US" sz="1700" kern="1200" dirty="0" err="1" smtClean="0"/>
            <a:t>tr</a:t>
          </a:r>
          <a:r>
            <a:rPr lang="en-US" sz="1700" kern="1200" dirty="0" smtClean="0"/>
            <a:t> ≤ 0.5</a:t>
          </a:r>
          <a:endParaRPr lang="en-IN" sz="1700" kern="1200" dirty="0"/>
        </a:p>
      </dsp:txBody>
      <dsp:txXfrm rot="10800000">
        <a:off x="1009279" y="967898"/>
        <a:ext cx="3174362" cy="372527"/>
      </dsp:txXfrm>
    </dsp:sp>
    <dsp:sp modelId="{A969B063-7D95-42B3-B409-D54DC4D15FDD}">
      <dsp:nvSpPr>
        <dsp:cNvPr id="0" name=""/>
        <dsp:cNvSpPr/>
      </dsp:nvSpPr>
      <dsp:spPr>
        <a:xfrm>
          <a:off x="729883" y="967898"/>
          <a:ext cx="372527" cy="372527"/>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DB34256-EAF7-4693-A5D3-5BD97CEB5396}">
      <dsp:nvSpPr>
        <dsp:cNvPr id="0" name=""/>
        <dsp:cNvSpPr/>
      </dsp:nvSpPr>
      <dsp:spPr>
        <a:xfrm rot="10800000">
          <a:off x="916147" y="1451627"/>
          <a:ext cx="3267494" cy="372527"/>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4274" tIns="64770" rIns="120904" bIns="64770" numCol="1" spcCol="1270" anchor="ctr" anchorCtr="0">
          <a:noAutofit/>
        </a:bodyPr>
        <a:lstStyle/>
        <a:p>
          <a:pPr lvl="0" algn="ctr" defTabSz="755650" rtl="0">
            <a:lnSpc>
              <a:spcPct val="90000"/>
            </a:lnSpc>
            <a:spcBef>
              <a:spcPct val="0"/>
            </a:spcBef>
            <a:spcAft>
              <a:spcPct val="35000"/>
            </a:spcAft>
          </a:pPr>
          <a:r>
            <a:rPr lang="en-US" sz="1700" kern="1200" smtClean="0"/>
            <a:t>Category D: 0.5 &lt; tr ≤ 0.75</a:t>
          </a:r>
          <a:endParaRPr lang="en-IN" sz="1700" kern="1200"/>
        </a:p>
      </dsp:txBody>
      <dsp:txXfrm rot="10800000">
        <a:off x="1009279" y="1451627"/>
        <a:ext cx="3174362" cy="372527"/>
      </dsp:txXfrm>
    </dsp:sp>
    <dsp:sp modelId="{359F11F2-B49C-4907-BFFC-F350716A0684}">
      <dsp:nvSpPr>
        <dsp:cNvPr id="0" name=""/>
        <dsp:cNvSpPr/>
      </dsp:nvSpPr>
      <dsp:spPr>
        <a:xfrm>
          <a:off x="729883" y="1451627"/>
          <a:ext cx="372527" cy="372527"/>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48E4015-C7A6-4465-B0F0-3FD4A1DB5A62}">
      <dsp:nvSpPr>
        <dsp:cNvPr id="0" name=""/>
        <dsp:cNvSpPr/>
      </dsp:nvSpPr>
      <dsp:spPr>
        <a:xfrm rot="10800000">
          <a:off x="916147" y="1935356"/>
          <a:ext cx="3267494" cy="372527"/>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4274" tIns="64770" rIns="120904" bIns="64770" numCol="1" spcCol="1270" anchor="ctr" anchorCtr="0">
          <a:noAutofit/>
        </a:bodyPr>
        <a:lstStyle/>
        <a:p>
          <a:pPr lvl="0" algn="ctr" defTabSz="755650" rtl="0">
            <a:lnSpc>
              <a:spcPct val="90000"/>
            </a:lnSpc>
            <a:spcBef>
              <a:spcPct val="0"/>
            </a:spcBef>
            <a:spcAft>
              <a:spcPct val="35000"/>
            </a:spcAft>
          </a:pPr>
          <a:r>
            <a:rPr lang="en-US" sz="1700" kern="1200" smtClean="0"/>
            <a:t>Category E: 0.75 &lt; tr ≤ 1.0</a:t>
          </a:r>
          <a:endParaRPr lang="en-IN" sz="1700" kern="1200"/>
        </a:p>
      </dsp:txBody>
      <dsp:txXfrm rot="10800000">
        <a:off x="1009279" y="1935356"/>
        <a:ext cx="3174362" cy="372527"/>
      </dsp:txXfrm>
    </dsp:sp>
    <dsp:sp modelId="{5A3B1DF8-A86F-476E-BAFC-8930C216AC51}">
      <dsp:nvSpPr>
        <dsp:cNvPr id="0" name=""/>
        <dsp:cNvSpPr/>
      </dsp:nvSpPr>
      <dsp:spPr>
        <a:xfrm>
          <a:off x="729883" y="1935356"/>
          <a:ext cx="372527" cy="372527"/>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AE8FD-416E-4D3C-A341-0313AD292D02}">
      <dsp:nvSpPr>
        <dsp:cNvPr id="0" name=""/>
        <dsp:cNvSpPr/>
      </dsp:nvSpPr>
      <dsp:spPr>
        <a:xfrm>
          <a:off x="1612571" y="474696"/>
          <a:ext cx="635952" cy="635952"/>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0436C76-7800-417C-BBF2-36E18347DC89}">
      <dsp:nvSpPr>
        <dsp:cNvPr id="0" name=""/>
        <dsp:cNvSpPr/>
      </dsp:nvSpPr>
      <dsp:spPr>
        <a:xfrm>
          <a:off x="1533077" y="0"/>
          <a:ext cx="794940" cy="4330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44500" rtl="0">
            <a:lnSpc>
              <a:spcPct val="90000"/>
            </a:lnSpc>
            <a:spcBef>
              <a:spcPct val="0"/>
            </a:spcBef>
            <a:spcAft>
              <a:spcPct val="35000"/>
            </a:spcAft>
          </a:pPr>
          <a:endParaRPr lang="en-IN" sz="1000" kern="1200"/>
        </a:p>
      </dsp:txBody>
      <dsp:txXfrm>
        <a:off x="1533077" y="0"/>
        <a:ext cx="794940" cy="433041"/>
      </dsp:txXfrm>
    </dsp:sp>
    <dsp:sp modelId="{049DC7E5-A41F-41D6-A913-765BD084474A}">
      <dsp:nvSpPr>
        <dsp:cNvPr id="0" name=""/>
        <dsp:cNvSpPr/>
      </dsp:nvSpPr>
      <dsp:spPr>
        <a:xfrm>
          <a:off x="1818990" y="593885"/>
          <a:ext cx="635952" cy="635952"/>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8537BDC-AD64-4117-8602-8B14377A0C26}">
      <dsp:nvSpPr>
        <dsp:cNvPr id="0" name=""/>
        <dsp:cNvSpPr/>
      </dsp:nvSpPr>
      <dsp:spPr>
        <a:xfrm>
          <a:off x="2502109" y="412420"/>
          <a:ext cx="753338" cy="4742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44500" rtl="0">
            <a:lnSpc>
              <a:spcPct val="90000"/>
            </a:lnSpc>
            <a:spcBef>
              <a:spcPct val="0"/>
            </a:spcBef>
            <a:spcAft>
              <a:spcPct val="35000"/>
            </a:spcAft>
          </a:pPr>
          <a:r>
            <a:rPr lang="en-US" sz="1000" kern="1200" dirty="0" smtClean="0"/>
            <a:t>Category A: 95 Districts</a:t>
          </a:r>
          <a:endParaRPr lang="en-IN" sz="1000" kern="1200" dirty="0"/>
        </a:p>
      </dsp:txBody>
      <dsp:txXfrm>
        <a:off x="2502109" y="412420"/>
        <a:ext cx="753338" cy="474283"/>
      </dsp:txXfrm>
    </dsp:sp>
    <dsp:sp modelId="{A26BAA3C-10DB-4C91-952C-D163C6A16431}">
      <dsp:nvSpPr>
        <dsp:cNvPr id="0" name=""/>
        <dsp:cNvSpPr/>
      </dsp:nvSpPr>
      <dsp:spPr>
        <a:xfrm>
          <a:off x="1818990" y="832264"/>
          <a:ext cx="635952" cy="635952"/>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A45FAB-1944-4454-A506-3B39B17157C5}">
      <dsp:nvSpPr>
        <dsp:cNvPr id="0" name=""/>
        <dsp:cNvSpPr/>
      </dsp:nvSpPr>
      <dsp:spPr>
        <a:xfrm>
          <a:off x="2502109" y="1119721"/>
          <a:ext cx="753338" cy="5299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44500" rtl="0">
            <a:lnSpc>
              <a:spcPct val="90000"/>
            </a:lnSpc>
            <a:spcBef>
              <a:spcPct val="0"/>
            </a:spcBef>
            <a:spcAft>
              <a:spcPct val="35000"/>
            </a:spcAft>
          </a:pPr>
          <a:r>
            <a:rPr lang="en-US" sz="1000" kern="1200" smtClean="0"/>
            <a:t>Category B:225 Districts</a:t>
          </a:r>
          <a:endParaRPr lang="en-IN" sz="1000" kern="1200"/>
        </a:p>
      </dsp:txBody>
      <dsp:txXfrm>
        <a:off x="2502109" y="1119721"/>
        <a:ext cx="753338" cy="529960"/>
      </dsp:txXfrm>
    </dsp:sp>
    <dsp:sp modelId="{76584EF7-66A2-4FD3-8930-866EF1857795}">
      <dsp:nvSpPr>
        <dsp:cNvPr id="0" name=""/>
        <dsp:cNvSpPr/>
      </dsp:nvSpPr>
      <dsp:spPr>
        <a:xfrm>
          <a:off x="1612571" y="951660"/>
          <a:ext cx="635952" cy="635952"/>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0699083-3773-4C63-8B8C-8ACF90293829}">
      <dsp:nvSpPr>
        <dsp:cNvPr id="0" name=""/>
        <dsp:cNvSpPr/>
      </dsp:nvSpPr>
      <dsp:spPr>
        <a:xfrm>
          <a:off x="1533077" y="1629061"/>
          <a:ext cx="794940" cy="4330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44500" rtl="0">
            <a:lnSpc>
              <a:spcPct val="90000"/>
            </a:lnSpc>
            <a:spcBef>
              <a:spcPct val="0"/>
            </a:spcBef>
            <a:spcAft>
              <a:spcPct val="35000"/>
            </a:spcAft>
          </a:pPr>
          <a:r>
            <a:rPr lang="en-US" sz="1000" kern="1200" smtClean="0"/>
            <a:t>Category C:16 Districts</a:t>
          </a:r>
          <a:endParaRPr lang="en-IN" sz="1000" kern="1200"/>
        </a:p>
      </dsp:txBody>
      <dsp:txXfrm>
        <a:off x="1533077" y="1629061"/>
        <a:ext cx="794940" cy="433041"/>
      </dsp:txXfrm>
    </dsp:sp>
    <dsp:sp modelId="{C6DEC365-E248-47CC-9474-607BC1F45664}">
      <dsp:nvSpPr>
        <dsp:cNvPr id="0" name=""/>
        <dsp:cNvSpPr/>
      </dsp:nvSpPr>
      <dsp:spPr>
        <a:xfrm>
          <a:off x="1406151" y="832264"/>
          <a:ext cx="635952" cy="635952"/>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8294D83-356E-4079-8CC4-4B04FB3BCAA2}">
      <dsp:nvSpPr>
        <dsp:cNvPr id="0" name=""/>
        <dsp:cNvSpPr/>
      </dsp:nvSpPr>
      <dsp:spPr>
        <a:xfrm>
          <a:off x="605646" y="1119721"/>
          <a:ext cx="753338" cy="5299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44500" rtl="0">
            <a:lnSpc>
              <a:spcPct val="90000"/>
            </a:lnSpc>
            <a:spcBef>
              <a:spcPct val="0"/>
            </a:spcBef>
            <a:spcAft>
              <a:spcPct val="35000"/>
            </a:spcAft>
          </a:pPr>
          <a:r>
            <a:rPr lang="en-US" sz="1000" kern="1200" smtClean="0"/>
            <a:t>Category D: 1 District</a:t>
          </a:r>
          <a:endParaRPr lang="en-IN" sz="1000" kern="1200"/>
        </a:p>
      </dsp:txBody>
      <dsp:txXfrm>
        <a:off x="605646" y="1119721"/>
        <a:ext cx="753338" cy="529960"/>
      </dsp:txXfrm>
    </dsp:sp>
    <dsp:sp modelId="{A09777D4-9A3C-41E7-ABCE-15447B7603DE}">
      <dsp:nvSpPr>
        <dsp:cNvPr id="0" name=""/>
        <dsp:cNvSpPr/>
      </dsp:nvSpPr>
      <dsp:spPr>
        <a:xfrm>
          <a:off x="1406151" y="593885"/>
          <a:ext cx="635952" cy="635952"/>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A284ED5-187B-43E7-885E-A05DB40E474C}">
      <dsp:nvSpPr>
        <dsp:cNvPr id="0" name=""/>
        <dsp:cNvSpPr/>
      </dsp:nvSpPr>
      <dsp:spPr>
        <a:xfrm>
          <a:off x="605646" y="412420"/>
          <a:ext cx="753338" cy="5299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44500" rtl="0">
            <a:lnSpc>
              <a:spcPct val="90000"/>
            </a:lnSpc>
            <a:spcBef>
              <a:spcPct val="0"/>
            </a:spcBef>
            <a:spcAft>
              <a:spcPct val="35000"/>
            </a:spcAft>
          </a:pPr>
          <a:r>
            <a:rPr lang="en-US" sz="1000" kern="1200" smtClean="0"/>
            <a:t>Category E: 194 Districts</a:t>
          </a:r>
          <a:endParaRPr lang="en-IN" sz="1000" kern="1200"/>
        </a:p>
      </dsp:txBody>
      <dsp:txXfrm>
        <a:off x="605646" y="412420"/>
        <a:ext cx="753338" cy="5299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04A27-B116-44EB-AA60-16B1AE89E945}">
      <dsp:nvSpPr>
        <dsp:cNvPr id="0" name=""/>
        <dsp:cNvSpPr/>
      </dsp:nvSpPr>
      <dsp:spPr>
        <a:xfrm>
          <a:off x="0" y="90135"/>
          <a:ext cx="7593357" cy="4773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kern="1200" dirty="0" smtClean="0"/>
            <a:t>Death Rate is calculated as number of death cases in an area by number of confirmed cases in an area.</a:t>
          </a:r>
          <a:endParaRPr lang="en-IN" sz="1200" kern="1200" dirty="0"/>
        </a:p>
      </dsp:txBody>
      <dsp:txXfrm>
        <a:off x="23303" y="113438"/>
        <a:ext cx="7546751" cy="430753"/>
      </dsp:txXfrm>
    </dsp:sp>
    <dsp:sp modelId="{A0011B20-176F-41EF-A4E5-CF355318529C}">
      <dsp:nvSpPr>
        <dsp:cNvPr id="0" name=""/>
        <dsp:cNvSpPr/>
      </dsp:nvSpPr>
      <dsp:spPr>
        <a:xfrm>
          <a:off x="0" y="602055"/>
          <a:ext cx="7593357" cy="4773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kern="1200" smtClean="0"/>
            <a:t>The states with high death rates which could be attributed to various factors such as population density, healthcare infrastructure, and government policies are shown below in the chart.</a:t>
          </a:r>
          <a:endParaRPr lang="en-IN" sz="1200" kern="1200"/>
        </a:p>
      </dsp:txBody>
      <dsp:txXfrm>
        <a:off x="23303" y="625358"/>
        <a:ext cx="7546751" cy="4307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9F639-FB3F-4C2C-A617-B3127BEA023B}">
      <dsp:nvSpPr>
        <dsp:cNvPr id="0" name=""/>
        <dsp:cNvSpPr/>
      </dsp:nvSpPr>
      <dsp:spPr>
        <a:xfrm>
          <a:off x="0" y="4291"/>
          <a:ext cx="7593357" cy="7300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b="1" kern="1200" dirty="0" smtClean="0"/>
            <a:t>As of cutoff date of September 2021, the total number of deaths due to COVID-19 in India was more than 440,000. The number of deaths due to COVID-19 in India has been one of the highest in the world.</a:t>
          </a:r>
          <a:endParaRPr lang="en-IN" sz="1300" kern="1200" dirty="0"/>
        </a:p>
      </dsp:txBody>
      <dsp:txXfrm>
        <a:off x="35640" y="39931"/>
        <a:ext cx="7522077" cy="658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4226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677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9416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6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0505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2202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5104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093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571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73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847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653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210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955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4752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8596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4/24/2023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6913339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chart" Target="../charts/chart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chart" Target="../charts/chart7.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chart" Target="../charts/chart8.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hart" Target="../charts/char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chart" Target="../charts/chart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hart" Target="../charts/chart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D81D25C-7ED0-9504-8AF8-36DF9DF98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xmlns="" id="{8964992C-D26B-D241-C1FE-59BF0752E6F5}"/>
              </a:ext>
            </a:extLst>
          </p:cNvPr>
          <p:cNvSpPr/>
          <p:nvPr/>
        </p:nvSpPr>
        <p:spPr>
          <a:xfrm>
            <a:off x="3045124" y="883265"/>
            <a:ext cx="5819658" cy="1569660"/>
          </a:xfrm>
          <a:prstGeom prst="rect">
            <a:avLst/>
          </a:prstGeom>
          <a:noFill/>
        </p:spPr>
        <p:txBody>
          <a:bodyPr wrap="square" lIns="91440" tIns="45720" rIns="91440" bIns="45720">
            <a:spAutoFit/>
          </a:bodyPr>
          <a:lstStyle/>
          <a:p>
            <a:pPr algn="ctr"/>
            <a:r>
              <a:rPr 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V Boli" panose="02000500030200090000" pitchFamily="2" charset="0"/>
                <a:cs typeface="MV Boli" panose="02000500030200090000" pitchFamily="2" charset="0"/>
              </a:rPr>
              <a:t>Covid-19 Project Presentation </a:t>
            </a:r>
          </a:p>
        </p:txBody>
      </p:sp>
    </p:spTree>
    <p:extLst>
      <p:ext uri="{BB962C8B-B14F-4D97-AF65-F5344CB8AC3E}">
        <p14:creationId xmlns:p14="http://schemas.microsoft.com/office/powerpoint/2010/main" val="25110946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928800970"/>
              </p:ext>
            </p:extLst>
          </p:nvPr>
        </p:nvGraphicFramePr>
        <p:xfrm>
          <a:off x="564942" y="2048470"/>
          <a:ext cx="4913525"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nvGraphicFramePr>
        <p:xfrm>
          <a:off x="1383765" y="4157932"/>
          <a:ext cx="3861095" cy="20621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Chart 9"/>
          <p:cNvGraphicFramePr>
            <a:graphicFrameLocks/>
          </p:cNvGraphicFramePr>
          <p:nvPr>
            <p:extLst>
              <p:ext uri="{D42A27DB-BD31-4B8C-83A1-F6EECF244321}">
                <p14:modId xmlns:p14="http://schemas.microsoft.com/office/powerpoint/2010/main" val="1722211347"/>
              </p:ext>
            </p:extLst>
          </p:nvPr>
        </p:nvGraphicFramePr>
        <p:xfrm>
          <a:off x="5392173" y="2202678"/>
          <a:ext cx="6530890" cy="4308231"/>
        </p:xfrm>
        <a:graphic>
          <a:graphicData uri="http://schemas.openxmlformats.org/drawingml/2006/chart">
            <c:chart xmlns:c="http://schemas.openxmlformats.org/drawingml/2006/chart" xmlns:r="http://schemas.openxmlformats.org/officeDocument/2006/relationships" r:id="rId12"/>
          </a:graphicData>
        </a:graphic>
      </p:graphicFrame>
      <p:sp>
        <p:nvSpPr>
          <p:cNvPr id="11" name="Rectangle 10"/>
          <p:cNvSpPr/>
          <p:nvPr/>
        </p:nvSpPr>
        <p:spPr>
          <a:xfrm>
            <a:off x="632178" y="1475116"/>
            <a:ext cx="6074099" cy="461665"/>
          </a:xfrm>
          <a:prstGeom prst="rect">
            <a:avLst/>
          </a:prstGeom>
          <a:noFill/>
        </p:spPr>
        <p:txBody>
          <a:bodyPr wrap="none" lIns="91440" tIns="45720" rIns="91440" bIns="45720">
            <a:spAutoFit/>
          </a:bodyPr>
          <a:lstStyle/>
          <a:p>
            <a:pPr algn="ctr"/>
            <a:r>
              <a:rPr lang="en-US" sz="2400" b="1" cap="none" spc="0" dirty="0" smtClean="0">
                <a:ln w="0"/>
                <a:solidFill>
                  <a:schemeClr val="accent1"/>
                </a:solidFill>
                <a:effectLst>
                  <a:outerShdw blurRad="38100" dist="25400" dir="5400000" algn="ctr" rotWithShape="0">
                    <a:srgbClr val="6E747A">
                      <a:alpha val="43000"/>
                    </a:srgbClr>
                  </a:outerShdw>
                </a:effectLst>
              </a:rPr>
              <a:t>Testing Ratio(</a:t>
            </a:r>
            <a:r>
              <a:rPr lang="en-US" sz="2400" b="1" cap="none" spc="0" dirty="0" err="1" smtClean="0">
                <a:ln w="0"/>
                <a:solidFill>
                  <a:schemeClr val="accent1"/>
                </a:solidFill>
                <a:effectLst>
                  <a:outerShdw blurRad="38100" dist="25400" dir="5400000" algn="ctr" rotWithShape="0">
                    <a:srgbClr val="6E747A">
                      <a:alpha val="43000"/>
                    </a:srgbClr>
                  </a:outerShdw>
                </a:effectLst>
              </a:rPr>
              <a:t>tr</a:t>
            </a:r>
            <a:r>
              <a:rPr lang="en-US" sz="2400" b="1" cap="none" spc="0" dirty="0" smtClean="0">
                <a:ln w="0"/>
                <a:solidFill>
                  <a:schemeClr val="accent1"/>
                </a:solidFill>
                <a:effectLst>
                  <a:outerShdw blurRad="38100" dist="25400" dir="5400000" algn="ctr" rotWithShape="0">
                    <a:srgbClr val="6E747A">
                      <a:alpha val="43000"/>
                    </a:srgbClr>
                  </a:outerShdw>
                </a:effectLst>
              </a:rPr>
              <a:t>)= No. of tests/Population</a:t>
            </a:r>
            <a:endParaRPr lang="en-US" sz="2400" b="1"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1501856" y="85502"/>
            <a:ext cx="9131026" cy="523220"/>
          </a:xfrm>
          <a:prstGeom prst="rect">
            <a:avLst/>
          </a:prstGeom>
          <a:noFill/>
        </p:spPr>
        <p:txBody>
          <a:bodyPr wrap="none" lIns="91440" tIns="45720" rIns="91440" bIns="45720">
            <a:spAutoFit/>
          </a:bodyPr>
          <a:lstStyle/>
          <a:p>
            <a:pPr algn="ctr"/>
            <a:r>
              <a:rPr lang="en-US" sz="2800" b="0" cap="none" spc="0" dirty="0" smtClean="0">
                <a:ln w="0"/>
                <a:solidFill>
                  <a:schemeClr val="accent1"/>
                </a:solidFill>
                <a:effectLst>
                  <a:outerShdw blurRad="38100" dist="25400" dir="5400000" algn="ctr" rotWithShape="0">
                    <a:srgbClr val="6E747A">
                      <a:alpha val="43000"/>
                    </a:srgbClr>
                  </a:outerShdw>
                </a:effectLst>
              </a:rPr>
              <a:t>The number of Districts falling under each Category</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883352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10" grpId="0">
        <p:bldAsOne/>
      </p:bldGraphic>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500596349"/>
              </p:ext>
            </p:extLst>
          </p:nvPr>
        </p:nvGraphicFramePr>
        <p:xfrm>
          <a:off x="2743201" y="2020149"/>
          <a:ext cx="9183770" cy="415548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4580740" y="94891"/>
            <a:ext cx="2507418"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The Death Rate</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2" name="Diagram 1"/>
          <p:cNvGraphicFramePr/>
          <p:nvPr/>
        </p:nvGraphicFramePr>
        <p:xfrm>
          <a:off x="1559269" y="703577"/>
          <a:ext cx="7593357" cy="116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xmlns="" id="{6ED95E5B-B7D6-A028-BE75-0F424EF894CF}"/>
              </a:ext>
            </a:extLst>
          </p:cNvPr>
          <p:cNvSpPr/>
          <p:nvPr/>
        </p:nvSpPr>
        <p:spPr>
          <a:xfrm>
            <a:off x="4183325" y="6343840"/>
            <a:ext cx="7108654" cy="338554"/>
          </a:xfrm>
          <a:prstGeom prst="rect">
            <a:avLst/>
          </a:prstGeom>
          <a:noFill/>
        </p:spPr>
        <p:txBody>
          <a:bodyPr wrap="square" lIns="91440" tIns="45720" rIns="91440" bIns="45720">
            <a:spAutoFit/>
          </a:bodyPr>
          <a:lstStyle/>
          <a:p>
            <a:pPr algn="ctr"/>
            <a:r>
              <a:rPr lang="en-US" sz="1600"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Nagaland has shown the highest death rate with 18.53%</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Tree>
    <p:extLst>
      <p:ext uri="{BB962C8B-B14F-4D97-AF65-F5344CB8AC3E}">
        <p14:creationId xmlns:p14="http://schemas.microsoft.com/office/powerpoint/2010/main" val="26919389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2" grpId="0">
        <p:bldAsOne/>
      </p:bldGraphic>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679971609"/>
              </p:ext>
            </p:extLst>
          </p:nvPr>
        </p:nvGraphicFramePr>
        <p:xfrm>
          <a:off x="2527540" y="1449239"/>
          <a:ext cx="9413351" cy="4647732"/>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3893857" y="94891"/>
            <a:ext cx="3881192"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The Highest Death Cases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xmlns="" id="{6ED95E5B-B7D6-A028-BE75-0F424EF894CF}"/>
              </a:ext>
            </a:extLst>
          </p:cNvPr>
          <p:cNvSpPr/>
          <p:nvPr/>
        </p:nvSpPr>
        <p:spPr>
          <a:xfrm>
            <a:off x="2812211" y="6309334"/>
            <a:ext cx="8893836" cy="338554"/>
          </a:xfrm>
          <a:prstGeom prst="rect">
            <a:avLst/>
          </a:prstGeom>
          <a:noFill/>
        </p:spPr>
        <p:txBody>
          <a:bodyPr wrap="square" lIns="91440" tIns="45720" rIns="91440" bIns="45720">
            <a:spAutoFit/>
          </a:bodyPr>
          <a:lstStyle/>
          <a:p>
            <a:pPr algn="ctr"/>
            <a:r>
              <a:rPr lang="en-US" sz="1600"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Maharashtra has shown the highest death cases reported with a number of 160.5k</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graphicFrame>
        <p:nvGraphicFramePr>
          <p:cNvPr id="2" name="Diagram 1"/>
          <p:cNvGraphicFramePr/>
          <p:nvPr/>
        </p:nvGraphicFramePr>
        <p:xfrm>
          <a:off x="1559269" y="625939"/>
          <a:ext cx="7593357" cy="738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50313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078729039"/>
              </p:ext>
            </p:extLst>
          </p:nvPr>
        </p:nvGraphicFramePr>
        <p:xfrm>
          <a:off x="2708694" y="1380227"/>
          <a:ext cx="9124636" cy="4349403"/>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xmlns="" id="{6ED95E5B-B7D6-A028-BE75-0F424EF894CF}"/>
              </a:ext>
            </a:extLst>
          </p:cNvPr>
          <p:cNvSpPr/>
          <p:nvPr/>
        </p:nvSpPr>
        <p:spPr>
          <a:xfrm>
            <a:off x="2993366" y="6110926"/>
            <a:ext cx="8893836" cy="338554"/>
          </a:xfrm>
          <a:prstGeom prst="rect">
            <a:avLst/>
          </a:prstGeom>
          <a:noFill/>
        </p:spPr>
        <p:txBody>
          <a:bodyPr wrap="square" lIns="91440" tIns="45720" rIns="91440" bIns="45720">
            <a:spAutoFit/>
          </a:bodyPr>
          <a:lstStyle/>
          <a:p>
            <a:pPr algn="ctr"/>
            <a:r>
              <a:rPr lang="en-US" sz="1600"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Dehradun has shown the lowest death cases reported with a number of 37</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9" name="Rectangle 8"/>
          <p:cNvSpPr/>
          <p:nvPr/>
        </p:nvSpPr>
        <p:spPr>
          <a:xfrm>
            <a:off x="3925919" y="94891"/>
            <a:ext cx="3817071"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The Lowest Death Cases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35129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270876652"/>
              </p:ext>
            </p:extLst>
          </p:nvPr>
        </p:nvGraphicFramePr>
        <p:xfrm>
          <a:off x="1397479" y="1216324"/>
          <a:ext cx="10593238" cy="471002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xmlns="" id="{6ED95E5B-B7D6-A028-BE75-0F424EF894CF}"/>
              </a:ext>
            </a:extLst>
          </p:cNvPr>
          <p:cNvSpPr/>
          <p:nvPr/>
        </p:nvSpPr>
        <p:spPr>
          <a:xfrm>
            <a:off x="2449902" y="6223069"/>
            <a:ext cx="8893836" cy="338554"/>
          </a:xfrm>
          <a:prstGeom prst="rect">
            <a:avLst/>
          </a:prstGeom>
          <a:noFill/>
        </p:spPr>
        <p:txBody>
          <a:bodyPr wrap="square" lIns="91440" tIns="45720" rIns="91440" bIns="45720">
            <a:spAutoFit/>
          </a:bodyPr>
          <a:lstStyle/>
          <a:p>
            <a:pPr algn="ctr"/>
            <a:r>
              <a:rPr lang="en-US" sz="1600"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Maharashtra has shown the highest number of confirmed cases reported</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6" name="Rectangle 5"/>
          <p:cNvSpPr/>
          <p:nvPr/>
        </p:nvSpPr>
        <p:spPr>
          <a:xfrm>
            <a:off x="4055767" y="94891"/>
            <a:ext cx="3557384"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The Month-wise Report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31750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ED71E6C-03D2-9782-C546-DBCE29324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218"/>
            <a:ext cx="12192000" cy="6858000"/>
          </a:xfrm>
          <a:prstGeom prst="rect">
            <a:avLst/>
          </a:prstGeom>
        </p:spPr>
      </p:pic>
      <p:sp>
        <p:nvSpPr>
          <p:cNvPr id="9" name="Rectangle: Rounded Corners 8">
            <a:extLst>
              <a:ext uri="{FF2B5EF4-FFF2-40B4-BE49-F238E27FC236}">
                <a16:creationId xmlns:a16="http://schemas.microsoft.com/office/drawing/2014/main" xmlns="" id="{50E9F78D-A298-AD4F-0ABD-4B66BE0DFF19}"/>
              </a:ext>
            </a:extLst>
          </p:cNvPr>
          <p:cNvSpPr/>
          <p:nvPr/>
        </p:nvSpPr>
        <p:spPr>
          <a:xfrm>
            <a:off x="7482625" y="5177307"/>
            <a:ext cx="4082603" cy="786857"/>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err="1"/>
              <a:t>MySql</a:t>
            </a:r>
            <a:endParaRPr lang="en-IN" sz="3200" dirty="0"/>
          </a:p>
        </p:txBody>
      </p:sp>
      <p:sp>
        <p:nvSpPr>
          <p:cNvPr id="10" name="Rectangle: Rounded Corners 9">
            <a:extLst>
              <a:ext uri="{FF2B5EF4-FFF2-40B4-BE49-F238E27FC236}">
                <a16:creationId xmlns:a16="http://schemas.microsoft.com/office/drawing/2014/main" xmlns="" id="{CFFD4FB4-4AAC-C984-DDAE-AAE3F25091AE}"/>
              </a:ext>
            </a:extLst>
          </p:cNvPr>
          <p:cNvSpPr/>
          <p:nvPr/>
        </p:nvSpPr>
        <p:spPr>
          <a:xfrm>
            <a:off x="7482625" y="2975020"/>
            <a:ext cx="3992451" cy="991673"/>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Excel and PowerPoint</a:t>
            </a:r>
          </a:p>
        </p:txBody>
      </p:sp>
      <p:sp>
        <p:nvSpPr>
          <p:cNvPr id="11" name="Rectangle: Rounded Corners 10">
            <a:extLst>
              <a:ext uri="{FF2B5EF4-FFF2-40B4-BE49-F238E27FC236}">
                <a16:creationId xmlns:a16="http://schemas.microsoft.com/office/drawing/2014/main" xmlns="" id="{AB349702-003F-D34D-7092-305200097016}"/>
              </a:ext>
            </a:extLst>
          </p:cNvPr>
          <p:cNvSpPr/>
          <p:nvPr/>
        </p:nvSpPr>
        <p:spPr>
          <a:xfrm>
            <a:off x="7377448" y="882204"/>
            <a:ext cx="3992451" cy="991673"/>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Python</a:t>
            </a:r>
          </a:p>
        </p:txBody>
      </p:sp>
    </p:spTree>
    <p:extLst>
      <p:ext uri="{BB962C8B-B14F-4D97-AF65-F5344CB8AC3E}">
        <p14:creationId xmlns:p14="http://schemas.microsoft.com/office/powerpoint/2010/main" val="14908045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F45DF2E-0279-06C3-89CD-24FDEA43A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454526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F4C3941-31D3-DA3A-7AF5-70D507DA8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627680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97162A8-95D0-6AE3-1956-944B33FB9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xmlns="" id="{AB419FA5-B8BB-00CA-D99C-1F17FD70743C}"/>
              </a:ext>
            </a:extLst>
          </p:cNvPr>
          <p:cNvSpPr/>
          <p:nvPr/>
        </p:nvSpPr>
        <p:spPr>
          <a:xfrm>
            <a:off x="1240665" y="339620"/>
            <a:ext cx="4855335" cy="923330"/>
          </a:xfrm>
          <a:prstGeom prst="rect">
            <a:avLst/>
          </a:prstGeom>
          <a:noFill/>
        </p:spPr>
        <p:txBody>
          <a:bodyPr wrap="square" lIns="91440" tIns="45720" rIns="91440" bIns="45720">
            <a:spAutoFit/>
          </a:bodyPr>
          <a:lstStyle/>
          <a:p>
            <a:pPr algn="ctr"/>
            <a:r>
              <a:rPr lang="en-US" sz="5400" b="1" cap="none" spc="50" dirty="0">
                <a:ln w="9525" cmpd="sng">
                  <a:solidFill>
                    <a:schemeClr val="accent1"/>
                  </a:solidFill>
                  <a:prstDash val="solid"/>
                </a:ln>
                <a:solidFill>
                  <a:srgbClr val="FFC000"/>
                </a:solidFill>
                <a:effectLst>
                  <a:glow rad="38100">
                    <a:schemeClr val="accent1">
                      <a:alpha val="40000"/>
                    </a:schemeClr>
                  </a:glow>
                </a:effectLst>
              </a:rPr>
              <a:t>Team Members</a:t>
            </a:r>
          </a:p>
        </p:txBody>
      </p:sp>
      <p:sp>
        <p:nvSpPr>
          <p:cNvPr id="5" name="Rectangle 4">
            <a:extLst>
              <a:ext uri="{FF2B5EF4-FFF2-40B4-BE49-F238E27FC236}">
                <a16:creationId xmlns:a16="http://schemas.microsoft.com/office/drawing/2014/main" xmlns="" id="{D77B9299-CD85-D4E5-4E7A-3C52B57CB7E8}"/>
              </a:ext>
            </a:extLst>
          </p:cNvPr>
          <p:cNvSpPr/>
          <p:nvPr/>
        </p:nvSpPr>
        <p:spPr>
          <a:xfrm>
            <a:off x="1924666" y="2810267"/>
            <a:ext cx="4633000" cy="2062103"/>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32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Anshika</a:t>
            </a: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 Singh</a:t>
            </a:r>
          </a:p>
          <a:p>
            <a:pPr marL="457200" indent="-457200" algn="ctr">
              <a:buFont typeface="Arial" panose="020B0604020202020204" pitchFamily="34" charset="0"/>
              <a:buChar char="•"/>
            </a:pP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Vicky Khobragade</a:t>
            </a:r>
          </a:p>
          <a:p>
            <a:pPr marL="457200" indent="-457200">
              <a:buFont typeface="Arial" panose="020B0604020202020204" pitchFamily="34" charset="0"/>
              <a:buChar char="•"/>
            </a:pP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S </a:t>
            </a:r>
            <a:r>
              <a:rPr 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James</a:t>
            </a:r>
          </a:p>
          <a:p>
            <a:pPr marL="457200" indent="-457200">
              <a:buFont typeface="Arial" panose="020B0604020202020204" pitchFamily="34" charset="0"/>
              <a:buChar char="•"/>
            </a:pPr>
            <a:r>
              <a:rPr lang="en-US" sz="32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Regu</a:t>
            </a:r>
            <a:r>
              <a:rPr lang="en-US" sz="3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 </a:t>
            </a: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Nagaraju</a:t>
            </a:r>
          </a:p>
        </p:txBody>
      </p:sp>
    </p:spTree>
    <p:extLst>
      <p:ext uri="{BB962C8B-B14F-4D97-AF65-F5344CB8AC3E}">
        <p14:creationId xmlns:p14="http://schemas.microsoft.com/office/powerpoint/2010/main" val="372189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CE64392-4010-ABF8-051B-67FF3FF88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199289"/>
          </a:xfrm>
          <a:prstGeom prst="rect">
            <a:avLst/>
          </a:prstGeom>
        </p:spPr>
      </p:pic>
      <p:sp>
        <p:nvSpPr>
          <p:cNvPr id="4" name="Rectangle 3">
            <a:extLst>
              <a:ext uri="{FF2B5EF4-FFF2-40B4-BE49-F238E27FC236}">
                <a16:creationId xmlns:a16="http://schemas.microsoft.com/office/drawing/2014/main" xmlns="" id="{8B53C1EB-652E-C4C5-C816-52491C9A3F18}"/>
              </a:ext>
            </a:extLst>
          </p:cNvPr>
          <p:cNvSpPr/>
          <p:nvPr/>
        </p:nvSpPr>
        <p:spPr>
          <a:xfrm>
            <a:off x="5016503" y="95345"/>
            <a:ext cx="1721112"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Index</a:t>
            </a:r>
          </a:p>
        </p:txBody>
      </p:sp>
      <p:sp>
        <p:nvSpPr>
          <p:cNvPr id="5" name="Rectangle 4">
            <a:extLst>
              <a:ext uri="{FF2B5EF4-FFF2-40B4-BE49-F238E27FC236}">
                <a16:creationId xmlns:a16="http://schemas.microsoft.com/office/drawing/2014/main" xmlns="" id="{DEB07D0E-6771-4041-8CFD-7BD0F80B3754}"/>
              </a:ext>
            </a:extLst>
          </p:cNvPr>
          <p:cNvSpPr/>
          <p:nvPr/>
        </p:nvSpPr>
        <p:spPr>
          <a:xfrm>
            <a:off x="2713149" y="1460597"/>
            <a:ext cx="9478851" cy="4278094"/>
          </a:xfrm>
          <a:prstGeom prst="rect">
            <a:avLst/>
          </a:prstGeom>
          <a:noFill/>
        </p:spPr>
        <p:txBody>
          <a:bodyPr wrap="square" lIns="91440" tIns="45720" rIns="91440" bIns="45720">
            <a:spAutoFit/>
          </a:bodyPr>
          <a:lstStyle/>
          <a:p>
            <a:pPr marL="342900" indent="-342900">
              <a:buFont typeface="Wingdings" panose="05000000000000000000" pitchFamily="2" charset="2"/>
              <a:buChar char="q"/>
            </a:pPr>
            <a:r>
              <a:rPr lang="en-US" sz="2000" b="0" cap="none" spc="0" dirty="0">
                <a:ln w="0"/>
                <a:solidFill>
                  <a:schemeClr val="tx1"/>
                </a:solidFill>
                <a:effectLst>
                  <a:outerShdw blurRad="38100" dist="19050" dir="2700000" algn="tl" rotWithShape="0">
                    <a:schemeClr val="dk1">
                      <a:alpha val="40000"/>
                    </a:schemeClr>
                  </a:outerShdw>
                </a:effectLst>
              </a:rPr>
              <a:t>State wise recovery rate</a:t>
            </a:r>
          </a:p>
          <a:p>
            <a:pPr marL="342900" indent="-342900">
              <a:buFont typeface="Wingdings" panose="05000000000000000000" pitchFamily="2" charset="2"/>
              <a:buChar char="q"/>
            </a:pPr>
            <a:r>
              <a:rPr lang="en-US" sz="2000" b="0" cap="none" spc="0" dirty="0">
                <a:ln w="0"/>
                <a:solidFill>
                  <a:schemeClr val="tx1"/>
                </a:solidFill>
                <a:effectLst>
                  <a:outerShdw blurRad="38100" dist="19050" dir="2700000" algn="tl" rotWithShape="0">
                    <a:schemeClr val="dk1">
                      <a:alpha val="40000"/>
                    </a:schemeClr>
                  </a:outerShdw>
                </a:effectLst>
              </a:rPr>
              <a:t>Top 10 vaccinated states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Delta7 state-wise confirmed cases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Delta7 state-wise vaccination</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Month-wise total confirmed cases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Category-wise count of District </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Top 10 severe states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Top 10 states having highest death cases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Bottom 10 states having least death cases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Confirmed cases in a state by month </a:t>
            </a:r>
          </a:p>
          <a:p>
            <a:pPr marL="342900" indent="-342900">
              <a:buFont typeface="Wingdings" panose="05000000000000000000" pitchFamily="2" charset="2"/>
              <a:buChar char="q"/>
            </a:pPr>
            <a:r>
              <a:rPr lang="en-US" sz="2000" dirty="0">
                <a:effectLst>
                  <a:outerShdw blurRad="38100" dist="38100" dir="2700000" algn="tl">
                    <a:srgbClr val="000000">
                      <a:alpha val="43137"/>
                    </a:srgbClr>
                  </a:outerShdw>
                </a:effectLst>
              </a:rPr>
              <a:t>Weekly evolution of number of confirmed cases, recovered cases, deaths, tests for states.</a:t>
            </a:r>
            <a:r>
              <a:rPr lang="en-US" sz="2000" dirty="0">
                <a:ln w="0"/>
                <a:effectLst>
                  <a:outerShdw blurRad="38100" dist="38100" dir="2700000" algn="tl" rotWithShape="0">
                    <a:srgbClr val="000000">
                      <a:alpha val="43137"/>
                    </a:srgbClr>
                  </a:outerShdw>
                </a:effectLst>
              </a:rPr>
              <a:t> </a:t>
            </a:r>
          </a:p>
          <a:p>
            <a:pPr marL="457200" indent="-457200">
              <a:buFont typeface="Wingdings" panose="05000000000000000000" pitchFamily="2" charset="2"/>
              <a:buChar char="q"/>
            </a:pP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664648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7FFED47-826F-982D-C283-8B289548E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7797871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ED95E5B-B7D6-A028-BE75-0F424EF894CF}"/>
              </a:ext>
            </a:extLst>
          </p:cNvPr>
          <p:cNvSpPr/>
          <p:nvPr/>
        </p:nvSpPr>
        <p:spPr>
          <a:xfrm>
            <a:off x="1293475" y="6326587"/>
            <a:ext cx="11076804" cy="461665"/>
          </a:xfrm>
          <a:prstGeom prst="rect">
            <a:avLst/>
          </a:prstGeom>
          <a:noFill/>
        </p:spPr>
        <p:txBody>
          <a:bodyPr wrap="square" lIns="91440" tIns="45720" rIns="91440" bIns="45720">
            <a:spAutoFit/>
          </a:bodyPr>
          <a:lstStyle/>
          <a:p>
            <a:pPr algn="ctr"/>
            <a:r>
              <a:rPr lang="en-US" sz="2400" b="1"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rPr>
              <a:t>Dehradun has shown maximum recovery </a:t>
            </a:r>
            <a:r>
              <a:rPr lang="en-US" sz="2400" b="1"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rate across all the months </a:t>
            </a:r>
            <a:endParaRPr lang="en-US" sz="2400" b="1"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graphicFrame>
        <p:nvGraphicFramePr>
          <p:cNvPr id="6" name="Chart 5"/>
          <p:cNvGraphicFramePr>
            <a:graphicFrameLocks/>
          </p:cNvGraphicFramePr>
          <p:nvPr>
            <p:extLst>
              <p:ext uri="{D42A27DB-BD31-4B8C-83A1-F6EECF244321}">
                <p14:modId xmlns:p14="http://schemas.microsoft.com/office/powerpoint/2010/main" val="270701752"/>
              </p:ext>
            </p:extLst>
          </p:nvPr>
        </p:nvGraphicFramePr>
        <p:xfrm>
          <a:off x="2290116" y="1382885"/>
          <a:ext cx="9707699" cy="48540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Diagram 2"/>
          <p:cNvGraphicFramePr/>
          <p:nvPr/>
        </p:nvGraphicFramePr>
        <p:xfrm>
          <a:off x="1428622" y="711294"/>
          <a:ext cx="10441325"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3892228" y="126519"/>
            <a:ext cx="3924472"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The </a:t>
            </a:r>
            <a:r>
              <a:rPr lang="en-US" sz="3200" dirty="0">
                <a:ln w="0"/>
                <a:solidFill>
                  <a:schemeClr val="accent1"/>
                </a:solidFill>
                <a:effectLst>
                  <a:outerShdw blurRad="38100" dist="25400" dir="5400000" algn="ctr" rotWithShape="0">
                    <a:srgbClr val="6E747A">
                      <a:alpha val="43000"/>
                    </a:srgbClr>
                  </a:outerShdw>
                </a:effectLst>
              </a:rPr>
              <a:t>R</a:t>
            </a:r>
            <a:r>
              <a:rPr lang="en-US" sz="3200" b="0" cap="none" spc="0" dirty="0" smtClean="0">
                <a:ln w="0"/>
                <a:solidFill>
                  <a:schemeClr val="accent1"/>
                </a:solidFill>
                <a:effectLst>
                  <a:outerShdw blurRad="38100" dist="25400" dir="5400000" algn="ctr" rotWithShape="0">
                    <a:srgbClr val="6E747A">
                      <a:alpha val="43000"/>
                    </a:srgbClr>
                  </a:outerShdw>
                </a:effectLst>
              </a:rPr>
              <a:t>ecovery </a:t>
            </a:r>
            <a:r>
              <a:rPr lang="en-US" sz="3200" dirty="0">
                <a:ln w="0"/>
                <a:solidFill>
                  <a:schemeClr val="accent1"/>
                </a:solidFill>
                <a:effectLst>
                  <a:outerShdw blurRad="38100" dist="25400" dir="5400000" algn="ctr" rotWithShape="0">
                    <a:srgbClr val="6E747A">
                      <a:alpha val="43000"/>
                    </a:srgbClr>
                  </a:outerShdw>
                </a:effectLst>
              </a:rPr>
              <a:t>R</a:t>
            </a:r>
            <a:r>
              <a:rPr lang="en-US" sz="3200" b="0" cap="none" spc="0" dirty="0" smtClean="0">
                <a:ln w="0"/>
                <a:solidFill>
                  <a:schemeClr val="accent1"/>
                </a:solidFill>
                <a:effectLst>
                  <a:outerShdw blurRad="38100" dist="25400" dir="5400000" algn="ctr" rotWithShape="0">
                    <a:srgbClr val="6E747A">
                      <a:alpha val="43000"/>
                    </a:srgbClr>
                  </a:outerShdw>
                </a:effectLst>
              </a:rPr>
              <a:t>ate</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91808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D5BB933-0FB8-E4E5-6E4C-ABCA95E514CA}"/>
              </a:ext>
            </a:extLst>
          </p:cNvPr>
          <p:cNvSpPr/>
          <p:nvPr/>
        </p:nvSpPr>
        <p:spPr>
          <a:xfrm>
            <a:off x="3323400" y="6275446"/>
            <a:ext cx="8477536" cy="369332"/>
          </a:xfrm>
          <a:prstGeom prst="rect">
            <a:avLst/>
          </a:prstGeom>
          <a:noFill/>
        </p:spPr>
        <p:txBody>
          <a:bodyPr wrap="square" lIns="91440" tIns="45720" rIns="91440" bIns="45720">
            <a:spAutoFit/>
          </a:bodyPr>
          <a:lstStyle/>
          <a:p>
            <a:pPr algn="ctr"/>
            <a:r>
              <a:rPr lang="en-US" b="1" cap="none" spc="0" dirty="0" smtClean="0">
                <a:ln w="9525">
                  <a:solidFill>
                    <a:schemeClr val="bg1"/>
                  </a:solidFill>
                  <a:prstDash val="solid"/>
                </a:ln>
                <a:solidFill>
                  <a:schemeClr val="accent1"/>
                </a:solidFill>
                <a:effectLst>
                  <a:outerShdw blurRad="12700" dist="38100" dir="2700000" algn="tl" rotWithShape="0">
                    <a:schemeClr val="bg1">
                      <a:lumMod val="50000"/>
                    </a:schemeClr>
                  </a:outerShdw>
                </a:effectLst>
              </a:rPr>
              <a:t>Uttar Pradesh(UP) </a:t>
            </a:r>
            <a:r>
              <a:rPr lang="en-US" b="1" cap="none" spc="0" dirty="0">
                <a:ln w="9525">
                  <a:solidFill>
                    <a:schemeClr val="bg1"/>
                  </a:solidFill>
                  <a:prstDash val="solid"/>
                </a:ln>
                <a:solidFill>
                  <a:schemeClr val="accent1"/>
                </a:solidFill>
                <a:effectLst>
                  <a:outerShdw blurRad="12700" dist="38100" dir="2700000" algn="tl" rotWithShape="0">
                    <a:schemeClr val="bg1">
                      <a:lumMod val="50000"/>
                    </a:schemeClr>
                  </a:outerShdw>
                </a:effectLst>
              </a:rPr>
              <a:t>is the most vaccinated </a:t>
            </a:r>
            <a:r>
              <a:rPr lang="en-US" b="1" cap="none" spc="0" dirty="0" smtClean="0">
                <a:ln w="9525">
                  <a:solidFill>
                    <a:schemeClr val="bg1"/>
                  </a:solidFill>
                  <a:prstDash val="solid"/>
                </a:ln>
                <a:solidFill>
                  <a:schemeClr val="accent1"/>
                </a:solidFill>
                <a:effectLst>
                  <a:outerShdw blurRad="12700" dist="38100" dir="2700000" algn="tl" rotWithShape="0">
                    <a:schemeClr val="bg1">
                      <a:lumMod val="50000"/>
                    </a:schemeClr>
                  </a:outerShdw>
                </a:effectLst>
              </a:rPr>
              <a:t>state till date with both the doses</a:t>
            </a:r>
            <a:endParaRPr lang="en-US" b="1" cap="none" spc="0" dirty="0">
              <a:ln w="9525">
                <a:solidFill>
                  <a:schemeClr val="bg1"/>
                </a:solidFill>
                <a:prstDash val="solid"/>
              </a:ln>
              <a:solidFill>
                <a:schemeClr val="accent1"/>
              </a:solidFill>
              <a:effectLst>
                <a:outerShdw blurRad="12700" dist="38100" dir="2700000" algn="tl" rotWithShape="0">
                  <a:schemeClr val="bg1">
                    <a:lumMod val="50000"/>
                  </a:schemeClr>
                </a:outerShdw>
              </a:effectLst>
            </a:endParaRPr>
          </a:p>
        </p:txBody>
      </p:sp>
      <p:graphicFrame>
        <p:nvGraphicFramePr>
          <p:cNvPr id="3" name="Diagram 2"/>
          <p:cNvGraphicFramePr/>
          <p:nvPr>
            <p:extLst>
              <p:ext uri="{D42A27DB-BD31-4B8C-83A1-F6EECF244321}">
                <p14:modId xmlns:p14="http://schemas.microsoft.com/office/powerpoint/2010/main" val="4017334341"/>
              </p:ext>
            </p:extLst>
          </p:nvPr>
        </p:nvGraphicFramePr>
        <p:xfrm>
          <a:off x="1585149" y="643193"/>
          <a:ext cx="10302051" cy="1038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3323400" y="58418"/>
            <a:ext cx="5073825"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The </a:t>
            </a:r>
            <a:r>
              <a:rPr lang="en-US" sz="3200" dirty="0" smtClean="0">
                <a:ln w="0"/>
                <a:solidFill>
                  <a:schemeClr val="accent1"/>
                </a:solidFill>
                <a:effectLst>
                  <a:outerShdw blurRad="38100" dist="25400" dir="5400000" algn="ctr" rotWithShape="0">
                    <a:srgbClr val="6E747A">
                      <a:alpha val="43000"/>
                    </a:srgbClr>
                  </a:outerShdw>
                </a:effectLst>
              </a:rPr>
              <a:t>Vaccination Update</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10" name="Chart 9"/>
          <p:cNvGraphicFramePr>
            <a:graphicFrameLocks/>
          </p:cNvGraphicFramePr>
          <p:nvPr>
            <p:extLst>
              <p:ext uri="{D42A27DB-BD31-4B8C-83A1-F6EECF244321}">
                <p14:modId xmlns:p14="http://schemas.microsoft.com/office/powerpoint/2010/main" val="2397193465"/>
              </p:ext>
            </p:extLst>
          </p:nvPr>
        </p:nvGraphicFramePr>
        <p:xfrm>
          <a:off x="2484408" y="1906438"/>
          <a:ext cx="9243921" cy="421560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9647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3" grpId="0">
        <p:bldAsOne/>
      </p:bldGraphic>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4053753351"/>
              </p:ext>
            </p:extLst>
          </p:nvPr>
        </p:nvGraphicFramePr>
        <p:xfrm>
          <a:off x="3217654" y="1622844"/>
          <a:ext cx="8774546" cy="4457701"/>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xmlns="" id="{6ED95E5B-B7D6-A028-BE75-0F424EF894CF}"/>
              </a:ext>
            </a:extLst>
          </p:cNvPr>
          <p:cNvSpPr/>
          <p:nvPr/>
        </p:nvSpPr>
        <p:spPr>
          <a:xfrm>
            <a:off x="3303429" y="6326587"/>
            <a:ext cx="8348535" cy="369332"/>
          </a:xfrm>
          <a:prstGeom prst="rect">
            <a:avLst/>
          </a:prstGeom>
          <a:noFill/>
        </p:spPr>
        <p:txBody>
          <a:bodyPr wrap="square" lIns="91440" tIns="45720" rIns="91440" bIns="45720">
            <a:spAutoFit/>
          </a:bodyPr>
          <a:lstStyle/>
          <a:p>
            <a:pPr algn="ctr"/>
            <a:r>
              <a:rPr lang="en-US"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Kerala is the state with most delta7 confirmed cases till date</a:t>
            </a:r>
            <a:endParaRPr lang="en-US"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9" name="Rectangle 8"/>
          <p:cNvSpPr/>
          <p:nvPr/>
        </p:nvSpPr>
        <p:spPr>
          <a:xfrm>
            <a:off x="3935750" y="0"/>
            <a:ext cx="3849131"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The </a:t>
            </a:r>
            <a:r>
              <a:rPr lang="en-US" sz="3200" dirty="0" smtClean="0">
                <a:ln w="0"/>
                <a:solidFill>
                  <a:schemeClr val="accent1"/>
                </a:solidFill>
                <a:effectLst>
                  <a:outerShdw blurRad="38100" dist="25400" dir="5400000" algn="ctr" rotWithShape="0">
                    <a:srgbClr val="6E747A">
                      <a:alpha val="43000"/>
                    </a:srgbClr>
                  </a:outerShdw>
                </a:effectLst>
              </a:rPr>
              <a:t>Delta7 Variant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2" name="Diagram 1"/>
          <p:cNvGraphicFramePr/>
          <p:nvPr/>
        </p:nvGraphicFramePr>
        <p:xfrm>
          <a:off x="1576522" y="660446"/>
          <a:ext cx="7429455" cy="830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7702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Graphic spid="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055425245"/>
              </p:ext>
            </p:extLst>
          </p:nvPr>
        </p:nvGraphicFramePr>
        <p:xfrm>
          <a:off x="2441275" y="974784"/>
          <a:ext cx="9623531" cy="4925684"/>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xmlns="" id="{6ED95E5B-B7D6-A028-BE75-0F424EF894CF}"/>
              </a:ext>
            </a:extLst>
          </p:cNvPr>
          <p:cNvSpPr/>
          <p:nvPr/>
        </p:nvSpPr>
        <p:spPr>
          <a:xfrm>
            <a:off x="3303429" y="6214443"/>
            <a:ext cx="8348535" cy="338554"/>
          </a:xfrm>
          <a:prstGeom prst="rect">
            <a:avLst/>
          </a:prstGeom>
          <a:noFill/>
        </p:spPr>
        <p:txBody>
          <a:bodyPr wrap="square" lIns="91440" tIns="45720" rIns="91440" bIns="45720">
            <a:spAutoFit/>
          </a:bodyPr>
          <a:lstStyle/>
          <a:p>
            <a:pPr algn="ctr"/>
            <a:r>
              <a:rPr lang="en-US" sz="1600"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Uttar Pradesh had highest number of vaccinated people for Delta7 Variant</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10" name="Rectangle 9"/>
          <p:cNvSpPr/>
          <p:nvPr/>
        </p:nvSpPr>
        <p:spPr>
          <a:xfrm>
            <a:off x="2651747" y="0"/>
            <a:ext cx="6417142"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The </a:t>
            </a:r>
            <a:r>
              <a:rPr lang="en-US" sz="3200" dirty="0" smtClean="0">
                <a:ln w="0"/>
                <a:solidFill>
                  <a:schemeClr val="accent1"/>
                </a:solidFill>
                <a:effectLst>
                  <a:outerShdw blurRad="38100" dist="25400" dir="5400000" algn="ctr" rotWithShape="0">
                    <a:srgbClr val="6E747A">
                      <a:alpha val="43000"/>
                    </a:srgbClr>
                  </a:outerShdw>
                </a:effectLst>
              </a:rPr>
              <a:t>Delta7 Variant Vaccination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977046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ED95E5B-B7D6-A028-BE75-0F424EF894CF}"/>
              </a:ext>
            </a:extLst>
          </p:cNvPr>
          <p:cNvSpPr/>
          <p:nvPr/>
        </p:nvSpPr>
        <p:spPr>
          <a:xfrm>
            <a:off x="4191951" y="6438730"/>
            <a:ext cx="7108654" cy="338554"/>
          </a:xfrm>
          <a:prstGeom prst="rect">
            <a:avLst/>
          </a:prstGeom>
          <a:noFill/>
        </p:spPr>
        <p:txBody>
          <a:bodyPr wrap="square" lIns="91440" tIns="45720" rIns="91440" bIns="45720">
            <a:spAutoFit/>
          </a:bodyPr>
          <a:lstStyle/>
          <a:p>
            <a:pPr algn="ctr"/>
            <a:r>
              <a:rPr lang="en-US" sz="1600"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October is the most severe month in terms of confirmed cases</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9" name="Rectangle 8"/>
          <p:cNvSpPr/>
          <p:nvPr/>
        </p:nvSpPr>
        <p:spPr>
          <a:xfrm>
            <a:off x="3294559" y="0"/>
            <a:ext cx="5131533"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Total Confirmed cases by Months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2" name="Diagram 1"/>
          <p:cNvGraphicFramePr/>
          <p:nvPr>
            <p:extLst>
              <p:ext uri="{D42A27DB-BD31-4B8C-83A1-F6EECF244321}">
                <p14:modId xmlns:p14="http://schemas.microsoft.com/office/powerpoint/2010/main" val="999528153"/>
              </p:ext>
            </p:extLst>
          </p:nvPr>
        </p:nvGraphicFramePr>
        <p:xfrm>
          <a:off x="1576522" y="565555"/>
          <a:ext cx="7429455"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hart 10"/>
          <p:cNvGraphicFramePr>
            <a:graphicFrameLocks/>
          </p:cNvGraphicFramePr>
          <p:nvPr>
            <p:extLst>
              <p:ext uri="{D42A27DB-BD31-4B8C-83A1-F6EECF244321}">
                <p14:modId xmlns:p14="http://schemas.microsoft.com/office/powerpoint/2010/main" val="3866550384"/>
              </p:ext>
            </p:extLst>
          </p:nvPr>
        </p:nvGraphicFramePr>
        <p:xfrm>
          <a:off x="2242868" y="1627390"/>
          <a:ext cx="9719526" cy="464401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275162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2" grpId="0">
        <p:bldAsOne/>
      </p:bldGraphic>
      <p:bldGraphic spid="11" grpId="0">
        <p:bldAsOne/>
      </p:bldGraphic>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TotalTime>
  <Words>749</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Century Gothic</vt:lpstr>
      <vt:lpstr>MV Boli</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Regu</dc:creator>
  <cp:lastModifiedBy>Microsoft account</cp:lastModifiedBy>
  <cp:revision>56</cp:revision>
  <dcterms:created xsi:type="dcterms:W3CDTF">2023-01-06T22:24:36Z</dcterms:created>
  <dcterms:modified xsi:type="dcterms:W3CDTF">2023-04-24T07:14:31Z</dcterms:modified>
</cp:coreProperties>
</file>