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obster"/>
      <p:regular r:id="rId17"/>
    </p:embeddedFont>
    <p:embeddedFont>
      <p:font typeface="Oswald"/>
      <p:regular r:id="rId18"/>
      <p:bold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bst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4049c9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4049c9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4049c9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4049c9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14049c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14049c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14049c9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14049c9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4049c9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4049c9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14049c9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14049c9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14049c9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14049c9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14049c9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14049c9b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14049c9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14049c9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4049c9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4049c9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CE5C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7975" y="1385275"/>
            <a:ext cx="83997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r>
              <a:rPr lang="en" sz="4311"/>
              <a:t>FULLSTACK-2 PROJECT</a:t>
            </a:r>
            <a:endParaRPr sz="4311"/>
          </a:p>
          <a:p>
            <a:pPr indent="0" lvl="0" marL="0" rtl="0" algn="l">
              <a:spcBef>
                <a:spcPts val="0"/>
              </a:spcBef>
              <a:spcAft>
                <a:spcPts val="0"/>
              </a:spcAft>
              <a:buNone/>
            </a:pPr>
            <a:r>
              <a:rPr lang="en"/>
              <a:t>       </a:t>
            </a:r>
            <a:r>
              <a:rPr b="1" lang="en" sz="5088" u="sng">
                <a:latin typeface="Times New Roman"/>
                <a:ea typeface="Times New Roman"/>
                <a:cs typeface="Times New Roman"/>
                <a:sym typeface="Times New Roman"/>
              </a:rPr>
              <a:t>Online Chat Application</a:t>
            </a:r>
            <a:endParaRPr b="1" sz="5088" u="sng">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666400" cy="20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chemeClr val="dk1"/>
                </a:solidFill>
                <a:latin typeface="Lobster"/>
                <a:ea typeface="Lobster"/>
                <a:cs typeface="Lobster"/>
                <a:sym typeface="Lobster"/>
              </a:rPr>
              <a:t>Submitted by:                                                  Submitted to:</a:t>
            </a:r>
            <a:endParaRPr i="1">
              <a:solidFill>
                <a:schemeClr val="dk1"/>
              </a:solidFill>
              <a:latin typeface="Lobster"/>
              <a:ea typeface="Lobster"/>
              <a:cs typeface="Lobster"/>
              <a:sym typeface="Lobster"/>
            </a:endParaRPr>
          </a:p>
          <a:p>
            <a:pPr indent="0" lvl="0" marL="0" rtl="0" algn="l">
              <a:spcBef>
                <a:spcPts val="0"/>
              </a:spcBef>
              <a:spcAft>
                <a:spcPts val="0"/>
              </a:spcAft>
              <a:buNone/>
            </a:pPr>
            <a:r>
              <a:rPr lang="en">
                <a:solidFill>
                  <a:srgbClr val="CC0000"/>
                </a:solidFill>
                <a:latin typeface="Oswald"/>
                <a:ea typeface="Oswald"/>
                <a:cs typeface="Oswald"/>
                <a:sym typeface="Oswald"/>
              </a:rPr>
              <a:t>Anshika Gupta - 181500106                           Mr. Pankaj  Kapoor</a:t>
            </a:r>
            <a:endParaRPr>
              <a:solidFill>
                <a:srgbClr val="CC0000"/>
              </a:solidFill>
              <a:latin typeface="Oswald"/>
              <a:ea typeface="Oswald"/>
              <a:cs typeface="Oswald"/>
              <a:sym typeface="Oswald"/>
            </a:endParaRPr>
          </a:p>
          <a:p>
            <a:pPr indent="0" lvl="0" marL="0" rtl="0" algn="l">
              <a:spcBef>
                <a:spcPts val="0"/>
              </a:spcBef>
              <a:spcAft>
                <a:spcPts val="0"/>
              </a:spcAft>
              <a:buNone/>
            </a:pPr>
            <a:r>
              <a:rPr lang="en">
                <a:solidFill>
                  <a:srgbClr val="CC0000"/>
                </a:solidFill>
                <a:latin typeface="Oswald"/>
                <a:ea typeface="Oswald"/>
                <a:cs typeface="Oswald"/>
                <a:sym typeface="Oswald"/>
              </a:rPr>
              <a:t>Astha Kharya - 181500145</a:t>
            </a:r>
            <a:endParaRPr>
              <a:solidFill>
                <a:srgbClr val="CC0000"/>
              </a:solidFill>
              <a:latin typeface="Oswald"/>
              <a:ea typeface="Oswald"/>
              <a:cs typeface="Oswald"/>
              <a:sym typeface="Oswald"/>
            </a:endParaRPr>
          </a:p>
          <a:p>
            <a:pPr indent="0" lvl="0" marL="0" rtl="0" algn="l">
              <a:spcBef>
                <a:spcPts val="0"/>
              </a:spcBef>
              <a:spcAft>
                <a:spcPts val="0"/>
              </a:spcAft>
              <a:buNone/>
            </a:pPr>
            <a:r>
              <a:rPr lang="en">
                <a:solidFill>
                  <a:srgbClr val="CC0000"/>
                </a:solidFill>
                <a:latin typeface="Oswald"/>
                <a:ea typeface="Oswald"/>
                <a:cs typeface="Oswald"/>
                <a:sym typeface="Oswald"/>
              </a:rPr>
              <a:t>Pari Gupta - 181500454</a:t>
            </a:r>
            <a:endParaRPr>
              <a:solidFill>
                <a:srgbClr val="CC0000"/>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42175" y="13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d</a:t>
            </a:r>
            <a:r>
              <a:rPr i="1" lang="en"/>
              <a:t>atabase :</a:t>
            </a:r>
            <a:endParaRPr i="1"/>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364925" y="848775"/>
            <a:ext cx="8414150" cy="392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42200" y="19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21" name="Google Shape;121;p23"/>
          <p:cNvSpPr txBox="1"/>
          <p:nvPr>
            <p:ph idx="1" type="body"/>
          </p:nvPr>
        </p:nvSpPr>
        <p:spPr>
          <a:xfrm>
            <a:off x="184275" y="863550"/>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Clr>
                <a:schemeClr val="dk1"/>
              </a:buClr>
              <a:buSzPts val="935"/>
              <a:buFont typeface="Arial"/>
              <a:buNone/>
            </a:pPr>
            <a:r>
              <a:rPr lang="en" sz="1320">
                <a:solidFill>
                  <a:schemeClr val="dk1"/>
                </a:solidFill>
                <a:latin typeface="Times New Roman"/>
                <a:ea typeface="Times New Roman"/>
                <a:cs typeface="Times New Roman"/>
                <a:sym typeface="Times New Roman"/>
              </a:rPr>
              <a:t>Chat Server Application is going to be text communication software, it will be able to communicate between two computers. Companies would like to have communication software wherein they can communicate instantly with their organization. The limitation of this application is it does not support audio conversations, to overcome this limitation we are concurrently working on developing better technologies. The fact that the software uses an internal network setup within the organization makes it very secure from outside attacks.</a:t>
            </a:r>
            <a:endParaRPr b="1" sz="1320">
              <a:solidFill>
                <a:schemeClr val="dk1"/>
              </a:solidFill>
            </a:endParaRPr>
          </a:p>
          <a:p>
            <a:pPr indent="0" lvl="0" marL="0" rtl="0" algn="just">
              <a:lnSpc>
                <a:spcPct val="95000"/>
              </a:lnSpc>
              <a:spcBef>
                <a:spcPts val="1200"/>
              </a:spcBef>
              <a:spcAft>
                <a:spcPts val="0"/>
              </a:spcAft>
              <a:buClr>
                <a:schemeClr val="dk1"/>
              </a:buClr>
              <a:buSzPts val="935"/>
              <a:buFont typeface="Arial"/>
              <a:buNone/>
            </a:pPr>
            <a:r>
              <a:rPr lang="en" sz="1320">
                <a:solidFill>
                  <a:schemeClr val="dk1"/>
                </a:solidFill>
              </a:rPr>
              <a:t>We are planning to keep managing the project and improving it based on user feedback. In future we may be extended to include features such as-</a:t>
            </a:r>
            <a:endParaRPr sz="1320">
              <a:solidFill>
                <a:schemeClr val="dk1"/>
              </a:solidFill>
            </a:endParaRPr>
          </a:p>
          <a:p>
            <a:pPr indent="0" lvl="0" marL="546100" rtl="0" algn="just">
              <a:lnSpc>
                <a:spcPct val="95000"/>
              </a:lnSpc>
              <a:spcBef>
                <a:spcPts val="1200"/>
              </a:spcBef>
              <a:spcAft>
                <a:spcPts val="0"/>
              </a:spcAft>
              <a:buClr>
                <a:schemeClr val="dk1"/>
              </a:buClr>
              <a:buSzPts val="935"/>
              <a:buFont typeface="Arial"/>
              <a:buNone/>
            </a:pPr>
            <a:r>
              <a:rPr lang="en" sz="1490">
                <a:solidFill>
                  <a:schemeClr val="dk1"/>
                </a:solidFill>
              </a:rPr>
              <a:t>·</a:t>
            </a:r>
            <a:r>
              <a:rPr lang="en" sz="895">
                <a:solidFill>
                  <a:schemeClr val="dk1"/>
                </a:solidFill>
                <a:latin typeface="Times New Roman"/>
                <a:ea typeface="Times New Roman"/>
                <a:cs typeface="Times New Roman"/>
                <a:sym typeface="Times New Roman"/>
              </a:rPr>
              <a:t>   	</a:t>
            </a:r>
            <a:r>
              <a:rPr lang="en" sz="1320">
                <a:solidFill>
                  <a:schemeClr val="dk1"/>
                </a:solidFill>
              </a:rPr>
              <a:t>We will add some more categories in ourwebsite.</a:t>
            </a:r>
            <a:endParaRPr sz="1320">
              <a:solidFill>
                <a:schemeClr val="dk1"/>
              </a:solidFill>
            </a:endParaRPr>
          </a:p>
          <a:p>
            <a:pPr indent="0" lvl="0" marL="546100" rtl="0" algn="just">
              <a:lnSpc>
                <a:spcPct val="95000"/>
              </a:lnSpc>
              <a:spcBef>
                <a:spcPts val="1200"/>
              </a:spcBef>
              <a:spcAft>
                <a:spcPts val="0"/>
              </a:spcAft>
              <a:buClr>
                <a:schemeClr val="dk1"/>
              </a:buClr>
              <a:buSzPts val="935"/>
              <a:buFont typeface="Arial"/>
              <a:buNone/>
            </a:pPr>
            <a:r>
              <a:rPr lang="en" sz="1490">
                <a:solidFill>
                  <a:schemeClr val="dk1"/>
                </a:solidFill>
              </a:rPr>
              <a:t>·</a:t>
            </a:r>
            <a:r>
              <a:rPr lang="en" sz="895">
                <a:solidFill>
                  <a:schemeClr val="dk1"/>
                </a:solidFill>
                <a:latin typeface="Times New Roman"/>
                <a:ea typeface="Times New Roman"/>
                <a:cs typeface="Times New Roman"/>
                <a:sym typeface="Times New Roman"/>
              </a:rPr>
              <a:t>   	</a:t>
            </a:r>
            <a:r>
              <a:rPr lang="en" sz="1320">
                <a:solidFill>
                  <a:schemeClr val="dk1"/>
                </a:solidFill>
              </a:rPr>
              <a:t>We’ll try to make it more user friendly than it isnow.</a:t>
            </a:r>
            <a:endParaRPr sz="1320">
              <a:solidFill>
                <a:schemeClr val="dk1"/>
              </a:solidFill>
            </a:endParaRPr>
          </a:p>
          <a:p>
            <a:pPr indent="0" lvl="0" marL="546100" rtl="0" algn="just">
              <a:lnSpc>
                <a:spcPct val="95000"/>
              </a:lnSpc>
              <a:spcBef>
                <a:spcPts val="1200"/>
              </a:spcBef>
              <a:spcAft>
                <a:spcPts val="0"/>
              </a:spcAft>
              <a:buClr>
                <a:schemeClr val="dk1"/>
              </a:buClr>
              <a:buSzPts val="935"/>
              <a:buFont typeface="Arial"/>
              <a:buNone/>
            </a:pPr>
            <a:r>
              <a:rPr lang="en" sz="1490">
                <a:solidFill>
                  <a:schemeClr val="dk1"/>
                </a:solidFill>
              </a:rPr>
              <a:t>·</a:t>
            </a:r>
            <a:r>
              <a:rPr lang="en" sz="895">
                <a:solidFill>
                  <a:schemeClr val="dk1"/>
                </a:solidFill>
                <a:latin typeface="Times New Roman"/>
                <a:ea typeface="Times New Roman"/>
                <a:cs typeface="Times New Roman"/>
                <a:sym typeface="Times New Roman"/>
              </a:rPr>
              <a:t>   	</a:t>
            </a:r>
            <a:r>
              <a:rPr lang="en" sz="1320">
                <a:solidFill>
                  <a:schemeClr val="dk1"/>
                </a:solidFill>
              </a:rPr>
              <a:t>We’ll try to improve itsquality.</a:t>
            </a:r>
            <a:endParaRPr sz="1320">
              <a:solidFill>
                <a:schemeClr val="dk1"/>
              </a:solidFill>
            </a:endParaRPr>
          </a:p>
          <a:p>
            <a:pPr indent="-228600" lvl="0" marL="546100" marR="431800" rtl="0" algn="just">
              <a:lnSpc>
                <a:spcPct val="95000"/>
              </a:lnSpc>
              <a:spcBef>
                <a:spcPts val="1200"/>
              </a:spcBef>
              <a:spcAft>
                <a:spcPts val="0"/>
              </a:spcAft>
              <a:buClr>
                <a:schemeClr val="dk1"/>
              </a:buClr>
              <a:buSzPts val="935"/>
              <a:buFont typeface="Arial"/>
              <a:buNone/>
            </a:pPr>
            <a:r>
              <a:rPr lang="en" sz="1490">
                <a:solidFill>
                  <a:schemeClr val="dk1"/>
                </a:solidFill>
              </a:rPr>
              <a:t>   ·</a:t>
            </a:r>
            <a:r>
              <a:rPr lang="en" sz="895">
                <a:solidFill>
                  <a:schemeClr val="dk1"/>
                </a:solidFill>
                <a:latin typeface="Times New Roman"/>
                <a:ea typeface="Times New Roman"/>
                <a:cs typeface="Times New Roman"/>
                <a:sym typeface="Times New Roman"/>
              </a:rPr>
              <a:t>   	</a:t>
            </a:r>
            <a:r>
              <a:rPr lang="en" sz="1320">
                <a:solidFill>
                  <a:schemeClr val="dk1"/>
                </a:solidFill>
              </a:rPr>
              <a:t>We’ll work on another feature in our app like Voice Message, Video Message, Audio Call,          Video Call, Group Call.</a:t>
            </a:r>
            <a:endParaRPr sz="1320">
              <a:solidFill>
                <a:schemeClr val="dk1"/>
              </a:solidFill>
            </a:endParaRPr>
          </a:p>
          <a:p>
            <a:pPr indent="0" lvl="0" marL="0" rtl="0" algn="l">
              <a:lnSpc>
                <a:spcPct val="95000"/>
              </a:lnSpc>
              <a:spcBef>
                <a:spcPts val="0"/>
              </a:spcBef>
              <a:spcAft>
                <a:spcPts val="1200"/>
              </a:spcAft>
              <a:buSzPts val="935"/>
              <a:buNone/>
            </a:pPr>
            <a:r>
              <a:t/>
            </a:r>
            <a:endParaRPr sz="182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400">
                <a:solidFill>
                  <a:schemeClr val="dk1"/>
                </a:solidFill>
                <a:highlight>
                  <a:srgbClr val="FCE5CD"/>
                </a:highlight>
                <a:latin typeface="Times New Roman"/>
                <a:ea typeface="Times New Roman"/>
                <a:cs typeface="Times New Roman"/>
                <a:sym typeface="Times New Roman"/>
              </a:rPr>
              <a:t>The “Online Chat Application” has been developed to override the problem prevailing in the practicing manual system. This software is supported to eliminate and in some cases reduce the hardships faced by this existing system. This system is designed for the particular need of the company to carry out operations in a smooth and effective manner.</a:t>
            </a:r>
            <a:endParaRPr sz="1400">
              <a:solidFill>
                <a:schemeClr val="dk1"/>
              </a:solidFill>
              <a:highlight>
                <a:srgbClr val="FCE5CD"/>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chemeClr val="dk1"/>
                </a:solidFill>
                <a:highlight>
                  <a:srgbClr val="FCE5CD"/>
                </a:highlight>
                <a:latin typeface="Times New Roman"/>
                <a:ea typeface="Times New Roman"/>
                <a:cs typeface="Times New Roman"/>
                <a:sym typeface="Times New Roman"/>
              </a:rPr>
              <a:t>No formal knowledge is needed for the user to use this system. Thus by this all it proves it is user-friendly. Online Chat Application can lead to error free, secure, reliable and fast management system. It can assist the user to concentrate on their other activities rather to concentrate on the record keeping. Thus it will help the organization in better utilization of resources. </a:t>
            </a:r>
            <a:endParaRPr sz="1400">
              <a:solidFill>
                <a:schemeClr val="dk1"/>
              </a:solidFill>
              <a:highlight>
                <a:srgbClr val="FCE5CD"/>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1600">
              <a:solidFill>
                <a:schemeClr val="dk1"/>
              </a:solidFill>
              <a:highlight>
                <a:srgbClr val="FCE5CD"/>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highlight>
                <a:srgbClr val="FCE5CD"/>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609600" rtl="0" algn="just">
              <a:lnSpc>
                <a:spcPct val="150000"/>
              </a:lnSpc>
              <a:spcBef>
                <a:spcPts val="700"/>
              </a:spcBef>
              <a:spcAft>
                <a:spcPts val="0"/>
              </a:spcAft>
              <a:buNone/>
            </a:pPr>
            <a:r>
              <a:rPr lang="en" sz="1400">
                <a:solidFill>
                  <a:schemeClr val="dk1"/>
                </a:solidFill>
                <a:latin typeface="Times New Roman"/>
                <a:ea typeface="Times New Roman"/>
                <a:cs typeface="Times New Roman"/>
                <a:sym typeface="Times New Roman"/>
              </a:rPr>
              <a:t>The objective of the project is to develop an instant messaging solution to enable users to seamlessly communicate with each other. The project should be very easy to use enabling even a novice person to use it. In order to make this chat application complete web support needs to be provided. </a:t>
            </a:r>
            <a:endParaRPr sz="1400">
              <a:solidFill>
                <a:schemeClr val="dk1"/>
              </a:solidFill>
              <a:latin typeface="Times New Roman"/>
              <a:ea typeface="Times New Roman"/>
              <a:cs typeface="Times New Roman"/>
              <a:sym typeface="Times New Roman"/>
            </a:endParaRPr>
          </a:p>
          <a:p>
            <a:pPr indent="0" lvl="0" marL="0" marR="609600" rtl="0" algn="just">
              <a:lnSpc>
                <a:spcPct val="150000"/>
              </a:lnSpc>
              <a:spcBef>
                <a:spcPts val="7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chat application manages all the information about Chat Profile, Chat User, Chat History, and Group Chat. An efficient application for chat is the basic objective of this project and the purpose of the project is to build an application to reduce the manual work for managing the Chat Profile, Chat User, and Chat History. It tracks all the details about the Chat History, Group Chat, and Smiles Chat.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9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SPECIFICATION</a:t>
            </a:r>
            <a:endParaRPr/>
          </a:p>
        </p:txBody>
      </p:sp>
      <p:sp>
        <p:nvSpPr>
          <p:cNvPr id="73" name="Google Shape;73;p16"/>
          <p:cNvSpPr txBox="1"/>
          <p:nvPr>
            <p:ph idx="1" type="body"/>
          </p:nvPr>
        </p:nvSpPr>
        <p:spPr>
          <a:xfrm>
            <a:off x="311700" y="961500"/>
            <a:ext cx="8520600" cy="360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1200"/>
              </a:spcBef>
              <a:spcAft>
                <a:spcPts val="0"/>
              </a:spcAft>
              <a:buClr>
                <a:schemeClr val="dk1"/>
              </a:buClr>
              <a:buSzPct val="38764"/>
              <a:buFont typeface="Arial"/>
              <a:buNone/>
            </a:pPr>
            <a:r>
              <a:rPr i="1" lang="en" sz="2837">
                <a:solidFill>
                  <a:schemeClr val="dk1"/>
                </a:solidFill>
                <a:latin typeface="Comfortaa"/>
                <a:ea typeface="Comfortaa"/>
                <a:cs typeface="Comfortaa"/>
                <a:sym typeface="Comfortaa"/>
              </a:rPr>
              <a:t>Hardware Requirements</a:t>
            </a:r>
            <a:endParaRPr i="1" sz="3499">
              <a:solidFill>
                <a:schemeClr val="dk1"/>
              </a:solidFill>
              <a:latin typeface="Comfortaa"/>
              <a:ea typeface="Comfortaa"/>
              <a:cs typeface="Comfortaa"/>
              <a:sym typeface="Comfortaa"/>
            </a:endParaRPr>
          </a:p>
          <a:p>
            <a:pPr indent="0" lvl="0" marL="0" rtl="0" algn="just">
              <a:lnSpc>
                <a:spcPct val="107000"/>
              </a:lnSpc>
              <a:spcBef>
                <a:spcPts val="1200"/>
              </a:spcBef>
              <a:spcAft>
                <a:spcPts val="0"/>
              </a:spcAft>
              <a:buNone/>
            </a:pPr>
            <a:r>
              <a:rPr b="1" lang="en" sz="2677">
                <a:solidFill>
                  <a:schemeClr val="dk1"/>
                </a:solidFill>
                <a:latin typeface="Times New Roman"/>
                <a:ea typeface="Times New Roman"/>
                <a:cs typeface="Times New Roman"/>
                <a:sym typeface="Times New Roman"/>
              </a:rPr>
              <a:t>                                  </a:t>
            </a:r>
            <a:r>
              <a:rPr b="1" lang="en" sz="2888">
                <a:solidFill>
                  <a:schemeClr val="dk1"/>
                </a:solidFill>
                <a:latin typeface="Times New Roman"/>
                <a:ea typeface="Times New Roman"/>
                <a:cs typeface="Times New Roman"/>
                <a:sym typeface="Times New Roman"/>
              </a:rPr>
              <a:t>Processor</a:t>
            </a:r>
            <a:r>
              <a:rPr lang="en" sz="2888">
                <a:solidFill>
                  <a:schemeClr val="dk1"/>
                </a:solidFill>
                <a:latin typeface="Times New Roman"/>
                <a:ea typeface="Times New Roman"/>
                <a:cs typeface="Times New Roman"/>
                <a:sym typeface="Times New Roman"/>
              </a:rPr>
              <a:t>: Intel i5</a:t>
            </a:r>
            <a:endParaRPr sz="2888">
              <a:solidFill>
                <a:schemeClr val="dk1"/>
              </a:solidFill>
              <a:latin typeface="Times New Roman"/>
              <a:ea typeface="Times New Roman"/>
              <a:cs typeface="Times New Roman"/>
              <a:sym typeface="Times New Roman"/>
            </a:endParaRPr>
          </a:p>
          <a:p>
            <a:pPr indent="-228600" lvl="0" marL="1600200" rtl="0" algn="just">
              <a:lnSpc>
                <a:spcPct val="107000"/>
              </a:lnSpc>
              <a:spcBef>
                <a:spcPts val="800"/>
              </a:spcBef>
              <a:spcAft>
                <a:spcPts val="0"/>
              </a:spcAft>
              <a:buNone/>
            </a:pPr>
            <a:r>
              <a:rPr b="1" lang="en" sz="2888">
                <a:solidFill>
                  <a:schemeClr val="dk1"/>
                </a:solidFill>
                <a:latin typeface="Times New Roman"/>
                <a:ea typeface="Times New Roman"/>
                <a:cs typeface="Times New Roman"/>
                <a:sym typeface="Times New Roman"/>
              </a:rPr>
              <a:t>Operating System</a:t>
            </a:r>
            <a:r>
              <a:rPr lang="en" sz="2888">
                <a:solidFill>
                  <a:schemeClr val="dk1"/>
                </a:solidFill>
                <a:latin typeface="Times New Roman"/>
                <a:ea typeface="Times New Roman"/>
                <a:cs typeface="Times New Roman"/>
                <a:sym typeface="Times New Roman"/>
              </a:rPr>
              <a:t>: Windows 10</a:t>
            </a:r>
            <a:endParaRPr sz="2888">
              <a:solidFill>
                <a:schemeClr val="dk1"/>
              </a:solidFill>
              <a:latin typeface="Times New Roman"/>
              <a:ea typeface="Times New Roman"/>
              <a:cs typeface="Times New Roman"/>
              <a:sym typeface="Times New Roman"/>
            </a:endParaRPr>
          </a:p>
          <a:p>
            <a:pPr indent="-228600" lvl="0" marL="1600200" rtl="0" algn="just">
              <a:lnSpc>
                <a:spcPct val="107000"/>
              </a:lnSpc>
              <a:spcBef>
                <a:spcPts val="800"/>
              </a:spcBef>
              <a:spcAft>
                <a:spcPts val="0"/>
              </a:spcAft>
              <a:buClr>
                <a:schemeClr val="dk1"/>
              </a:buClr>
              <a:buSzPct val="38088"/>
              <a:buFont typeface="Arial"/>
              <a:buNone/>
            </a:pPr>
            <a:r>
              <a:rPr b="1" lang="en" sz="2888">
                <a:solidFill>
                  <a:schemeClr val="dk1"/>
                </a:solidFill>
                <a:latin typeface="Times New Roman"/>
                <a:ea typeface="Times New Roman"/>
                <a:cs typeface="Times New Roman"/>
                <a:sym typeface="Times New Roman"/>
              </a:rPr>
              <a:t>RAM</a:t>
            </a:r>
            <a:r>
              <a:rPr lang="en" sz="2888">
                <a:solidFill>
                  <a:schemeClr val="dk1"/>
                </a:solidFill>
                <a:latin typeface="Times New Roman"/>
                <a:ea typeface="Times New Roman"/>
                <a:cs typeface="Times New Roman"/>
                <a:sym typeface="Times New Roman"/>
              </a:rPr>
              <a:t>: 4GB</a:t>
            </a:r>
            <a:endParaRPr sz="2888">
              <a:solidFill>
                <a:schemeClr val="dk1"/>
              </a:solidFill>
              <a:latin typeface="Times New Roman"/>
              <a:ea typeface="Times New Roman"/>
              <a:cs typeface="Times New Roman"/>
              <a:sym typeface="Times New Roman"/>
            </a:endParaRPr>
          </a:p>
          <a:p>
            <a:pPr indent="-228600" lvl="0" marL="1600200" rtl="0" algn="just">
              <a:lnSpc>
                <a:spcPct val="107000"/>
              </a:lnSpc>
              <a:spcBef>
                <a:spcPts val="800"/>
              </a:spcBef>
              <a:spcAft>
                <a:spcPts val="0"/>
              </a:spcAft>
              <a:buClr>
                <a:schemeClr val="dk1"/>
              </a:buClr>
              <a:buSzPct val="38088"/>
              <a:buFont typeface="Arial"/>
              <a:buNone/>
            </a:pPr>
            <a:r>
              <a:rPr b="1" lang="en" sz="2888">
                <a:solidFill>
                  <a:schemeClr val="dk1"/>
                </a:solidFill>
                <a:latin typeface="Times New Roman"/>
                <a:ea typeface="Times New Roman"/>
                <a:cs typeface="Times New Roman"/>
                <a:sym typeface="Times New Roman"/>
              </a:rPr>
              <a:t>Hardware Devices</a:t>
            </a:r>
            <a:r>
              <a:rPr lang="en" sz="2888">
                <a:solidFill>
                  <a:schemeClr val="dk1"/>
                </a:solidFill>
                <a:latin typeface="Times New Roman"/>
                <a:ea typeface="Times New Roman"/>
                <a:cs typeface="Times New Roman"/>
                <a:sym typeface="Times New Roman"/>
              </a:rPr>
              <a:t>: Computer System</a:t>
            </a:r>
            <a:endParaRPr sz="2888">
              <a:solidFill>
                <a:schemeClr val="dk1"/>
              </a:solidFill>
              <a:latin typeface="Times New Roman"/>
              <a:ea typeface="Times New Roman"/>
              <a:cs typeface="Times New Roman"/>
              <a:sym typeface="Times New Roman"/>
            </a:endParaRPr>
          </a:p>
          <a:p>
            <a:pPr indent="0" lvl="0" marL="266700" rtl="0" algn="l">
              <a:spcBef>
                <a:spcPts val="1300"/>
              </a:spcBef>
              <a:spcAft>
                <a:spcPts val="0"/>
              </a:spcAft>
              <a:buClr>
                <a:schemeClr val="dk1"/>
              </a:buClr>
              <a:buSzPct val="61111"/>
              <a:buFont typeface="Arial"/>
              <a:buNone/>
            </a:pPr>
            <a:r>
              <a:rPr b="1" lang="en">
                <a:solidFill>
                  <a:srgbClr val="0D0D0D"/>
                </a:solidFill>
              </a:rPr>
              <a:t> </a:t>
            </a:r>
            <a:endParaRPr b="1">
              <a:solidFill>
                <a:srgbClr val="0D0D0D"/>
              </a:solidFill>
            </a:endParaRPr>
          </a:p>
          <a:p>
            <a:pPr indent="0" lvl="0" marL="0" rtl="0" algn="l">
              <a:spcBef>
                <a:spcPts val="1200"/>
              </a:spcBef>
              <a:spcAft>
                <a:spcPts val="0"/>
              </a:spcAft>
              <a:buClr>
                <a:schemeClr val="dk1"/>
              </a:buClr>
              <a:buSzPct val="68750"/>
              <a:buFont typeface="Arial"/>
              <a:buNone/>
            </a:pPr>
            <a:r>
              <a:rPr b="1" lang="en" sz="1600">
                <a:solidFill>
                  <a:schemeClr val="dk1"/>
                </a:solidFill>
                <a:latin typeface="Times New Roman"/>
                <a:ea typeface="Times New Roman"/>
                <a:cs typeface="Times New Roman"/>
                <a:sym typeface="Times New Roman"/>
              </a:rPr>
              <a:t> </a:t>
            </a:r>
            <a:r>
              <a:rPr b="1" i="1" lang="en" sz="2987">
                <a:solidFill>
                  <a:schemeClr val="dk1"/>
                </a:solidFill>
                <a:latin typeface="Comfortaa"/>
                <a:ea typeface="Comfortaa"/>
                <a:cs typeface="Comfortaa"/>
                <a:sym typeface="Comfortaa"/>
              </a:rPr>
              <a:t>Software Requirements</a:t>
            </a:r>
            <a:endParaRPr b="1" i="1" sz="2987">
              <a:solidFill>
                <a:schemeClr val="dk1"/>
              </a:solidFill>
              <a:latin typeface="Comfortaa"/>
              <a:ea typeface="Comfortaa"/>
              <a:cs typeface="Comfortaa"/>
              <a:sym typeface="Comfortaa"/>
            </a:endParaRPr>
          </a:p>
          <a:p>
            <a:pPr indent="-228600" lvl="0" marL="1600200" rtl="0" algn="just">
              <a:lnSpc>
                <a:spcPct val="107000"/>
              </a:lnSpc>
              <a:spcBef>
                <a:spcPts val="1200"/>
              </a:spcBef>
              <a:spcAft>
                <a:spcPts val="0"/>
              </a:spcAft>
              <a:buClr>
                <a:schemeClr val="dk1"/>
              </a:buClr>
              <a:buSzPct val="42511"/>
              <a:buFont typeface="Arial"/>
              <a:buNone/>
            </a:pPr>
            <a:r>
              <a:rPr b="1" lang="en" sz="2587">
                <a:solidFill>
                  <a:schemeClr val="dk1"/>
                </a:solidFill>
              </a:rPr>
              <a:t>Web technologies</a:t>
            </a:r>
            <a:r>
              <a:rPr lang="en" sz="2587">
                <a:solidFill>
                  <a:schemeClr val="dk1"/>
                </a:solidFill>
              </a:rPr>
              <a:t>:  React JS</a:t>
            </a:r>
            <a:endParaRPr sz="2587">
              <a:solidFill>
                <a:schemeClr val="dk1"/>
              </a:solidFill>
            </a:endParaRPr>
          </a:p>
          <a:p>
            <a:pPr indent="-228600" lvl="0" marL="1600200" rtl="0" algn="just">
              <a:lnSpc>
                <a:spcPct val="107000"/>
              </a:lnSpc>
              <a:spcBef>
                <a:spcPts val="800"/>
              </a:spcBef>
              <a:spcAft>
                <a:spcPts val="0"/>
              </a:spcAft>
              <a:buClr>
                <a:schemeClr val="dk1"/>
              </a:buClr>
              <a:buSzPct val="42511"/>
              <a:buFont typeface="Arial"/>
              <a:buNone/>
            </a:pPr>
            <a:r>
              <a:rPr b="1" lang="en" sz="2587">
                <a:solidFill>
                  <a:schemeClr val="dk1"/>
                </a:solidFill>
              </a:rPr>
              <a:t>Web Server</a:t>
            </a:r>
            <a:r>
              <a:rPr lang="en" sz="2587">
                <a:solidFill>
                  <a:schemeClr val="dk1"/>
                </a:solidFill>
              </a:rPr>
              <a:t>: Chat Server Engine</a:t>
            </a:r>
            <a:endParaRPr sz="2587">
              <a:solidFill>
                <a:schemeClr val="dk1"/>
              </a:solidFill>
            </a:endParaRPr>
          </a:p>
          <a:p>
            <a:pPr indent="-228600" lvl="0" marL="1600200" rtl="0" algn="just">
              <a:lnSpc>
                <a:spcPct val="107000"/>
              </a:lnSpc>
              <a:spcBef>
                <a:spcPts val="800"/>
              </a:spcBef>
              <a:spcAft>
                <a:spcPts val="0"/>
              </a:spcAft>
              <a:buClr>
                <a:schemeClr val="dk1"/>
              </a:buClr>
              <a:buSzPct val="42511"/>
              <a:buFont typeface="Arial"/>
              <a:buNone/>
            </a:pPr>
            <a:r>
              <a:rPr b="1" lang="en" sz="2587">
                <a:solidFill>
                  <a:schemeClr val="dk1"/>
                </a:solidFill>
              </a:rPr>
              <a:t>Web browser</a:t>
            </a:r>
            <a:r>
              <a:rPr lang="en" sz="2587">
                <a:solidFill>
                  <a:schemeClr val="dk1"/>
                </a:solidFill>
              </a:rPr>
              <a:t>: Chrome or Firefox</a:t>
            </a:r>
            <a:endParaRPr sz="2587">
              <a:solidFill>
                <a:schemeClr val="dk1"/>
              </a:solidFill>
            </a:endParaRPr>
          </a:p>
          <a:p>
            <a:pPr indent="-228600" lvl="0" marL="1600200" rtl="0" algn="just">
              <a:lnSpc>
                <a:spcPct val="107000"/>
              </a:lnSpc>
              <a:spcBef>
                <a:spcPts val="800"/>
              </a:spcBef>
              <a:spcAft>
                <a:spcPts val="0"/>
              </a:spcAft>
              <a:buClr>
                <a:schemeClr val="dk1"/>
              </a:buClr>
              <a:buSzPct val="42511"/>
              <a:buFont typeface="Arial"/>
              <a:buNone/>
            </a:pPr>
            <a:r>
              <a:rPr b="1" lang="en" sz="2587">
                <a:solidFill>
                  <a:schemeClr val="dk1"/>
                </a:solidFill>
              </a:rPr>
              <a:t>Tools</a:t>
            </a:r>
            <a:r>
              <a:rPr lang="en" sz="2587">
                <a:solidFill>
                  <a:schemeClr val="dk1"/>
                </a:solidFill>
              </a:rPr>
              <a:t>: Visual Studio code</a:t>
            </a:r>
            <a:endParaRPr sz="2587">
              <a:solidFill>
                <a:schemeClr val="dk1"/>
              </a:solidFill>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9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r>
              <a:rPr i="1" lang="en"/>
              <a:t>(folder Structure)</a:t>
            </a:r>
            <a:endParaRPr i="1"/>
          </a:p>
        </p:txBody>
      </p:sp>
      <p:sp>
        <p:nvSpPr>
          <p:cNvPr id="79" name="Google Shape;79;p17"/>
          <p:cNvSpPr txBox="1"/>
          <p:nvPr>
            <p:ph idx="1" type="body"/>
          </p:nvPr>
        </p:nvSpPr>
        <p:spPr>
          <a:xfrm flipH="1">
            <a:off x="8832375" y="4541100"/>
            <a:ext cx="64500" cy="2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1013950" y="834075"/>
            <a:ext cx="2785750" cy="413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9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SCREENSHOTS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11700" y="826550"/>
            <a:ext cx="8374525" cy="4147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3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Application Interface</a:t>
            </a:r>
            <a:endParaRPr i="1"/>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93625" y="706175"/>
            <a:ext cx="8438674" cy="4329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306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u</a:t>
            </a:r>
            <a:r>
              <a:rPr i="1" lang="en"/>
              <a:t>ser-1 sends message:</a:t>
            </a:r>
            <a:endParaRPr i="1"/>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230600" y="738075"/>
            <a:ext cx="8240400" cy="424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217925" y="295864"/>
            <a:ext cx="8520600" cy="4411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