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355" r:id="rId1"/>
  </p:sldMasterIdLst>
  <p:notesMasterIdLst>
    <p:notesMasterId r:id="rId23"/>
  </p:notesMasterIdLst>
  <p:sldIdLst>
    <p:sldId id="271" r:id="rId2"/>
    <p:sldId id="272" r:id="rId3"/>
    <p:sldId id="270" r:id="rId4"/>
    <p:sldId id="258" r:id="rId5"/>
    <p:sldId id="259" r:id="rId6"/>
    <p:sldId id="273" r:id="rId7"/>
    <p:sldId id="274" r:id="rId8"/>
    <p:sldId id="281" r:id="rId9"/>
    <p:sldId id="288" r:id="rId10"/>
    <p:sldId id="282" r:id="rId11"/>
    <p:sldId id="277" r:id="rId12"/>
    <p:sldId id="262" r:id="rId13"/>
    <p:sldId id="278" r:id="rId14"/>
    <p:sldId id="280" r:id="rId15"/>
    <p:sldId id="279" r:id="rId16"/>
    <p:sldId id="275" r:id="rId17"/>
    <p:sldId id="283" r:id="rId18"/>
    <p:sldId id="284" r:id="rId19"/>
    <p:sldId id="285" r:id="rId20"/>
    <p:sldId id="286" r:id="rId21"/>
    <p:sldId id="287" r:id="rId22"/>
  </p:sldIdLst>
  <p:sldSz cx="9144000" cy="5143500" type="screen16x9"/>
  <p:notesSz cx="6858000" cy="9144000"/>
  <p:embeddedFontLst>
    <p:embeddedFont>
      <p:font typeface="Algerian" panose="04020705040A02060702" pitchFamily="82" charset="0"/>
      <p:regular r:id="rId24"/>
    </p:embeddedFont>
    <p:embeddedFont>
      <p:font typeface="Wingdings 3" panose="05040102010807070707" pitchFamily="18" charset="2"/>
      <p:regular r:id="rId25"/>
    </p:embeddedFont>
    <p:embeddedFont>
      <p:font typeface="Castellar" panose="020A0402060406010301" pitchFamily="18" charset="0"/>
      <p:regular r:id="rId26"/>
    </p:embeddedFont>
    <p:embeddedFont>
      <p:font typeface="Century Gothic" panose="020B0502020202020204" pitchFamily="34" charset="0"/>
      <p:regular r:id="rId27"/>
      <p:bold r:id="rId28"/>
      <p:italic r:id="rId29"/>
      <p:bold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CFD34E-BBF5-4988-A670-BF48CA41AAF5}">
          <p14:sldIdLst>
            <p14:sldId id="271"/>
            <p14:sldId id="272"/>
            <p14:sldId id="270"/>
            <p14:sldId id="258"/>
            <p14:sldId id="259"/>
            <p14:sldId id="273"/>
            <p14:sldId id="274"/>
            <p14:sldId id="281"/>
            <p14:sldId id="288"/>
            <p14:sldId id="282"/>
            <p14:sldId id="277"/>
            <p14:sldId id="262"/>
            <p14:sldId id="278"/>
            <p14:sldId id="280"/>
            <p14:sldId id="279"/>
            <p14:sldId id="275"/>
            <p14:sldId id="283"/>
            <p14:sldId id="284"/>
            <p14:sldId id="285"/>
            <p14:sldId id="286"/>
            <p14:sldId id="28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0a0f66e460_0_29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0a0f66e460_0_29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0a0f66e460_0_29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0a0f66e460_0_2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a0f66e460_0_2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0a0f66e460_0_2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63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1232a73a1_0_10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1232a73a1_0_10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726676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30557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12916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472316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601892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44728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224339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298450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96504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051488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263218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009896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696514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2956356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0686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513089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097795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5/24/2022</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4911449"/>
      </p:ext>
    </p:extLst>
  </p:cSld>
  <p:clrMap bg1="lt1" tx1="dk1" bg2="lt2" tx2="dk2" accent1="accent1" accent2="accent2" accent3="accent3" accent4="accent4" accent5="accent5" accent6="accent6" hlink="hlink" folHlink="folHlink"/>
  <p:sldLayoutIdLst>
    <p:sldLayoutId id="2147484356" r:id="rId1"/>
    <p:sldLayoutId id="2147484357" r:id="rId2"/>
    <p:sldLayoutId id="2147484358" r:id="rId3"/>
    <p:sldLayoutId id="2147484359" r:id="rId4"/>
    <p:sldLayoutId id="2147484360" r:id="rId5"/>
    <p:sldLayoutId id="2147484361" r:id="rId6"/>
    <p:sldLayoutId id="2147484362" r:id="rId7"/>
    <p:sldLayoutId id="2147484363" r:id="rId8"/>
    <p:sldLayoutId id="2147484364" r:id="rId9"/>
    <p:sldLayoutId id="2147484365" r:id="rId10"/>
    <p:sldLayoutId id="2147484366" r:id="rId11"/>
    <p:sldLayoutId id="2147484367" r:id="rId12"/>
    <p:sldLayoutId id="2147484368" r:id="rId13"/>
    <p:sldLayoutId id="2147484369" r:id="rId14"/>
    <p:sldLayoutId id="2147484370" r:id="rId15"/>
    <p:sldLayoutId id="2147484371" r:id="rId16"/>
    <p:sldLayoutId id="2147484372" r:id="rId17"/>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 Id="rId4" Type="http://schemas.openxmlformats.org/officeDocument/2006/relationships/hyperlink" Target="https://www.tutorialspoint.com/index.ht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png"/>
          <p:cNvPicPr/>
          <p:nvPr/>
        </p:nvPicPr>
        <p:blipFill>
          <a:blip r:embed="rId2" cstate="print"/>
          <a:stretch>
            <a:fillRect/>
          </a:stretch>
        </p:blipFill>
        <p:spPr>
          <a:xfrm>
            <a:off x="3421698" y="1504950"/>
            <a:ext cx="2300605" cy="2133600"/>
          </a:xfrm>
          <a:prstGeom prst="rect">
            <a:avLst/>
          </a:prstGeom>
        </p:spPr>
      </p:pic>
      <p:sp>
        <p:nvSpPr>
          <p:cNvPr id="6" name="Title 5"/>
          <p:cNvSpPr>
            <a:spLocks noGrp="1"/>
          </p:cNvSpPr>
          <p:nvPr>
            <p:ph type="title"/>
          </p:nvPr>
        </p:nvSpPr>
        <p:spPr>
          <a:xfrm>
            <a:off x="308343" y="0"/>
            <a:ext cx="8474149" cy="1002535"/>
          </a:xfrm>
        </p:spPr>
        <p:txBody>
          <a:bodyPr>
            <a:normAutofit/>
          </a:bodyPr>
          <a:lstStyle/>
          <a:p>
            <a:r>
              <a:rPr lang="en-US" sz="2800" b="1" dirty="0" smtClean="0">
                <a:solidFill>
                  <a:schemeClr val="accent1">
                    <a:lumMod val="75000"/>
                  </a:schemeClr>
                </a:solidFill>
                <a:latin typeface="Algerian" panose="04020705040A02060702" pitchFamily="82" charset="0"/>
              </a:rPr>
              <a:t>     INSTITUTE </a:t>
            </a:r>
            <a:r>
              <a:rPr lang="en-US" sz="2800" b="1" dirty="0">
                <a:solidFill>
                  <a:schemeClr val="accent1">
                    <a:lumMod val="75000"/>
                  </a:schemeClr>
                </a:solidFill>
                <a:latin typeface="Algerian" panose="04020705040A02060702" pitchFamily="82" charset="0"/>
              </a:rPr>
              <a:t>OF ENGINEERING AND </a:t>
            </a:r>
            <a:r>
              <a:rPr lang="en-US" sz="2800" b="1" dirty="0" smtClean="0">
                <a:solidFill>
                  <a:schemeClr val="accent1">
                    <a:lumMod val="75000"/>
                  </a:schemeClr>
                </a:solidFill>
                <a:latin typeface="Algerian" panose="04020705040A02060702" pitchFamily="82" charset="0"/>
              </a:rPr>
              <a:t>TECHNOLOGY</a:t>
            </a:r>
            <a:br>
              <a:rPr lang="en-US" sz="2800" b="1" dirty="0" smtClean="0">
                <a:solidFill>
                  <a:schemeClr val="accent1">
                    <a:lumMod val="75000"/>
                  </a:schemeClr>
                </a:solidFill>
                <a:latin typeface="Algerian" panose="04020705040A02060702" pitchFamily="82" charset="0"/>
              </a:rPr>
            </a:br>
            <a:r>
              <a:rPr lang="en-US" sz="2800" b="1" dirty="0" smtClean="0">
                <a:solidFill>
                  <a:schemeClr val="accent1">
                    <a:lumMod val="75000"/>
                  </a:schemeClr>
                </a:solidFill>
                <a:latin typeface="Algerian" panose="04020705040A02060702" pitchFamily="82" charset="0"/>
              </a:rPr>
              <a:t>                                    LUCKNOW</a:t>
            </a:r>
            <a:endParaRPr lang="en-US" sz="2800" b="1" dirty="0">
              <a:solidFill>
                <a:schemeClr val="accent1">
                  <a:lumMod val="75000"/>
                </a:schemeClr>
              </a:solidFill>
              <a:latin typeface="Algerian" panose="04020705040A02060702" pitchFamily="82" charset="0"/>
            </a:endParaRPr>
          </a:p>
        </p:txBody>
      </p:sp>
      <p:sp>
        <p:nvSpPr>
          <p:cNvPr id="7" name="Content Placeholder 6"/>
          <p:cNvSpPr>
            <a:spLocks noGrp="1"/>
          </p:cNvSpPr>
          <p:nvPr>
            <p:ph idx="1"/>
          </p:nvPr>
        </p:nvSpPr>
        <p:spPr>
          <a:xfrm>
            <a:off x="0" y="914400"/>
            <a:ext cx="9144000" cy="4229100"/>
          </a:xfrm>
        </p:spPr>
        <p:txBody>
          <a:bodyPr>
            <a:normAutofit/>
          </a:bodyPr>
          <a:lstStyle/>
          <a:p>
            <a:pPr marL="0" indent="0">
              <a:buNone/>
            </a:pPr>
            <a:r>
              <a:rPr lang="en-IN" dirty="0" smtClean="0"/>
              <a:t>                                           </a:t>
            </a:r>
            <a:r>
              <a:rPr lang="en-IN" dirty="0" smtClean="0">
                <a:solidFill>
                  <a:schemeClr val="accent1">
                    <a:lumMod val="50000"/>
                  </a:schemeClr>
                </a:solidFill>
                <a:latin typeface="Castellar" panose="020A0402060406010301" pitchFamily="18" charset="0"/>
              </a:rPr>
              <a:t> </a:t>
            </a:r>
            <a:r>
              <a:rPr lang="en-IN" sz="3500" dirty="0" smtClean="0">
                <a:solidFill>
                  <a:schemeClr val="accent1">
                    <a:lumMod val="50000"/>
                  </a:schemeClr>
                </a:solidFill>
                <a:latin typeface="Castellar" panose="020A0402060406010301" pitchFamily="18" charset="0"/>
              </a:rPr>
              <a:t>HACK-VOUCHER  </a:t>
            </a:r>
            <a:r>
              <a:rPr lang="en-IN" dirty="0" smtClean="0">
                <a:solidFill>
                  <a:schemeClr val="accent1">
                    <a:lumMod val="50000"/>
                  </a:schemeClr>
                </a:solidFill>
                <a:latin typeface="Castellar" panose="020A0402060406010301" pitchFamily="18" charset="0"/>
              </a:rPr>
              <a:t>                                    </a:t>
            </a:r>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a:p>
          <a:p>
            <a:pPr marL="0" indent="0">
              <a:buNone/>
            </a:pPr>
            <a:r>
              <a:rPr lang="en-US" b="1" dirty="0" smtClean="0"/>
              <a:t>        </a:t>
            </a:r>
          </a:p>
          <a:p>
            <a:pPr marL="0" indent="0">
              <a:buNone/>
            </a:pPr>
            <a:r>
              <a:rPr lang="en-US" b="1" dirty="0"/>
              <a:t> </a:t>
            </a:r>
            <a:r>
              <a:rPr lang="en-US" b="1" dirty="0" smtClean="0"/>
              <a:t>                  </a:t>
            </a:r>
            <a:r>
              <a:rPr lang="en-US" b="1" dirty="0" smtClean="0"/>
              <a:t>Supervised </a:t>
            </a:r>
            <a:r>
              <a:rPr lang="en-US" b="1" dirty="0"/>
              <a:t>By</a:t>
            </a:r>
            <a:r>
              <a:rPr lang="en-US" b="1" dirty="0" smtClean="0"/>
              <a:t>:                                                                                   </a:t>
            </a:r>
            <a:r>
              <a:rPr lang="en-US" b="1" dirty="0" smtClean="0"/>
              <a:t>                 </a:t>
            </a:r>
            <a:r>
              <a:rPr lang="en-US" b="1" dirty="0" smtClean="0"/>
              <a:t>Presented By:</a:t>
            </a:r>
            <a:endParaRPr lang="en-US" b="1" dirty="0"/>
          </a:p>
          <a:p>
            <a:pPr marL="0" indent="0">
              <a:buNone/>
            </a:pPr>
            <a:r>
              <a:rPr lang="en-US" b="1" dirty="0" smtClean="0"/>
              <a:t>                 Dr</a:t>
            </a:r>
            <a:r>
              <a:rPr lang="en-US" b="1" dirty="0" smtClean="0"/>
              <a:t>. </a:t>
            </a:r>
            <a:r>
              <a:rPr lang="en-US" b="1" dirty="0" err="1" smtClean="0"/>
              <a:t>Manik</a:t>
            </a:r>
            <a:r>
              <a:rPr lang="en-US" b="1" dirty="0" smtClean="0"/>
              <a:t> Chandra                                                                        </a:t>
            </a:r>
            <a:r>
              <a:rPr lang="en-US" b="1" dirty="0" smtClean="0"/>
              <a:t>                   </a:t>
            </a:r>
            <a:r>
              <a:rPr lang="en-US" b="1" dirty="0" err="1" smtClean="0"/>
              <a:t>Nisar</a:t>
            </a:r>
            <a:r>
              <a:rPr lang="en-US" b="1" dirty="0" smtClean="0"/>
              <a:t> Ahmad(1805213033)    </a:t>
            </a:r>
          </a:p>
          <a:p>
            <a:pPr marL="0" indent="0">
              <a:buNone/>
            </a:pPr>
            <a:r>
              <a:rPr lang="en-US" b="1" dirty="0" smtClean="0"/>
              <a:t>                 Mr</a:t>
            </a:r>
            <a:r>
              <a:rPr lang="en-US" b="1" dirty="0" smtClean="0"/>
              <a:t>. </a:t>
            </a:r>
            <a:r>
              <a:rPr lang="en-US" b="1" dirty="0" err="1" smtClean="0"/>
              <a:t>Ajit</a:t>
            </a:r>
            <a:r>
              <a:rPr lang="en-US" b="1" dirty="0" smtClean="0"/>
              <a:t> Shukla                                                                               </a:t>
            </a:r>
            <a:r>
              <a:rPr lang="en-US" b="1" dirty="0" smtClean="0"/>
              <a:t>                    </a:t>
            </a:r>
            <a:r>
              <a:rPr lang="en-US" b="1" dirty="0" err="1" smtClean="0"/>
              <a:t>Pramod</a:t>
            </a:r>
            <a:r>
              <a:rPr lang="en-US" b="1" dirty="0" smtClean="0"/>
              <a:t> Arya(1805213040)</a:t>
            </a:r>
            <a:endParaRPr lang="en-US" dirty="0"/>
          </a:p>
          <a:p>
            <a:pPr marL="0" indent="0">
              <a:buNone/>
            </a:pPr>
            <a:r>
              <a:rPr lang="en-US" dirty="0" smtClean="0"/>
              <a:t>                                                                                                        </a:t>
            </a:r>
            <a:r>
              <a:rPr lang="en-US" dirty="0" smtClean="0"/>
              <a:t>                                   </a:t>
            </a:r>
            <a:r>
              <a:rPr lang="en-US" b="1" dirty="0" err="1" smtClean="0"/>
              <a:t>Shivam</a:t>
            </a:r>
            <a:r>
              <a:rPr lang="en-US" b="1" dirty="0" smtClean="0"/>
              <a:t> </a:t>
            </a:r>
            <a:r>
              <a:rPr lang="en-US" b="1" dirty="0" err="1" smtClean="0"/>
              <a:t>Shrivas</a:t>
            </a:r>
            <a:r>
              <a:rPr lang="en-US" b="1" dirty="0" smtClean="0"/>
              <a:t>(1805213053)</a:t>
            </a:r>
            <a:r>
              <a:rPr lang="en-US" dirty="0"/>
              <a:t/>
            </a:r>
            <a:br>
              <a:rPr lang="en-US" dirty="0"/>
            </a:br>
            <a:endParaRPr lang="en-IN" dirty="0" smtClean="0"/>
          </a:p>
        </p:txBody>
      </p:sp>
    </p:spTree>
    <p:extLst>
      <p:ext uri="{BB962C8B-B14F-4D97-AF65-F5344CB8AC3E}">
        <p14:creationId xmlns:p14="http://schemas.microsoft.com/office/powerpoint/2010/main" val="3437736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1190847" y="361507"/>
            <a:ext cx="5739128" cy="8983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600" dirty="0" smtClean="0">
                <a:solidFill>
                  <a:schemeClr val="accent1">
                    <a:lumMod val="75000"/>
                  </a:schemeClr>
                </a:solidFill>
                <a:latin typeface="Algerian" panose="04020705040A02060702" pitchFamily="82" charset="0"/>
                <a:ea typeface="Arial"/>
                <a:cs typeface="Arial"/>
                <a:sym typeface="Arial"/>
              </a:rPr>
              <a:t>           </a:t>
            </a:r>
            <a:r>
              <a:rPr lang="en" sz="3600" b="0" dirty="0" smtClean="0">
                <a:solidFill>
                  <a:schemeClr val="accent1">
                    <a:lumMod val="75000"/>
                  </a:schemeClr>
                </a:solidFill>
                <a:latin typeface="Algerian" panose="04020705040A02060702" pitchFamily="82" charset="0"/>
                <a:ea typeface="Arial"/>
                <a:cs typeface="Arial"/>
                <a:sym typeface="Arial"/>
              </a:rPr>
              <a:t>TECHNOLOGY </a:t>
            </a:r>
            <a:r>
              <a:rPr lang="en" sz="3600" b="0" dirty="0">
                <a:solidFill>
                  <a:schemeClr val="accent1">
                    <a:lumMod val="75000"/>
                  </a:schemeClr>
                </a:solidFill>
                <a:latin typeface="Algerian" panose="04020705040A02060702" pitchFamily="82" charset="0"/>
                <a:ea typeface="Arial"/>
                <a:cs typeface="Arial"/>
                <a:sym typeface="Arial"/>
              </a:rPr>
              <a:t>USED</a:t>
            </a:r>
            <a:endParaRPr sz="3600" b="0" dirty="0">
              <a:solidFill>
                <a:schemeClr val="accent1">
                  <a:lumMod val="75000"/>
                </a:schemeClr>
              </a:solidFill>
              <a:latin typeface="Algerian" panose="04020705040A02060702" pitchFamily="82" charset="0"/>
              <a:ea typeface="Arial"/>
              <a:cs typeface="Arial"/>
              <a:sym typeface="Arial"/>
            </a:endParaRPr>
          </a:p>
        </p:txBody>
      </p:sp>
      <p:sp>
        <p:nvSpPr>
          <p:cNvPr id="174" name="Google Shape;174;p25"/>
          <p:cNvSpPr txBox="1">
            <a:spLocks noGrp="1"/>
          </p:cNvSpPr>
          <p:nvPr>
            <p:ph type="body" idx="1"/>
          </p:nvPr>
        </p:nvSpPr>
        <p:spPr>
          <a:xfrm>
            <a:off x="902975" y="1424763"/>
            <a:ext cx="7061400" cy="3718737"/>
          </a:xfrm>
          <a:prstGeom prst="rect">
            <a:avLst/>
          </a:prstGeom>
        </p:spPr>
        <p:txBody>
          <a:bodyPr spcFirstLastPara="1" wrap="square" lIns="91425" tIns="91425" rIns="91425" bIns="91425" anchor="t" anchorCtr="0">
            <a:noAutofit/>
          </a:bodyPr>
          <a:lstStyle/>
          <a:p>
            <a:pPr marL="457200" lvl="0" indent="-342900" algn="just" rtl="0">
              <a:lnSpc>
                <a:spcPct val="105000"/>
              </a:lnSpc>
              <a:spcBef>
                <a:spcPts val="0"/>
              </a:spcBef>
              <a:spcAft>
                <a:spcPts val="0"/>
              </a:spcAft>
              <a:buSzPts val="1800"/>
              <a:buFont typeface="Arial"/>
              <a:buChar char="●"/>
            </a:pPr>
            <a:r>
              <a:rPr lang="en" sz="2400" dirty="0">
                <a:latin typeface="Times New Roman" panose="02020603050405020304" pitchFamily="18" charset="0"/>
                <a:ea typeface="Arial"/>
                <a:cs typeface="Times New Roman" panose="02020603050405020304" pitchFamily="18" charset="0"/>
                <a:sym typeface="Arial"/>
              </a:rPr>
              <a:t>GUI Frontend- HTML/CSS, Bootstrap, JavaScript</a:t>
            </a:r>
            <a:endParaRPr sz="2400" dirty="0">
              <a:latin typeface="Times New Roman" panose="02020603050405020304" pitchFamily="18" charset="0"/>
              <a:ea typeface="Arial"/>
              <a:cs typeface="Times New Roman" panose="02020603050405020304" pitchFamily="18" charset="0"/>
              <a:sym typeface="Arial"/>
            </a:endParaRPr>
          </a:p>
          <a:p>
            <a:pPr marL="457200" lvl="0" indent="-342900" algn="just" rtl="0">
              <a:lnSpc>
                <a:spcPct val="105000"/>
              </a:lnSpc>
              <a:spcBef>
                <a:spcPts val="0"/>
              </a:spcBef>
              <a:spcAft>
                <a:spcPts val="0"/>
              </a:spcAft>
              <a:buSzPts val="1800"/>
              <a:buFont typeface="Arial"/>
              <a:buChar char="●"/>
            </a:pPr>
            <a:r>
              <a:rPr lang="en" sz="2400" dirty="0">
                <a:latin typeface="Times New Roman" panose="02020603050405020304" pitchFamily="18" charset="0"/>
                <a:ea typeface="Arial"/>
                <a:cs typeface="Times New Roman" panose="02020603050405020304" pitchFamily="18" charset="0"/>
                <a:sym typeface="Arial"/>
              </a:rPr>
              <a:t>Backend- NodeJS, ExpressJS</a:t>
            </a:r>
            <a:endParaRPr sz="2400" dirty="0">
              <a:latin typeface="Times New Roman" panose="02020603050405020304" pitchFamily="18" charset="0"/>
              <a:ea typeface="Arial"/>
              <a:cs typeface="Times New Roman" panose="02020603050405020304" pitchFamily="18" charset="0"/>
              <a:sym typeface="Arial"/>
            </a:endParaRPr>
          </a:p>
          <a:p>
            <a:pPr marL="457200" lvl="0" indent="-342900" algn="just" rtl="0">
              <a:lnSpc>
                <a:spcPct val="105000"/>
              </a:lnSpc>
              <a:spcBef>
                <a:spcPts val="0"/>
              </a:spcBef>
              <a:spcAft>
                <a:spcPts val="0"/>
              </a:spcAft>
              <a:buSzPts val="1800"/>
              <a:buFont typeface="Arial"/>
              <a:buChar char="●"/>
            </a:pPr>
            <a:r>
              <a:rPr lang="en" sz="2400" dirty="0" smtClean="0">
                <a:latin typeface="Times New Roman" panose="02020603050405020304" pitchFamily="18" charset="0"/>
                <a:ea typeface="Arial"/>
                <a:cs typeface="Times New Roman" panose="02020603050405020304" pitchFamily="18" charset="0"/>
                <a:sym typeface="Arial"/>
              </a:rPr>
              <a:t>IDE- </a:t>
            </a:r>
            <a:r>
              <a:rPr lang="en" sz="2400" dirty="0">
                <a:latin typeface="Times New Roman" panose="02020603050405020304" pitchFamily="18" charset="0"/>
                <a:ea typeface="Arial"/>
                <a:cs typeface="Times New Roman" panose="02020603050405020304" pitchFamily="18" charset="0"/>
                <a:sym typeface="Arial"/>
              </a:rPr>
              <a:t>Visual Studio Code</a:t>
            </a:r>
            <a:endParaRPr sz="2400" dirty="0">
              <a:latin typeface="Times New Roman" panose="02020603050405020304" pitchFamily="18" charset="0"/>
              <a:ea typeface="Arial"/>
              <a:cs typeface="Times New Roman" panose="02020603050405020304" pitchFamily="18" charset="0"/>
              <a:sym typeface="Arial"/>
            </a:endParaRPr>
          </a:p>
          <a:p>
            <a:pPr marL="457200" lvl="0" indent="-342900" algn="just" rtl="0">
              <a:lnSpc>
                <a:spcPct val="105000"/>
              </a:lnSpc>
              <a:spcBef>
                <a:spcPts val="0"/>
              </a:spcBef>
              <a:spcAft>
                <a:spcPts val="0"/>
              </a:spcAft>
              <a:buSzPts val="1800"/>
              <a:buFont typeface="Arial"/>
              <a:buChar char="●"/>
            </a:pPr>
            <a:r>
              <a:rPr lang="en" sz="2400" dirty="0">
                <a:latin typeface="Times New Roman" panose="02020603050405020304" pitchFamily="18" charset="0"/>
                <a:ea typeface="Arial"/>
                <a:cs typeface="Times New Roman" panose="02020603050405020304" pitchFamily="18" charset="0"/>
                <a:sym typeface="Arial"/>
              </a:rPr>
              <a:t>Database- MongoDB </a:t>
            </a:r>
            <a:endParaRPr sz="2400" dirty="0">
              <a:latin typeface="Times New Roman" panose="02020603050405020304" pitchFamily="18" charset="0"/>
              <a:ea typeface="Arial"/>
              <a:cs typeface="Times New Roman" panose="02020603050405020304" pitchFamily="18" charset="0"/>
              <a:sym typeface="Arial"/>
            </a:endParaRPr>
          </a:p>
          <a:p>
            <a:pPr marL="457200" lvl="0" indent="-342900" algn="just" rtl="0">
              <a:lnSpc>
                <a:spcPct val="105000"/>
              </a:lnSpc>
              <a:spcBef>
                <a:spcPts val="0"/>
              </a:spcBef>
              <a:spcAft>
                <a:spcPts val="0"/>
              </a:spcAft>
              <a:buSzPts val="1800"/>
              <a:buFont typeface="Arial"/>
              <a:buChar char="●"/>
            </a:pPr>
            <a:r>
              <a:rPr lang="en" sz="2400" dirty="0">
                <a:latin typeface="Times New Roman" panose="02020603050405020304" pitchFamily="18" charset="0"/>
                <a:ea typeface="Arial"/>
                <a:cs typeface="Times New Roman" panose="02020603050405020304" pitchFamily="18" charset="0"/>
                <a:sym typeface="Arial"/>
              </a:rPr>
              <a:t>API Usage- Google Open Source APIs</a:t>
            </a:r>
            <a:endParaRPr sz="2400" dirty="0">
              <a:latin typeface="Times New Roman" panose="02020603050405020304" pitchFamily="18" charset="0"/>
              <a:ea typeface="Arial"/>
              <a:cs typeface="Times New Roman" panose="02020603050405020304" pitchFamily="18" charset="0"/>
              <a:sym typeface="Arial"/>
            </a:endParaRPr>
          </a:p>
          <a:p>
            <a:pPr marL="457200" lvl="0" indent="-342900" algn="just" rtl="0">
              <a:lnSpc>
                <a:spcPct val="105000"/>
              </a:lnSpc>
              <a:spcBef>
                <a:spcPts val="0"/>
              </a:spcBef>
              <a:spcAft>
                <a:spcPts val="0"/>
              </a:spcAft>
              <a:buSzPts val="1800"/>
              <a:buFont typeface="Arial"/>
              <a:buChar char="●"/>
            </a:pPr>
            <a:r>
              <a:rPr lang="en" sz="2400" dirty="0">
                <a:latin typeface="Times New Roman" panose="02020603050405020304" pitchFamily="18" charset="0"/>
                <a:ea typeface="Arial"/>
                <a:cs typeface="Times New Roman" panose="02020603050405020304" pitchFamily="18" charset="0"/>
                <a:sym typeface="Arial"/>
              </a:rPr>
              <a:t>Version Control System- Git </a:t>
            </a:r>
            <a:r>
              <a:rPr lang="en" sz="2400" dirty="0" smtClean="0">
                <a:latin typeface="Times New Roman" panose="02020603050405020304" pitchFamily="18" charset="0"/>
                <a:ea typeface="Arial"/>
                <a:cs typeface="Times New Roman" panose="02020603050405020304" pitchFamily="18" charset="0"/>
                <a:sym typeface="Arial"/>
              </a:rPr>
              <a:t>,Github</a:t>
            </a:r>
            <a:endParaRPr sz="2400" dirty="0">
              <a:latin typeface="Times New Roman" panose="02020603050405020304" pitchFamily="18" charset="0"/>
              <a:ea typeface="Arial"/>
              <a:cs typeface="Times New Roman" panose="02020603050405020304" pitchFamily="18" charset="0"/>
              <a:sym typeface="Arial"/>
            </a:endParaRPr>
          </a:p>
          <a:p>
            <a:pPr marL="457200" lvl="0" indent="-342900" algn="just" rtl="0">
              <a:lnSpc>
                <a:spcPct val="105000"/>
              </a:lnSpc>
              <a:spcBef>
                <a:spcPts val="0"/>
              </a:spcBef>
              <a:spcAft>
                <a:spcPts val="0"/>
              </a:spcAft>
              <a:buSzPts val="1800"/>
              <a:buFont typeface="Arial"/>
              <a:buChar char="●"/>
            </a:pPr>
            <a:r>
              <a:rPr lang="en" sz="2400" dirty="0" smtClean="0">
                <a:latin typeface="Times New Roman" panose="02020603050405020304" pitchFamily="18" charset="0"/>
                <a:ea typeface="Arial"/>
                <a:cs typeface="Times New Roman" panose="02020603050405020304" pitchFamily="18" charset="0"/>
                <a:sym typeface="Arial"/>
              </a:rPr>
              <a:t>Deployment- Heroku</a:t>
            </a:r>
            <a:endParaRPr sz="2400" dirty="0">
              <a:latin typeface="Times New Roman" panose="02020603050405020304" pitchFamily="18" charset="0"/>
              <a:ea typeface="Arial"/>
              <a:cs typeface="Times New Roman" panose="02020603050405020304" pitchFamily="18" charset="0"/>
              <a:sym typeface="Arial"/>
            </a:endParaRPr>
          </a:p>
          <a:p>
            <a:pPr marL="457200" lvl="0" indent="-342900" algn="just" rtl="0">
              <a:lnSpc>
                <a:spcPct val="105000"/>
              </a:lnSpc>
              <a:spcBef>
                <a:spcPts val="0"/>
              </a:spcBef>
              <a:spcAft>
                <a:spcPts val="0"/>
              </a:spcAft>
              <a:buSzPts val="1800"/>
              <a:buFont typeface="Arial"/>
              <a:buChar char="●"/>
            </a:pPr>
            <a:r>
              <a:rPr lang="en" sz="2400" dirty="0" smtClean="0">
                <a:latin typeface="Times New Roman" panose="02020603050405020304" pitchFamily="18" charset="0"/>
                <a:ea typeface="Arial"/>
                <a:cs typeface="Times New Roman" panose="02020603050405020304" pitchFamily="18" charset="0"/>
                <a:sym typeface="Arial"/>
              </a:rPr>
              <a:t>Other tools -Postman</a:t>
            </a:r>
            <a:r>
              <a:rPr lang="en" sz="2400" dirty="0">
                <a:latin typeface="Times New Roman" panose="02020603050405020304" pitchFamily="18" charset="0"/>
                <a:ea typeface="Arial"/>
                <a:cs typeface="Times New Roman" panose="02020603050405020304" pitchFamily="18" charset="0"/>
                <a:sym typeface="Arial"/>
              </a:rPr>
              <a:t>, Nodemailer, MongoDB </a:t>
            </a:r>
            <a:r>
              <a:rPr lang="en" sz="2400" dirty="0" smtClean="0">
                <a:latin typeface="Times New Roman" panose="02020603050405020304" pitchFamily="18" charset="0"/>
                <a:ea typeface="Arial"/>
                <a:cs typeface="Times New Roman" panose="02020603050405020304" pitchFamily="18" charset="0"/>
                <a:sym typeface="Arial"/>
              </a:rPr>
              <a:t>Compass</a:t>
            </a:r>
            <a:r>
              <a:rPr lang="en" sz="2400" dirty="0">
                <a:latin typeface="Times New Roman" panose="02020603050405020304" pitchFamily="18" charset="0"/>
                <a:ea typeface="Arial"/>
                <a:cs typeface="Times New Roman" panose="02020603050405020304" pitchFamily="18" charset="0"/>
                <a:sym typeface="Arial"/>
              </a:rPr>
              <a:t>.</a:t>
            </a:r>
            <a:endParaRPr sz="2400" dirty="0">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1707759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212"/>
            <a:ext cx="7886700" cy="994172"/>
          </a:xfrm>
        </p:spPr>
        <p:txBody>
          <a:bodyPr>
            <a:normAutofit/>
          </a:bodyPr>
          <a:lstStyle/>
          <a:p>
            <a:r>
              <a:rPr lang="en-IN" sz="3600" dirty="0" smtClean="0">
                <a:solidFill>
                  <a:schemeClr val="accent1">
                    <a:lumMod val="75000"/>
                  </a:schemeClr>
                </a:solidFill>
                <a:latin typeface="Algerian" panose="04020705040A02060702" pitchFamily="82" charset="0"/>
                <a:cs typeface="Times New Roman" panose="02020603050405020304" pitchFamily="18" charset="0"/>
              </a:rPr>
              <a:t>       SOME SNAPSHOT OF PROJECT</a:t>
            </a:r>
            <a:endParaRPr lang="en-US" sz="3600" dirty="0">
              <a:solidFill>
                <a:schemeClr val="accent1">
                  <a:lumMod val="75000"/>
                </a:schemeClr>
              </a:solidFill>
              <a:latin typeface="Algerian" panose="04020705040A02060702" pitchFamily="82" charset="0"/>
              <a:cs typeface="Times New Roman" panose="02020603050405020304" pitchFamily="18" charset="0"/>
            </a:endParaRPr>
          </a:p>
        </p:txBody>
      </p:sp>
      <p:pic>
        <p:nvPicPr>
          <p:cNvPr id="4" name="Content Placeholder 3"/>
          <p:cNvPicPr>
            <a:picLocks noGrp="1"/>
          </p:cNvPicPr>
          <p:nvPr>
            <p:ph idx="1"/>
          </p:nvPr>
        </p:nvPicPr>
        <p:blipFill>
          <a:blip r:embed="rId2" cstate="print"/>
          <a:stretch/>
        </p:blipFill>
        <p:spPr>
          <a:xfrm>
            <a:off x="3017838" y="1600200"/>
            <a:ext cx="4533900" cy="2833688"/>
          </a:xfrm>
          <a:prstGeom prst="rect">
            <a:avLst/>
          </a:prstGeom>
          <a:ln>
            <a:noFill/>
          </a:ln>
        </p:spPr>
      </p:pic>
    </p:spTree>
    <p:extLst>
      <p:ext uri="{BB962C8B-B14F-4D97-AF65-F5344CB8AC3E}">
        <p14:creationId xmlns:p14="http://schemas.microsoft.com/office/powerpoint/2010/main" val="36872211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3600" dirty="0" smtClean="0">
                <a:latin typeface="Arial"/>
                <a:ea typeface="Arial"/>
                <a:cs typeface="Arial"/>
                <a:sym typeface="Arial"/>
              </a:rPr>
              <a:t>        </a:t>
            </a:r>
            <a:r>
              <a:rPr lang="en" sz="3600" dirty="0" smtClean="0">
                <a:latin typeface="Arial"/>
                <a:ea typeface="Arial"/>
                <a:cs typeface="Arial"/>
                <a:sym typeface="Arial"/>
              </a:rPr>
              <a:t>  </a:t>
            </a:r>
            <a:r>
              <a:rPr lang="en" sz="3600" dirty="0" smtClean="0">
                <a:solidFill>
                  <a:schemeClr val="accent1">
                    <a:lumMod val="75000"/>
                  </a:schemeClr>
                </a:solidFill>
                <a:latin typeface="Algerian" panose="04020705040A02060702" pitchFamily="82" charset="0"/>
                <a:ea typeface="Arial"/>
                <a:cs typeface="Arial"/>
                <a:sym typeface="Arial"/>
              </a:rPr>
              <a:t>SIGN UP</a:t>
            </a:r>
            <a:r>
              <a:rPr lang="en-IN" sz="3600" dirty="0" smtClean="0">
                <a:solidFill>
                  <a:schemeClr val="accent1">
                    <a:lumMod val="75000"/>
                  </a:schemeClr>
                </a:solidFill>
                <a:latin typeface="Algerian" panose="04020705040A02060702" pitchFamily="82" charset="0"/>
                <a:ea typeface="Arial"/>
                <a:cs typeface="Arial"/>
                <a:sym typeface="Arial"/>
              </a:rPr>
              <a:t> PAGE</a:t>
            </a:r>
            <a:endParaRPr sz="3600" dirty="0">
              <a:solidFill>
                <a:schemeClr val="accent1">
                  <a:lumMod val="75000"/>
                </a:schemeClr>
              </a:solidFill>
              <a:latin typeface="Algerian" panose="04020705040A02060702" pitchFamily="82" charset="0"/>
              <a:ea typeface="Arial"/>
              <a:cs typeface="Arial"/>
              <a:sym typeface="Arial"/>
            </a:endParaRPr>
          </a:p>
        </p:txBody>
      </p:sp>
      <p:pic>
        <p:nvPicPr>
          <p:cNvPr id="5" name="Content Placeholder 4"/>
          <p:cNvPicPr>
            <a:picLocks noGrp="1"/>
          </p:cNvPicPr>
          <p:nvPr>
            <p:ph idx="1"/>
          </p:nvPr>
        </p:nvPicPr>
        <p:blipFill>
          <a:blip r:embed="rId3" cstate="print"/>
          <a:stretch/>
        </p:blipFill>
        <p:spPr>
          <a:xfrm>
            <a:off x="2073349" y="1600200"/>
            <a:ext cx="6220046" cy="2833688"/>
          </a:xfrm>
          <a:prstGeom prst="rect">
            <a:avLst/>
          </a:prstGeom>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000" dirty="0" smtClean="0">
                <a:solidFill>
                  <a:schemeClr val="accent1">
                    <a:lumMod val="75000"/>
                  </a:schemeClr>
                </a:solidFill>
                <a:latin typeface="Algerian" panose="04020705040A02060702" pitchFamily="82" charset="0"/>
              </a:rPr>
              <a:t>HOME PAGE SHOWING AVAILBLE VOUCHERS</a:t>
            </a:r>
            <a:endParaRPr lang="en-US" sz="3000" dirty="0">
              <a:solidFill>
                <a:schemeClr val="accent1">
                  <a:lumMod val="75000"/>
                </a:schemeClr>
              </a:solidFill>
              <a:latin typeface="Algerian" panose="04020705040A02060702" pitchFamily="82" charset="0"/>
            </a:endParaRPr>
          </a:p>
        </p:txBody>
      </p:sp>
      <p:pic>
        <p:nvPicPr>
          <p:cNvPr id="4" name="Content Placeholder 3"/>
          <p:cNvPicPr>
            <a:picLocks noGrp="1"/>
          </p:cNvPicPr>
          <p:nvPr>
            <p:ph idx="1"/>
          </p:nvPr>
        </p:nvPicPr>
        <p:blipFill>
          <a:blip r:embed="rId2" cstate="print"/>
          <a:stretch/>
        </p:blipFill>
        <p:spPr>
          <a:xfrm>
            <a:off x="2179674" y="1600200"/>
            <a:ext cx="5752214" cy="2833688"/>
          </a:xfrm>
          <a:prstGeom prst="rect">
            <a:avLst/>
          </a:prstGeom>
        </p:spPr>
      </p:pic>
    </p:spTree>
    <p:extLst>
      <p:ext uri="{BB962C8B-B14F-4D97-AF65-F5344CB8AC3E}">
        <p14:creationId xmlns:p14="http://schemas.microsoft.com/office/powerpoint/2010/main" val="23411663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accent1">
                    <a:lumMod val="75000"/>
                  </a:schemeClr>
                </a:solidFill>
                <a:latin typeface="Algerian" panose="04020705040A02060702" pitchFamily="82" charset="0"/>
              </a:rPr>
              <a:t>                 USER PROFILE </a:t>
            </a:r>
            <a:endParaRPr lang="en-US" sz="3600" dirty="0">
              <a:solidFill>
                <a:schemeClr val="accent1">
                  <a:lumMod val="75000"/>
                </a:schemeClr>
              </a:solidFill>
              <a:latin typeface="Algerian" panose="04020705040A02060702" pitchFamily="82" charset="0"/>
            </a:endParaRPr>
          </a:p>
        </p:txBody>
      </p:sp>
      <p:pic>
        <p:nvPicPr>
          <p:cNvPr id="4" name="Content Placeholder 3"/>
          <p:cNvPicPr>
            <a:picLocks noGrp="1"/>
          </p:cNvPicPr>
          <p:nvPr>
            <p:ph idx="1"/>
          </p:nvPr>
        </p:nvPicPr>
        <p:blipFill>
          <a:blip r:embed="rId2" cstate="print"/>
          <a:stretch/>
        </p:blipFill>
        <p:spPr>
          <a:xfrm>
            <a:off x="2115879" y="1600199"/>
            <a:ext cx="6124354" cy="3110023"/>
          </a:xfrm>
          <a:prstGeom prst="rect">
            <a:avLst/>
          </a:prstGeom>
          <a:ln>
            <a:noFill/>
          </a:ln>
        </p:spPr>
      </p:pic>
    </p:spTree>
    <p:extLst>
      <p:ext uri="{BB962C8B-B14F-4D97-AF65-F5344CB8AC3E}">
        <p14:creationId xmlns:p14="http://schemas.microsoft.com/office/powerpoint/2010/main" val="2070590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78150"/>
            <a:ext cx="7886700" cy="1108389"/>
          </a:xfrm>
        </p:spPr>
        <p:txBody>
          <a:bodyPr>
            <a:noAutofit/>
          </a:bodyPr>
          <a:lstStyle/>
          <a:p>
            <a:r>
              <a:rPr lang="en-US" sz="3600" dirty="0" smtClean="0">
                <a:solidFill>
                  <a:schemeClr val="accent1">
                    <a:lumMod val="75000"/>
                  </a:schemeClr>
                </a:solidFill>
                <a:latin typeface="Algerian" panose="04020705040A02060702" pitchFamily="82" charset="0"/>
                <a:cs typeface="Times New Roman" panose="02020603050405020304" pitchFamily="18" charset="0"/>
              </a:rPr>
              <a:t>          Different </a:t>
            </a:r>
            <a:r>
              <a:rPr lang="en-US" sz="3600" dirty="0">
                <a:solidFill>
                  <a:schemeClr val="accent1">
                    <a:lumMod val="75000"/>
                  </a:schemeClr>
                </a:solidFill>
                <a:latin typeface="Algerian" panose="04020705040A02060702" pitchFamily="82" charset="0"/>
                <a:cs typeface="Times New Roman" panose="02020603050405020304" pitchFamily="18" charset="0"/>
              </a:rPr>
              <a:t>stages of the </a:t>
            </a:r>
            <a:r>
              <a:rPr lang="en-US" sz="3600" dirty="0" smtClean="0">
                <a:solidFill>
                  <a:schemeClr val="accent1">
                    <a:lumMod val="75000"/>
                  </a:schemeClr>
                </a:solidFill>
                <a:latin typeface="Algerian" panose="04020705040A02060702" pitchFamily="82" charset="0"/>
                <a:cs typeface="Times New Roman" panose="02020603050405020304" pitchFamily="18" charset="0"/>
              </a:rPr>
              <a:t>     Software </a:t>
            </a:r>
            <a:r>
              <a:rPr lang="en-US" sz="3600" dirty="0">
                <a:solidFill>
                  <a:schemeClr val="accent1">
                    <a:lumMod val="75000"/>
                  </a:schemeClr>
                </a:solidFill>
                <a:latin typeface="Algerian" panose="04020705040A02060702" pitchFamily="82" charset="0"/>
                <a:cs typeface="Times New Roman" panose="02020603050405020304" pitchFamily="18" charset="0"/>
              </a:rPr>
              <a:t>Cycle Action plan.</a:t>
            </a:r>
          </a:p>
        </p:txBody>
      </p:sp>
      <p:pic>
        <p:nvPicPr>
          <p:cNvPr id="4" name="image6.jpeg"/>
          <p:cNvPicPr>
            <a:picLocks noGrp="1"/>
          </p:cNvPicPr>
          <p:nvPr>
            <p:ph idx="1"/>
          </p:nvPr>
        </p:nvPicPr>
        <p:blipFill>
          <a:blip r:embed="rId2" cstate="print"/>
          <a:stretch/>
        </p:blipFill>
        <p:spPr>
          <a:xfrm>
            <a:off x="2765954" y="1600200"/>
            <a:ext cx="5037667" cy="2833688"/>
          </a:xfrm>
          <a:prstGeom prst="rect">
            <a:avLst/>
          </a:prstGeom>
        </p:spPr>
      </p:pic>
    </p:spTree>
    <p:extLst>
      <p:ext uri="{BB962C8B-B14F-4D97-AF65-F5344CB8AC3E}">
        <p14:creationId xmlns:p14="http://schemas.microsoft.com/office/powerpoint/2010/main" val="2006504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28650" y="273844"/>
            <a:ext cx="7886700" cy="683086"/>
          </a:xfrm>
        </p:spPr>
        <p:txBody>
          <a:bodyPr>
            <a:normAutofit/>
          </a:bodyPr>
          <a:lstStyle/>
          <a:p>
            <a:r>
              <a:rPr lang="en-IN" sz="3600" dirty="0" smtClean="0">
                <a:solidFill>
                  <a:schemeClr val="accent1">
                    <a:lumMod val="75000"/>
                  </a:schemeClr>
                </a:solidFill>
                <a:latin typeface="Algerian" panose="04020705040A02060702" pitchFamily="82" charset="0"/>
              </a:rPr>
              <a:t>      PLAN OF ACTION TIME CHART</a:t>
            </a:r>
            <a:endParaRPr lang="en-US" sz="3600" dirty="0">
              <a:solidFill>
                <a:schemeClr val="accent1">
                  <a:lumMod val="75000"/>
                </a:schemeClr>
              </a:solidFill>
              <a:latin typeface="Algerian" panose="04020705040A02060702" pitchFamily="82" charset="0"/>
            </a:endParaRPr>
          </a:p>
        </p:txBody>
      </p:sp>
      <p:pic>
        <p:nvPicPr>
          <p:cNvPr id="8" name="image21.jpeg"/>
          <p:cNvPicPr>
            <a:picLocks noGrp="1"/>
          </p:cNvPicPr>
          <p:nvPr>
            <p:ph idx="1"/>
          </p:nvPr>
        </p:nvPicPr>
        <p:blipFill>
          <a:blip r:embed="rId2" cstate="print"/>
          <a:stretch/>
        </p:blipFill>
        <p:spPr>
          <a:xfrm>
            <a:off x="2519780" y="1600200"/>
            <a:ext cx="5530015" cy="2833688"/>
          </a:xfrm>
          <a:prstGeom prst="rect">
            <a:avLst/>
          </a:prstGeom>
        </p:spPr>
      </p:pic>
    </p:spTree>
    <p:extLst>
      <p:ext uri="{BB962C8B-B14F-4D97-AF65-F5344CB8AC3E}">
        <p14:creationId xmlns:p14="http://schemas.microsoft.com/office/powerpoint/2010/main" val="32793301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solidFill>
                  <a:schemeClr val="accent1">
                    <a:lumMod val="75000"/>
                  </a:schemeClr>
                </a:solidFill>
                <a:latin typeface="Algerian" panose="04020705040A02060702" pitchFamily="82" charset="0"/>
              </a:rPr>
              <a:t>  FUTURE WORK &amp; IMPROVEMENT</a:t>
            </a:r>
            <a:endParaRPr lang="en-US" sz="3600" dirty="0">
              <a:solidFill>
                <a:schemeClr val="accent1">
                  <a:lumMod val="75000"/>
                </a:schemeClr>
              </a:solidFill>
              <a:latin typeface="Algerian" panose="04020705040A02060702" pitchFamily="82" charset="0"/>
            </a:endParaRPr>
          </a:p>
        </p:txBody>
      </p:sp>
      <p:sp>
        <p:nvSpPr>
          <p:cNvPr id="3" name="Content Placeholder 2"/>
          <p:cNvSpPr>
            <a:spLocks noGrp="1"/>
          </p:cNvSpPr>
          <p:nvPr>
            <p:ph idx="1"/>
          </p:nvPr>
        </p:nvSpPr>
        <p:spPr>
          <a:xfrm>
            <a:off x="628650" y="1369218"/>
            <a:ext cx="7886700" cy="3500493"/>
          </a:xfrm>
        </p:spPr>
        <p:txBody>
          <a:bodyPr>
            <a:normAutofit/>
          </a:bodyPr>
          <a:lstStyle/>
          <a:p>
            <a:r>
              <a:rPr lang="en-GB" sz="2000" dirty="0" smtClean="0">
                <a:latin typeface="Times New Roman" panose="02020603050405020304" pitchFamily="18" charset="0"/>
                <a:cs typeface="Times New Roman" panose="02020603050405020304" pitchFamily="18" charset="0"/>
              </a:rPr>
              <a:t>Hack -Voucher  is very useful in many aspects for the users because in pandemic time all the e-commerce companies gives gift cards and vouchers for purchasing their products and also we get cashbacks by payments apps like google pay, phone pay , </a:t>
            </a:r>
            <a:r>
              <a:rPr lang="en-GB" sz="2000" dirty="0" err="1" smtClean="0">
                <a:latin typeface="Times New Roman" panose="02020603050405020304" pitchFamily="18" charset="0"/>
                <a:cs typeface="Times New Roman" panose="02020603050405020304" pitchFamily="18" charset="0"/>
              </a:rPr>
              <a:t>paytm</a:t>
            </a:r>
            <a:r>
              <a:rPr lang="en-GB" sz="2000" dirty="0" smtClean="0">
                <a:latin typeface="Times New Roman" panose="02020603050405020304" pitchFamily="18" charset="0"/>
                <a:cs typeface="Times New Roman" panose="02020603050405020304" pitchFamily="18" charset="0"/>
              </a:rPr>
              <a:t> etc.  Now they found the base of customers so now they give gifts cards and vouchers that are  </a:t>
            </a:r>
            <a:r>
              <a:rPr lang="en-GB" sz="2000" dirty="0" err="1" smtClean="0">
                <a:latin typeface="Times New Roman" panose="02020603050405020304" pitchFamily="18" charset="0"/>
                <a:cs typeface="Times New Roman" panose="02020603050405020304" pitchFamily="18" charset="0"/>
              </a:rPr>
              <a:t>oftenly</a:t>
            </a:r>
            <a:r>
              <a:rPr lang="en-GB" sz="2000" dirty="0" smtClean="0">
                <a:latin typeface="Times New Roman" panose="02020603050405020304" pitchFamily="18" charset="0"/>
                <a:cs typeface="Times New Roman" panose="02020603050405020304" pitchFamily="18" charset="0"/>
              </a:rPr>
              <a:t> unusable for us .So here we provide a web application platform where users can sell their unused gift card and vouchers and purchase usable vouchers and gift </a:t>
            </a:r>
            <a:r>
              <a:rPr lang="en-GB" sz="2000" dirty="0" err="1" smtClean="0">
                <a:latin typeface="Times New Roman" panose="02020603050405020304" pitchFamily="18" charset="0"/>
                <a:cs typeface="Times New Roman" panose="02020603050405020304" pitchFamily="18" charset="0"/>
              </a:rPr>
              <a:t>cards.We</a:t>
            </a:r>
            <a:r>
              <a:rPr lang="en-GB" sz="2000" dirty="0" smtClean="0">
                <a:latin typeface="Times New Roman" panose="02020603050405020304" pitchFamily="18" charset="0"/>
                <a:cs typeface="Times New Roman" panose="02020603050405020304" pitchFamily="18" charset="0"/>
              </a:rPr>
              <a:t> can also include a section for negotiation where users can negotiate on purchasing and selling of vouchers and gift </a:t>
            </a:r>
            <a:r>
              <a:rPr lang="en-GB" sz="2000" dirty="0" err="1" smtClean="0">
                <a:latin typeface="Times New Roman" panose="02020603050405020304" pitchFamily="18" charset="0"/>
                <a:cs typeface="Times New Roman" panose="02020603050405020304" pitchFamily="18" charset="0"/>
              </a:rPr>
              <a:t>cards.This</a:t>
            </a:r>
            <a:r>
              <a:rPr lang="en-GB" sz="2000" dirty="0" smtClean="0">
                <a:latin typeface="Times New Roman" panose="02020603050405020304" pitchFamily="18" charset="0"/>
                <a:cs typeface="Times New Roman" panose="02020603050405020304" pitchFamily="18" charset="0"/>
              </a:rPr>
              <a:t> feature is available to only logged in users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34075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smtClean="0">
                <a:solidFill>
                  <a:schemeClr val="accent1">
                    <a:lumMod val="75000"/>
                  </a:schemeClr>
                </a:solidFill>
                <a:latin typeface="Algerian" panose="04020705040A02060702" pitchFamily="82" charset="0"/>
              </a:rPr>
              <a:t>   FUTURE WORK &amp; IMPROVEMENT</a:t>
            </a:r>
            <a:endParaRPr lang="en-US" sz="3600" dirty="0">
              <a:solidFill>
                <a:schemeClr val="accent1">
                  <a:lumMod val="75000"/>
                </a:schemeClr>
              </a:solidFill>
              <a:latin typeface="Algerian" panose="04020705040A02060702" pitchFamily="82" charset="0"/>
            </a:endParaRPr>
          </a:p>
        </p:txBody>
      </p:sp>
      <p:sp>
        <p:nvSpPr>
          <p:cNvPr id="3" name="Content Placeholder 2"/>
          <p:cNvSpPr>
            <a:spLocks noGrp="1"/>
          </p:cNvSpPr>
          <p:nvPr>
            <p:ph idx="1"/>
          </p:nvPr>
        </p:nvSpPr>
        <p:spPr/>
        <p:txBody>
          <a:bodyPr/>
          <a:lstStyle/>
          <a:p>
            <a:r>
              <a:rPr lang="en-GB" sz="2000" dirty="0" smtClean="0">
                <a:latin typeface="Times New Roman" panose="02020603050405020304" pitchFamily="18" charset="0"/>
                <a:cs typeface="Times New Roman" panose="02020603050405020304" pitchFamily="18" charset="0"/>
              </a:rPr>
              <a:t>We can also develop android apps and launch on play store .android app make more interactive UI and easy to use for users</a:t>
            </a:r>
          </a:p>
          <a:p>
            <a:r>
              <a:rPr lang="en-GB" sz="2000" dirty="0" smtClean="0">
                <a:latin typeface="Times New Roman" panose="02020603050405020304" pitchFamily="18" charset="0"/>
                <a:cs typeface="Times New Roman" panose="02020603050405020304" pitchFamily="18" charset="0"/>
              </a:rPr>
              <a:t>We can also implement filter such a way that user view voucher  of their interest and also get a notification  on their profile  and email when someone added a voucher of their interest.</a:t>
            </a:r>
          </a:p>
          <a:p>
            <a:endParaRPr lang="en-US" dirty="0"/>
          </a:p>
        </p:txBody>
      </p:sp>
    </p:spTree>
    <p:extLst>
      <p:ext uri="{BB962C8B-B14F-4D97-AF65-F5344CB8AC3E}">
        <p14:creationId xmlns:p14="http://schemas.microsoft.com/office/powerpoint/2010/main" val="20671456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sz="3600" dirty="0" smtClean="0">
                <a:solidFill>
                  <a:schemeClr val="accent1">
                    <a:lumMod val="75000"/>
                  </a:schemeClr>
                </a:solidFill>
                <a:latin typeface="Algerian" panose="04020705040A02060702" pitchFamily="82" charset="0"/>
              </a:rPr>
              <a:t>CONCLUSION</a:t>
            </a:r>
            <a:endParaRPr lang="en-US" sz="3600" dirty="0">
              <a:solidFill>
                <a:schemeClr val="accent1">
                  <a:lumMod val="75000"/>
                </a:schemeClr>
              </a:solidFill>
              <a:latin typeface="Algerian" panose="04020705040A02060702" pitchFamily="82" charset="0"/>
            </a:endParaRPr>
          </a:p>
        </p:txBody>
      </p:sp>
      <p:sp>
        <p:nvSpPr>
          <p:cNvPr id="3" name="Content Placeholder 2"/>
          <p:cNvSpPr>
            <a:spLocks noGrp="1"/>
          </p:cNvSpPr>
          <p:nvPr>
            <p:ph idx="1"/>
          </p:nvPr>
        </p:nvSpPr>
        <p:spPr>
          <a:xfrm>
            <a:off x="1941909" y="1084522"/>
            <a:ext cx="6686550" cy="3572538"/>
          </a:xfrm>
        </p:spPr>
        <p:txBody>
          <a:bodyPr>
            <a:noAutofit/>
          </a:bodyPr>
          <a:lstStyle/>
          <a:p>
            <a:pPr marL="0" indent="0">
              <a:buNone/>
            </a:pPr>
            <a:r>
              <a:rPr lang="en-GB" sz="2000" dirty="0" smtClean="0">
                <a:latin typeface="Times New Roman" panose="02020603050405020304" pitchFamily="18" charset="0"/>
                <a:cs typeface="Times New Roman" panose="02020603050405020304" pitchFamily="18" charset="0"/>
              </a:rPr>
              <a:t>The end result of the mentioned methodology and planned action will be a highly interactive UI with working functionalities of a Hack -voucher, which will keep user data secure and will be able to handle customized coupon/gift card search for an user. This web application aims to eliminate the wastage of unused vouchers/gift cards. We also get some bank discounts, coupons from shopping websites like </a:t>
            </a:r>
            <a:r>
              <a:rPr lang="en-GB" sz="2000" dirty="0" err="1" smtClean="0">
                <a:latin typeface="Times New Roman" panose="02020603050405020304" pitchFamily="18" charset="0"/>
                <a:cs typeface="Times New Roman" panose="02020603050405020304" pitchFamily="18" charset="0"/>
              </a:rPr>
              <a:t>myntra</a:t>
            </a:r>
            <a:r>
              <a:rPr lang="en-GB" sz="2000" dirty="0" smtClean="0">
                <a:latin typeface="Times New Roman" panose="02020603050405020304" pitchFamily="18" charset="0"/>
                <a:cs typeface="Times New Roman" panose="02020603050405020304" pitchFamily="18" charset="0"/>
              </a:rPr>
              <a:t>, </a:t>
            </a:r>
            <a:r>
              <a:rPr lang="en-GB" sz="2000" dirty="0" err="1" smtClean="0">
                <a:latin typeface="Times New Roman" panose="02020603050405020304" pitchFamily="18" charset="0"/>
                <a:cs typeface="Times New Roman" panose="02020603050405020304" pitchFamily="18" charset="0"/>
              </a:rPr>
              <a:t>flipkart</a:t>
            </a:r>
            <a:r>
              <a:rPr lang="en-GB" sz="2000" dirty="0" smtClean="0">
                <a:latin typeface="Times New Roman" panose="02020603050405020304" pitchFamily="18" charset="0"/>
                <a:cs typeface="Times New Roman" panose="02020603050405020304" pitchFamily="18" charset="0"/>
              </a:rPr>
              <a:t>, amazon. Some trading account coupons that are of no use to us, but can be useful to others. Our Platform provide users coins in exchange of money that is our profit to earn money.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881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9218" y="0"/>
            <a:ext cx="7856131" cy="914400"/>
          </a:xfrm>
        </p:spPr>
        <p:txBody>
          <a:bodyPr/>
          <a:lstStyle/>
          <a:p>
            <a:r>
              <a:rPr lang="en-IN" b="1" dirty="0" smtClean="0">
                <a:solidFill>
                  <a:schemeClr val="accent5">
                    <a:lumMod val="75000"/>
                  </a:schemeClr>
                </a:solidFill>
                <a:latin typeface="Algerian" panose="04020705040A02060702" pitchFamily="82" charset="0"/>
              </a:rPr>
              <a:t>                      </a:t>
            </a:r>
            <a:r>
              <a:rPr lang="en-IN" sz="3600" dirty="0" smtClean="0">
                <a:solidFill>
                  <a:schemeClr val="accent5">
                    <a:lumMod val="75000"/>
                  </a:schemeClr>
                </a:solidFill>
                <a:latin typeface="Algerian" panose="04020705040A02060702" pitchFamily="82" charset="0"/>
              </a:rPr>
              <a:t>CONTENTS</a:t>
            </a:r>
            <a:r>
              <a:rPr lang="en-IN" b="1" dirty="0" smtClean="0">
                <a:solidFill>
                  <a:schemeClr val="accent5">
                    <a:lumMod val="75000"/>
                  </a:schemeClr>
                </a:solidFill>
                <a:latin typeface="Algerian" panose="04020705040A02060702" pitchFamily="82" charset="0"/>
              </a:rPr>
              <a:t> </a:t>
            </a:r>
            <a:endParaRPr lang="en-US" b="1" dirty="0">
              <a:solidFill>
                <a:schemeClr val="accent5">
                  <a:lumMod val="75000"/>
                </a:schemeClr>
              </a:solidFill>
              <a:latin typeface="Algerian" panose="04020705040A02060702" pitchFamily="82" charset="0"/>
            </a:endParaRPr>
          </a:p>
        </p:txBody>
      </p:sp>
      <p:sp>
        <p:nvSpPr>
          <p:cNvPr id="5" name="Content Placeholder 4"/>
          <p:cNvSpPr>
            <a:spLocks noGrp="1"/>
          </p:cNvSpPr>
          <p:nvPr>
            <p:ph idx="1"/>
          </p:nvPr>
        </p:nvSpPr>
        <p:spPr>
          <a:xfrm>
            <a:off x="628650" y="691116"/>
            <a:ext cx="7886700" cy="4112237"/>
          </a:xfrm>
        </p:spPr>
        <p:txBody>
          <a:bodyPr>
            <a:normAutofit/>
          </a:bodyPr>
          <a:lstStyle/>
          <a:p>
            <a:pPr lvl="0"/>
            <a:r>
              <a:rPr lang="en-US" b="1" dirty="0">
                <a:latin typeface="Castellar" panose="020A0402060406010301" pitchFamily="18" charset="0"/>
              </a:rPr>
              <a:t>Introduction</a:t>
            </a:r>
          </a:p>
          <a:p>
            <a:pPr lvl="0"/>
            <a:r>
              <a:rPr lang="en-IN" b="1" dirty="0" smtClean="0">
                <a:latin typeface="Castellar" panose="020A0402060406010301" pitchFamily="18" charset="0"/>
                <a:cs typeface="Times New Roman" panose="02020603050405020304" pitchFamily="18" charset="0"/>
              </a:rPr>
              <a:t>NEED</a:t>
            </a:r>
            <a:endParaRPr lang="en-US" b="1" dirty="0">
              <a:latin typeface="Castellar" panose="020A0402060406010301" pitchFamily="18" charset="0"/>
              <a:cs typeface="Times New Roman" panose="02020603050405020304" pitchFamily="18" charset="0"/>
            </a:endParaRPr>
          </a:p>
          <a:p>
            <a:pPr lvl="0"/>
            <a:r>
              <a:rPr lang="en-IN" b="1" dirty="0" smtClean="0">
                <a:latin typeface="Castellar" panose="020A0402060406010301" pitchFamily="18" charset="0"/>
              </a:rPr>
              <a:t>OBJECTIVE</a:t>
            </a:r>
            <a:endParaRPr lang="en-US" b="1" dirty="0">
              <a:latin typeface="Castellar" panose="020A0402060406010301" pitchFamily="18" charset="0"/>
            </a:endParaRPr>
          </a:p>
          <a:p>
            <a:pPr lvl="0"/>
            <a:r>
              <a:rPr lang="en-US" b="1" dirty="0" smtClean="0">
                <a:latin typeface="Castellar" panose="020A0402060406010301" pitchFamily="18" charset="0"/>
              </a:rPr>
              <a:t>Motivation</a:t>
            </a:r>
            <a:endParaRPr lang="en-US" b="1" dirty="0">
              <a:latin typeface="Castellar" panose="020A0402060406010301" pitchFamily="18" charset="0"/>
            </a:endParaRPr>
          </a:p>
          <a:p>
            <a:pPr lvl="0"/>
            <a:r>
              <a:rPr lang="en-US" b="1" dirty="0">
                <a:latin typeface="Castellar" panose="020A0402060406010301" pitchFamily="18" charset="0"/>
              </a:rPr>
              <a:t>Methodology</a:t>
            </a:r>
            <a:endParaRPr lang="en-US" dirty="0">
              <a:latin typeface="Castellar" panose="020A0402060406010301" pitchFamily="18" charset="0"/>
            </a:endParaRPr>
          </a:p>
          <a:p>
            <a:pPr lvl="0"/>
            <a:r>
              <a:rPr lang="en-IN" b="1" dirty="0" smtClean="0">
                <a:latin typeface="Castellar" panose="020A0402060406010301" pitchFamily="18" charset="0"/>
              </a:rPr>
              <a:t>DATA FLOW DIAGRAM FOR ONBOARDING</a:t>
            </a:r>
            <a:endParaRPr lang="en-US" b="1" dirty="0">
              <a:latin typeface="Castellar" panose="020A0402060406010301" pitchFamily="18" charset="0"/>
            </a:endParaRPr>
          </a:p>
          <a:p>
            <a:pPr lvl="0"/>
            <a:r>
              <a:rPr lang="en-IN" b="1" dirty="0" smtClean="0">
                <a:latin typeface="Castellar" panose="020A0402060406010301" pitchFamily="18" charset="0"/>
              </a:rPr>
              <a:t>TECHNOLOGY USED</a:t>
            </a:r>
            <a:endParaRPr lang="en-US" dirty="0">
              <a:latin typeface="Castellar" panose="020A0402060406010301" pitchFamily="18" charset="0"/>
            </a:endParaRPr>
          </a:p>
          <a:p>
            <a:pPr lvl="0"/>
            <a:r>
              <a:rPr lang="en-IN" b="1" dirty="0" smtClean="0">
                <a:latin typeface="Castellar" panose="020A0402060406010301" pitchFamily="18" charset="0"/>
              </a:rPr>
              <a:t>SNAPSHOT OF PROJECT</a:t>
            </a:r>
            <a:endParaRPr lang="en-US" b="1" dirty="0">
              <a:latin typeface="Castellar" panose="020A0402060406010301" pitchFamily="18" charset="0"/>
            </a:endParaRPr>
          </a:p>
          <a:p>
            <a:pPr lvl="0"/>
            <a:r>
              <a:rPr lang="en-IN" b="1" dirty="0" smtClean="0">
                <a:latin typeface="Castellar" panose="020A0402060406010301" pitchFamily="18" charset="0"/>
              </a:rPr>
              <a:t>ACTION PLAN CHART</a:t>
            </a:r>
            <a:endParaRPr lang="en-US" dirty="0">
              <a:latin typeface="Castellar" panose="020A0402060406010301" pitchFamily="18" charset="0"/>
            </a:endParaRPr>
          </a:p>
          <a:p>
            <a:pPr lvl="0"/>
            <a:r>
              <a:rPr lang="en-IN" b="1" dirty="0" smtClean="0">
                <a:latin typeface="Castellar" panose="020A0402060406010301" pitchFamily="18" charset="0"/>
              </a:rPr>
              <a:t>FUTURE WORK &amp; IMPROVEMENT</a:t>
            </a:r>
            <a:endParaRPr lang="en-US" b="1" dirty="0">
              <a:latin typeface="Castellar" panose="020A0402060406010301" pitchFamily="18" charset="0"/>
            </a:endParaRPr>
          </a:p>
          <a:p>
            <a:pPr lvl="0"/>
            <a:r>
              <a:rPr lang="en-US" b="1" dirty="0" smtClean="0">
                <a:latin typeface="Castellar" panose="020A0402060406010301" pitchFamily="18" charset="0"/>
              </a:rPr>
              <a:t>Conclusion</a:t>
            </a:r>
          </a:p>
          <a:p>
            <a:pPr lvl="0"/>
            <a:r>
              <a:rPr lang="en-IN" b="1" dirty="0" smtClean="0">
                <a:latin typeface="Castellar" panose="020A0402060406010301" pitchFamily="18" charset="0"/>
                <a:cs typeface="Times New Roman" panose="02020603050405020304" pitchFamily="18" charset="0"/>
              </a:rPr>
              <a:t>REFRENCES</a:t>
            </a:r>
            <a:endParaRPr lang="en-US" b="1" dirty="0" smtClean="0">
              <a:latin typeface="Castellar" panose="020A0402060406010301" pitchFamily="18" charset="0"/>
              <a:cs typeface="Times New Roman" panose="02020603050405020304" pitchFamily="18" charset="0"/>
            </a:endParaRPr>
          </a:p>
          <a:p>
            <a:pPr lvl="0"/>
            <a:endParaRPr lang="en-US" dirty="0">
              <a:latin typeface="Castellar" panose="020A0402060406010301" pitchFamily="18" charset="0"/>
            </a:endParaRPr>
          </a:p>
          <a:p>
            <a:endParaRPr lang="en-US" dirty="0"/>
          </a:p>
        </p:txBody>
      </p:sp>
    </p:spTree>
    <p:extLst>
      <p:ext uri="{BB962C8B-B14F-4D97-AF65-F5344CB8AC3E}">
        <p14:creationId xmlns:p14="http://schemas.microsoft.com/office/powerpoint/2010/main" val="12430900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r>
              <a:rPr lang="en-IN" sz="4000" dirty="0" smtClean="0">
                <a:solidFill>
                  <a:schemeClr val="accent1">
                    <a:lumMod val="75000"/>
                  </a:schemeClr>
                </a:solidFill>
                <a:latin typeface="Algerian" panose="04020705040A02060702" pitchFamily="82" charset="0"/>
              </a:rPr>
              <a:t>REFRENCES &amp;RESEARCH ARTICLE</a:t>
            </a:r>
            <a:endParaRPr lang="en-US" sz="4000" dirty="0">
              <a:solidFill>
                <a:schemeClr val="accent1">
                  <a:lumMod val="75000"/>
                </a:schemeClr>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pPr lvl="0"/>
            <a:r>
              <a:rPr lang="en-US" sz="2000" dirty="0" smtClean="0">
                <a:latin typeface="Times New Roman" panose="02020603050405020304" pitchFamily="18" charset="0"/>
                <a:cs typeface="Times New Roman" panose="02020603050405020304" pitchFamily="18" charset="0"/>
                <a:hlinkClick r:id="rId2"/>
              </a:rPr>
              <a:t>https</a:t>
            </a:r>
            <a:r>
              <a:rPr lang="en-US" sz="2000" dirty="0" smtClean="0">
                <a:latin typeface="Times New Roman" panose="02020603050405020304" pitchFamily="18" charset="0"/>
                <a:cs typeface="Times New Roman" panose="02020603050405020304" pitchFamily="18" charset="0"/>
                <a:hlinkClick r:id="rId2"/>
              </a:rPr>
              <a:t>://www.geeksforgeeks.org</a:t>
            </a:r>
            <a:r>
              <a:rPr lang="en-US" sz="2000" dirty="0" smtClean="0">
                <a:latin typeface="Times New Roman" panose="02020603050405020304" pitchFamily="18" charset="0"/>
                <a:cs typeface="Times New Roman" panose="02020603050405020304" pitchFamily="18" charset="0"/>
                <a:hlinkClick r:id="rId2"/>
              </a:rPr>
              <a:t>/</a:t>
            </a:r>
            <a:endParaRPr lang="en-US" sz="2000" dirty="0" smtClean="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https://www.researchgate.net/publication/283699248_Gift_cards_a_review_and_research_agenda</a:t>
            </a:r>
            <a:endParaRPr lang="en-US" sz="20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hlinkClick r:id="rId3"/>
              </a:rPr>
              <a:t>https://stackoverflow.com/</a:t>
            </a:r>
            <a:endParaRPr lang="en-US" sz="20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hlinkClick r:id="rId4"/>
              </a:rPr>
              <a:t>https://www.tutorialspoint.com/index.htm</a:t>
            </a:r>
            <a:endParaRPr lang="en-US" sz="20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https://w3schools.com/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174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pPr marL="0" indent="0">
              <a:buNone/>
            </a:pPr>
            <a:r>
              <a:rPr lang="en-IN" dirty="0"/>
              <a:t> </a:t>
            </a:r>
            <a:r>
              <a:rPr lang="en-IN" dirty="0" smtClean="0"/>
              <a:t>                                                                   </a:t>
            </a:r>
            <a:endParaRPr lang="en-IN" dirty="0"/>
          </a:p>
          <a:p>
            <a:pPr marL="0" indent="0">
              <a:buNone/>
            </a:pPr>
            <a:r>
              <a:rPr lang="en-IN" sz="4800" dirty="0" smtClean="0">
                <a:latin typeface="Algerian" panose="04020705040A02060702" pitchFamily="82" charset="0"/>
              </a:rPr>
              <a:t>       </a:t>
            </a:r>
            <a:r>
              <a:rPr lang="en-IN" sz="4800" dirty="0" smtClean="0">
                <a:solidFill>
                  <a:schemeClr val="accent1">
                    <a:lumMod val="75000"/>
                  </a:schemeClr>
                </a:solidFill>
                <a:latin typeface="Algerian" panose="04020705040A02060702" pitchFamily="82" charset="0"/>
              </a:rPr>
              <a:t>THANK </a:t>
            </a:r>
            <a:r>
              <a:rPr lang="en-IN" sz="4800" dirty="0" smtClean="0">
                <a:solidFill>
                  <a:schemeClr val="accent1">
                    <a:lumMod val="75000"/>
                  </a:schemeClr>
                </a:solidFill>
                <a:latin typeface="Algerian" panose="04020705040A02060702" pitchFamily="82" charset="0"/>
              </a:rPr>
              <a:t>YOU</a:t>
            </a:r>
          </a:p>
        </p:txBody>
      </p:sp>
    </p:spTree>
    <p:extLst>
      <p:ext uri="{BB962C8B-B14F-4D97-AF65-F5344CB8AC3E}">
        <p14:creationId xmlns:p14="http://schemas.microsoft.com/office/powerpoint/2010/main" val="453457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212"/>
            <a:ext cx="7886700" cy="994172"/>
          </a:xfrm>
        </p:spPr>
        <p:txBody>
          <a:bodyPr>
            <a:normAutofit/>
          </a:bodyPr>
          <a:lstStyle/>
          <a:p>
            <a:r>
              <a:rPr lang="en-IN" sz="3600" b="1" dirty="0" smtClean="0">
                <a:latin typeface="Arial" panose="020B0604020202020204" pitchFamily="34" charset="0"/>
                <a:cs typeface="Arial" panose="020B0604020202020204" pitchFamily="34" charset="0"/>
              </a:rPr>
              <a:t>              </a:t>
            </a:r>
            <a:r>
              <a:rPr lang="en-IN" sz="3600" dirty="0" smtClean="0">
                <a:solidFill>
                  <a:schemeClr val="accent1">
                    <a:lumMod val="75000"/>
                  </a:schemeClr>
                </a:solidFill>
                <a:latin typeface="Algerian" panose="04020705040A02060702" pitchFamily="82" charset="0"/>
                <a:cs typeface="Arial" panose="020B0604020202020204" pitchFamily="34" charset="0"/>
              </a:rPr>
              <a:t>INTRODUCTION</a:t>
            </a:r>
            <a:endParaRPr lang="en-US" sz="3600" dirty="0">
              <a:solidFill>
                <a:schemeClr val="accent1">
                  <a:lumMod val="75000"/>
                </a:schemeClr>
              </a:solidFill>
              <a:latin typeface="Algerian" panose="04020705040A02060702" pitchFamily="82" charset="0"/>
              <a:cs typeface="Arial" panose="020B0604020202020204" pitchFamily="34" charset="0"/>
            </a:endParaRPr>
          </a:p>
        </p:txBody>
      </p:sp>
      <p:sp>
        <p:nvSpPr>
          <p:cNvPr id="3" name="Content Placeholder 2"/>
          <p:cNvSpPr>
            <a:spLocks noGrp="1"/>
          </p:cNvSpPr>
          <p:nvPr>
            <p:ph idx="1"/>
          </p:nvPr>
        </p:nvSpPr>
        <p:spPr/>
        <p:txBody>
          <a:bodyPr>
            <a:normAutofit fontScale="92500" lnSpcReduction="20000"/>
          </a:bodyPr>
          <a:lstStyle/>
          <a:p>
            <a:pPr marL="0" lvl="0" indent="0" algn="just">
              <a:lnSpc>
                <a:spcPct val="105000"/>
              </a:lnSpc>
              <a:buSzPts val="935"/>
              <a:buNone/>
            </a:pPr>
            <a:r>
              <a:rPr lang="en-GB" sz="2400" dirty="0">
                <a:latin typeface="Times New Roman" panose="02020603050405020304" pitchFamily="18" charset="0"/>
                <a:cs typeface="Times New Roman" panose="02020603050405020304" pitchFamily="18" charset="0"/>
              </a:rPr>
              <a:t>It is an online market place where user sell and buy the voucher that they get from different e-commerce website like google pay, amazon pay, </a:t>
            </a:r>
            <a:r>
              <a:rPr lang="en-GB" sz="2400" dirty="0" smtClean="0">
                <a:latin typeface="Times New Roman" panose="02020603050405020304" pitchFamily="18" charset="0"/>
                <a:cs typeface="Times New Roman" panose="02020603050405020304" pitchFamily="18" charset="0"/>
              </a:rPr>
              <a:t>BHIM , UPI etc. </a:t>
            </a:r>
            <a:r>
              <a:rPr lang="en-GB" sz="2400" dirty="0">
                <a:latin typeface="Times New Roman" panose="02020603050405020304" pitchFamily="18" charset="0"/>
                <a:cs typeface="Times New Roman" panose="02020603050405020304" pitchFamily="18" charset="0"/>
              </a:rPr>
              <a:t>and are of no use for a particular user but useful for other</a:t>
            </a:r>
            <a:r>
              <a:rPr lang="en-GB" sz="2400" dirty="0" smtClean="0">
                <a:latin typeface="Times New Roman" panose="02020603050405020304" pitchFamily="18" charset="0"/>
                <a:cs typeface="Times New Roman" panose="02020603050405020304" pitchFamily="18" charset="0"/>
              </a:rPr>
              <a:t>. So </a:t>
            </a:r>
            <a:r>
              <a:rPr lang="en-GB" sz="2400" dirty="0">
                <a:latin typeface="Times New Roman" panose="02020603050405020304" pitchFamily="18" charset="0"/>
                <a:cs typeface="Times New Roman" panose="02020603050405020304" pitchFamily="18" charset="0"/>
              </a:rPr>
              <a:t>basically, In this Project which we are building, voucher hosting platform </a:t>
            </a:r>
            <a:r>
              <a:rPr lang="en-GB" sz="2400" dirty="0" smtClean="0">
                <a:latin typeface="Times New Roman" panose="02020603050405020304" pitchFamily="18" charset="0"/>
                <a:cs typeface="Times New Roman" panose="02020603050405020304" pitchFamily="18" charset="0"/>
              </a:rPr>
              <a:t>where user </a:t>
            </a:r>
            <a:r>
              <a:rPr lang="en-GB" sz="2400" dirty="0">
                <a:latin typeface="Times New Roman" panose="02020603050405020304" pitchFamily="18" charset="0"/>
                <a:cs typeface="Times New Roman" panose="02020603050405020304" pitchFamily="18" charset="0"/>
              </a:rPr>
              <a:t>can </a:t>
            </a:r>
            <a:r>
              <a:rPr lang="en-GB" sz="2400" dirty="0" smtClean="0">
                <a:latin typeface="Times New Roman" panose="02020603050405020304" pitchFamily="18" charset="0"/>
                <a:cs typeface="Times New Roman" panose="02020603050405020304" pitchFamily="18" charset="0"/>
              </a:rPr>
              <a:t>sell vouchers </a:t>
            </a:r>
            <a:r>
              <a:rPr lang="en-GB" sz="2400" dirty="0">
                <a:latin typeface="Times New Roman" panose="02020603050405020304" pitchFamily="18" charset="0"/>
                <a:cs typeface="Times New Roman" panose="02020603050405020304" pitchFamily="18" charset="0"/>
              </a:rPr>
              <a:t>there and can purchase useful vouchers like discount coupons, cashback coupons </a:t>
            </a:r>
            <a:r>
              <a:rPr lang="en-GB" sz="2400" dirty="0" err="1">
                <a:latin typeface="Times New Roman" panose="02020603050405020304" pitchFamily="18" charset="0"/>
                <a:cs typeface="Times New Roman" panose="02020603050405020304" pitchFamily="18" charset="0"/>
              </a:rPr>
              <a:t>etc</a:t>
            </a:r>
            <a:r>
              <a:rPr lang="en-GB" sz="2400" dirty="0">
                <a:latin typeface="Times New Roman" panose="02020603050405020304" pitchFamily="18" charset="0"/>
                <a:cs typeface="Times New Roman" panose="02020603050405020304" pitchFamily="18" charset="0"/>
              </a:rPr>
              <a:t>  in exchange of a point that is to be added in their wallet.</a:t>
            </a:r>
            <a:endParaRPr lang="en-GB" sz="2400" dirty="0">
              <a:latin typeface="Times New Roman" panose="02020603050405020304" pitchFamily="18" charset="0"/>
              <a:ea typeface="Arial"/>
              <a:cs typeface="Times New Roman" panose="02020603050405020304" pitchFamily="18" charset="0"/>
              <a:sym typeface="Arial"/>
            </a:endParaRPr>
          </a:p>
        </p:txBody>
      </p:sp>
    </p:spTree>
    <p:extLst>
      <p:ext uri="{BB962C8B-B14F-4D97-AF65-F5344CB8AC3E}">
        <p14:creationId xmlns:p14="http://schemas.microsoft.com/office/powerpoint/2010/main" val="3432543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88999" y="478464"/>
            <a:ext cx="6873037" cy="66555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600" dirty="0" smtClean="0">
                <a:latin typeface="Arial"/>
                <a:ea typeface="Arial"/>
                <a:cs typeface="Arial"/>
                <a:sym typeface="Arial"/>
              </a:rPr>
              <a:t>                         </a:t>
            </a:r>
            <a:r>
              <a:rPr lang="en" sz="3600" b="0" dirty="0" smtClean="0">
                <a:solidFill>
                  <a:schemeClr val="accent1">
                    <a:lumMod val="75000"/>
                  </a:schemeClr>
                </a:solidFill>
                <a:latin typeface="Algerian" panose="04020705040A02060702" pitchFamily="82" charset="0"/>
                <a:ea typeface="Arial"/>
                <a:cs typeface="Arial"/>
                <a:sym typeface="Arial"/>
              </a:rPr>
              <a:t>NEED</a:t>
            </a:r>
            <a:endParaRPr sz="3600" b="0" dirty="0">
              <a:solidFill>
                <a:schemeClr val="accent1">
                  <a:lumMod val="75000"/>
                </a:schemeClr>
              </a:solidFill>
              <a:latin typeface="Algerian" panose="04020705040A02060702" pitchFamily="82" charset="0"/>
              <a:ea typeface="Arial"/>
              <a:cs typeface="Arial"/>
              <a:sym typeface="Arial"/>
            </a:endParaRPr>
          </a:p>
        </p:txBody>
      </p:sp>
      <p:sp>
        <p:nvSpPr>
          <p:cNvPr id="74" name="Google Shape;74;p15"/>
          <p:cNvSpPr txBox="1">
            <a:spLocks noGrp="1"/>
          </p:cNvSpPr>
          <p:nvPr>
            <p:ph type="body" idx="1"/>
          </p:nvPr>
        </p:nvSpPr>
        <p:spPr>
          <a:xfrm>
            <a:off x="510363" y="1477925"/>
            <a:ext cx="8346558" cy="3572539"/>
          </a:xfrm>
          <a:prstGeom prst="rect">
            <a:avLst/>
          </a:prstGeom>
        </p:spPr>
        <p:txBody>
          <a:bodyPr spcFirstLastPara="1" wrap="square" lIns="91425" tIns="91425" rIns="91425" bIns="91425" anchor="t" anchorCtr="0">
            <a:noAutofit/>
          </a:bodyPr>
          <a:lstStyle/>
          <a:p>
            <a:pPr marL="0" lvl="0" indent="0" algn="just">
              <a:lnSpc>
                <a:spcPct val="100000"/>
              </a:lnSpc>
              <a:spcAft>
                <a:spcPts val="1200"/>
              </a:spcAft>
              <a:buNone/>
            </a:pPr>
            <a:r>
              <a:rPr lang="en-GB" sz="2400" dirty="0">
                <a:latin typeface="Times New Roman" panose="02020603050405020304" pitchFamily="18" charset="0"/>
                <a:cs typeface="Times New Roman" panose="02020603050405020304" pitchFamily="18" charset="0"/>
              </a:rPr>
              <a:t>In Today’s World we all are using ecommerce website like </a:t>
            </a:r>
            <a:r>
              <a:rPr lang="en-GB" sz="2400" dirty="0" err="1" smtClean="0">
                <a:latin typeface="Times New Roman" panose="02020603050405020304" pitchFamily="18" charset="0"/>
                <a:cs typeface="Times New Roman" panose="02020603050405020304" pitchFamily="18" charset="0"/>
              </a:rPr>
              <a:t>flipkart</a:t>
            </a:r>
            <a:r>
              <a:rPr lang="en-GB" sz="2400" dirty="0" smtClean="0">
                <a:latin typeface="Times New Roman" panose="02020603050405020304" pitchFamily="18" charset="0"/>
                <a:cs typeface="Times New Roman" panose="02020603050405020304" pitchFamily="18" charset="0"/>
              </a:rPr>
              <a:t> , </a:t>
            </a:r>
            <a:r>
              <a:rPr lang="en-GB" sz="2400" dirty="0" err="1" smtClean="0">
                <a:latin typeface="Times New Roman" panose="02020603050405020304" pitchFamily="18" charset="0"/>
                <a:cs typeface="Times New Roman" panose="02020603050405020304" pitchFamily="18" charset="0"/>
              </a:rPr>
              <a:t>myntra</a:t>
            </a:r>
            <a:r>
              <a:rPr lang="en-GB" sz="2400" dirty="0" smtClean="0">
                <a:latin typeface="Times New Roman" panose="02020603050405020304" pitchFamily="18" charset="0"/>
                <a:cs typeface="Times New Roman" panose="02020603050405020304" pitchFamily="18" charset="0"/>
              </a:rPr>
              <a:t> ,Google </a:t>
            </a:r>
            <a:r>
              <a:rPr lang="en-GB" sz="2400" dirty="0">
                <a:latin typeface="Times New Roman" panose="02020603050405020304" pitchFamily="18" charset="0"/>
                <a:cs typeface="Times New Roman" panose="02020603050405020304" pitchFamily="18" charset="0"/>
              </a:rPr>
              <a:t>Pay, </a:t>
            </a:r>
            <a:r>
              <a:rPr lang="en-GB" sz="2400" dirty="0" err="1" smtClean="0">
                <a:latin typeface="Times New Roman" panose="02020603050405020304" pitchFamily="18" charset="0"/>
                <a:cs typeface="Times New Roman" panose="02020603050405020304" pitchFamily="18" charset="0"/>
              </a:rPr>
              <a:t>Phonepay</a:t>
            </a:r>
            <a:r>
              <a:rPr lang="en-GB" sz="2400" dirty="0" smtClean="0">
                <a:latin typeface="Times New Roman" panose="02020603050405020304" pitchFamily="18" charset="0"/>
                <a:cs typeface="Times New Roman" panose="02020603050405020304" pitchFamily="18" charset="0"/>
              </a:rPr>
              <a:t> , </a:t>
            </a:r>
            <a:r>
              <a:rPr lang="en-GB" sz="2400" dirty="0" err="1" smtClean="0">
                <a:latin typeface="Times New Roman" panose="02020603050405020304" pitchFamily="18" charset="0"/>
                <a:cs typeface="Times New Roman" panose="02020603050405020304" pitchFamily="18" charset="0"/>
              </a:rPr>
              <a:t>AmazonPay</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where on using their site we get a voucher in form of rewards</a:t>
            </a:r>
            <a:r>
              <a:rPr lang="en-GB" sz="2400" dirty="0" smtClean="0">
                <a:latin typeface="Times New Roman" panose="02020603050405020304" pitchFamily="18" charset="0"/>
                <a:cs typeface="Times New Roman" panose="02020603050405020304" pitchFamily="18" charset="0"/>
              </a:rPr>
              <a:t>. Some voucher </a:t>
            </a:r>
            <a:r>
              <a:rPr lang="en-GB" sz="2400" dirty="0">
                <a:latin typeface="Times New Roman" panose="02020603050405020304" pitchFamily="18" charset="0"/>
                <a:cs typeface="Times New Roman" panose="02020603050405020304" pitchFamily="18" charset="0"/>
              </a:rPr>
              <a:t>are of our use and some waste without redeeming because at that time they are not of our use. So by seeing this scenario we create a project where user can exchange their voucher that are of their uses.</a:t>
            </a:r>
            <a:endParaRPr sz="2400"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1041300" y="477300"/>
            <a:ext cx="2823600" cy="73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600" b="0" dirty="0">
                <a:solidFill>
                  <a:schemeClr val="accent1">
                    <a:lumMod val="75000"/>
                  </a:schemeClr>
                </a:solidFill>
                <a:latin typeface="Algerian" panose="04020705040A02060702" pitchFamily="82" charset="0"/>
                <a:ea typeface="Arial"/>
                <a:cs typeface="Arial"/>
                <a:sym typeface="Arial"/>
              </a:rPr>
              <a:t>OBJECTIVE</a:t>
            </a:r>
            <a:endParaRPr sz="3600" b="0" dirty="0">
              <a:solidFill>
                <a:schemeClr val="accent1">
                  <a:lumMod val="75000"/>
                </a:schemeClr>
              </a:solidFill>
              <a:latin typeface="Algerian" panose="04020705040A02060702" pitchFamily="82" charset="0"/>
              <a:ea typeface="Arial"/>
              <a:cs typeface="Arial"/>
              <a:sym typeface="Arial"/>
            </a:endParaRPr>
          </a:p>
        </p:txBody>
      </p:sp>
      <p:sp>
        <p:nvSpPr>
          <p:cNvPr id="81" name="Google Shape;81;p16"/>
          <p:cNvSpPr txBox="1">
            <a:spLocks noGrp="1"/>
          </p:cNvSpPr>
          <p:nvPr>
            <p:ph type="body" idx="1"/>
          </p:nvPr>
        </p:nvSpPr>
        <p:spPr>
          <a:xfrm>
            <a:off x="475450" y="1570425"/>
            <a:ext cx="5316300" cy="3256200"/>
          </a:xfrm>
          <a:prstGeom prst="rect">
            <a:avLst/>
          </a:prstGeom>
        </p:spPr>
        <p:txBody>
          <a:bodyPr spcFirstLastPara="1" wrap="square" lIns="91425" tIns="91425" rIns="91425" bIns="91425" anchor="t" anchorCtr="0">
            <a:normAutofit/>
          </a:bodyPr>
          <a:lstStyle/>
          <a:p>
            <a:pPr marL="0" lvl="0" indent="0" algn="just">
              <a:spcAft>
                <a:spcPts val="1200"/>
              </a:spcAft>
              <a:buNone/>
            </a:pPr>
            <a:r>
              <a:rPr lang="en-GB" sz="2000" dirty="0">
                <a:latin typeface="Times New Roman" panose="02020603050405020304" pitchFamily="18" charset="0"/>
                <a:ea typeface="Arial"/>
                <a:cs typeface="Times New Roman" panose="02020603050405020304" pitchFamily="18" charset="0"/>
                <a:sym typeface="Arial"/>
              </a:rPr>
              <a:t>The aim of this project is to provide to the users, a full stack web application that will be  useful for using a voucher that are provided by </a:t>
            </a:r>
            <a:r>
              <a:rPr lang="en-GB" sz="2000" dirty="0" smtClean="0">
                <a:latin typeface="Times New Roman" panose="02020603050405020304" pitchFamily="18" charset="0"/>
                <a:ea typeface="Arial"/>
                <a:cs typeface="Times New Roman" panose="02020603050405020304" pitchFamily="18" charset="0"/>
                <a:sym typeface="Arial"/>
              </a:rPr>
              <a:t>different ecommerce site as a gift like Flipkart, Google Pay. By this application users can easily buy and sell vouchers with the wallet money. </a:t>
            </a:r>
            <a:endParaRPr sz="2000" dirty="0">
              <a:latin typeface="Times New Roman" panose="02020603050405020304" pitchFamily="18" charset="0"/>
              <a:ea typeface="Arial"/>
              <a:cs typeface="Times New Roman" panose="02020603050405020304" pitchFamily="18" charset="0"/>
              <a:sym typeface="Arial"/>
            </a:endParaRPr>
          </a:p>
        </p:txBody>
      </p:sp>
      <p:pic>
        <p:nvPicPr>
          <p:cNvPr id="82" name="Google Shape;82;p16"/>
          <p:cNvPicPr preferRelativeResize="0"/>
          <p:nvPr/>
        </p:nvPicPr>
        <p:blipFill>
          <a:blip r:embed="rId3">
            <a:alphaModFix/>
          </a:blip>
          <a:stretch>
            <a:fillRect/>
          </a:stretch>
        </p:blipFill>
        <p:spPr>
          <a:xfrm>
            <a:off x="6429025" y="1722775"/>
            <a:ext cx="2336425" cy="266175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                      </a:t>
            </a:r>
            <a:r>
              <a:rPr lang="en-IN" sz="3600" dirty="0" smtClean="0">
                <a:solidFill>
                  <a:schemeClr val="accent1">
                    <a:lumMod val="75000"/>
                  </a:schemeClr>
                </a:solidFill>
                <a:latin typeface="Algerian" panose="04020705040A02060702" pitchFamily="82" charset="0"/>
              </a:rPr>
              <a:t>MOTIVATION</a:t>
            </a:r>
            <a:endParaRPr lang="en-US" sz="3600" dirty="0">
              <a:solidFill>
                <a:schemeClr val="accent1">
                  <a:lumMod val="75000"/>
                </a:schemeClr>
              </a:solidFill>
              <a:latin typeface="Algerian" panose="04020705040A02060702" pitchFamily="82" charset="0"/>
            </a:endParaRPr>
          </a:p>
        </p:txBody>
      </p:sp>
      <p:sp>
        <p:nvSpPr>
          <p:cNvPr id="5" name="Content Placeholder 4"/>
          <p:cNvSpPr>
            <a:spLocks noGrp="1"/>
          </p:cNvSpPr>
          <p:nvPr>
            <p:ph idx="1"/>
          </p:nvPr>
        </p:nvSpPr>
        <p:spPr/>
        <p:txBody>
          <a:bodyPr>
            <a:normAutofit lnSpcReduction="10000"/>
          </a:bodyPr>
          <a:lstStyle/>
          <a:p>
            <a:r>
              <a:rPr lang="en-US" sz="1800" dirty="0">
                <a:latin typeface="Times New Roman" panose="02020603050405020304" pitchFamily="18" charset="0"/>
                <a:cs typeface="Times New Roman" panose="02020603050405020304" pitchFamily="18" charset="0"/>
              </a:rPr>
              <a:t>The voucher that we receive from e-commerce website are getting waste because most of are of not our use , so by seeing this scenario we motivate to use these voucher to exchange with other so that these voucher are used by other and we also used other vouchers that are of our use by exchanging </a:t>
            </a:r>
            <a:r>
              <a:rPr lang="en-US" sz="1800" dirty="0" smtClean="0">
                <a:latin typeface="Times New Roman" panose="02020603050405020304" pitchFamily="18" charset="0"/>
                <a:cs typeface="Times New Roman" panose="02020603050405020304" pitchFamily="18" charset="0"/>
              </a:rPr>
              <a:t>with coins.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 is an online market place with the largest user posted inventory of un- used gift vouchers/ cards. It connects the Buyers and Sellers, allows them to negotiate and arrive at a workable price which works for both the buyer and seller. Hence it will be the cheapest for the buyer and mostly a definite sale for the Seller.</a:t>
            </a:r>
            <a:r>
              <a:rPr lang="en-US" sz="1800" i="1"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05183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chemeClr val="accent1">
                    <a:lumMod val="75000"/>
                  </a:schemeClr>
                </a:solidFill>
                <a:latin typeface="Algerian" panose="04020705040A02060702" pitchFamily="82" charset="0"/>
              </a:rPr>
              <a:t>        METHDOLOGY</a:t>
            </a:r>
            <a:endParaRPr lang="en-US" sz="3600" dirty="0">
              <a:solidFill>
                <a:schemeClr val="accent1">
                  <a:lumMod val="75000"/>
                </a:schemeClr>
              </a:solidFill>
              <a:latin typeface="Algerian" panose="04020705040A02060702" pitchFamily="82" charset="0"/>
            </a:endParaRPr>
          </a:p>
        </p:txBody>
      </p:sp>
      <p:sp>
        <p:nvSpPr>
          <p:cNvPr id="3" name="Content Placeholder 2"/>
          <p:cNvSpPr>
            <a:spLocks noGrp="1"/>
          </p:cNvSpPr>
          <p:nvPr>
            <p:ph idx="1"/>
          </p:nvPr>
        </p:nvSpPr>
        <p:spPr>
          <a:xfrm>
            <a:off x="299041" y="1435395"/>
            <a:ext cx="8323964" cy="3381153"/>
          </a:xfrm>
        </p:spPr>
        <p:txBody>
          <a:bodyPr>
            <a:normAutofit/>
          </a:bodyPr>
          <a:lstStyle/>
          <a:p>
            <a:pPr lvl="1" algn="just"/>
            <a:r>
              <a:rPr lang="en-US" sz="2000" dirty="0">
                <a:latin typeface="Times New Roman" panose="02020603050405020304" pitchFamily="18" charset="0"/>
                <a:cs typeface="Times New Roman" panose="02020603050405020304" pitchFamily="18" charset="0"/>
              </a:rPr>
              <a:t>Authentication and authorized user using passport.js.</a:t>
            </a:r>
          </a:p>
          <a:p>
            <a:pPr lvl="1" algn="just"/>
            <a:r>
              <a:rPr lang="en-US" sz="2000" dirty="0">
                <a:latin typeface="Times New Roman" panose="02020603050405020304" pitchFamily="18" charset="0"/>
                <a:cs typeface="Times New Roman" panose="02020603050405020304" pitchFamily="18" charset="0"/>
              </a:rPr>
              <a:t>Add vouchers section where we can add the vouchers in that application.</a:t>
            </a:r>
          </a:p>
          <a:p>
            <a:pPr lvl="1" algn="just"/>
            <a:r>
              <a:rPr lang="en-US" sz="2000" dirty="0">
                <a:latin typeface="Times New Roman" panose="02020603050405020304" pitchFamily="18" charset="0"/>
                <a:cs typeface="Times New Roman" panose="02020603050405020304" pitchFamily="18" charset="0"/>
              </a:rPr>
              <a:t>Displaying all the vouchers in different view at home page.</a:t>
            </a:r>
          </a:p>
          <a:p>
            <a:pPr lvl="1" algn="just"/>
            <a:r>
              <a:rPr lang="en-US" sz="2000" dirty="0">
                <a:latin typeface="Times New Roman" panose="02020603050405020304" pitchFamily="18" charset="0"/>
                <a:cs typeface="Times New Roman" panose="02020603050405020304" pitchFamily="18" charset="0"/>
              </a:rPr>
              <a:t>Buy vouchers link on all the vouchers from where we can buy any card.</a:t>
            </a:r>
          </a:p>
          <a:p>
            <a:pPr lvl="1" algn="just"/>
            <a:r>
              <a:rPr lang="en-US" sz="2000" dirty="0">
                <a:latin typeface="Times New Roman" panose="02020603050405020304" pitchFamily="18" charset="0"/>
                <a:cs typeface="Times New Roman" panose="02020603050405020304" pitchFamily="18" charset="0"/>
              </a:rPr>
              <a:t>Profile section for all the users where tracking of remaining of </a:t>
            </a:r>
            <a:r>
              <a:rPr lang="en-US" sz="2000" dirty="0" smtClean="0">
                <a:latin typeface="Times New Roman" panose="02020603050405020304" pitchFamily="18" charset="0"/>
                <a:cs typeface="Times New Roman" panose="02020603050405020304" pitchFamily="18" charset="0"/>
              </a:rPr>
              <a:t>wallet </a:t>
            </a:r>
            <a:r>
              <a:rPr lang="en-US" sz="2000" dirty="0">
                <a:latin typeface="Times New Roman" panose="02020603050405020304" pitchFamily="18" charset="0"/>
                <a:cs typeface="Times New Roman" panose="02020603050405020304" pitchFamily="18" charset="0"/>
              </a:rPr>
              <a:t>money quantity of host vouchers and buy vouchers and likes.</a:t>
            </a:r>
          </a:p>
          <a:p>
            <a:pPr lvl="1" algn="just"/>
            <a:r>
              <a:rPr lang="en-US" sz="2000" dirty="0">
                <a:latin typeface="Times New Roman" panose="02020603050405020304" pitchFamily="18" charset="0"/>
                <a:cs typeface="Times New Roman" panose="02020603050405020304" pitchFamily="18" charset="0"/>
              </a:rPr>
              <a:t>Dedicated section for filtering of vouchers with different check boxes for both on the </a:t>
            </a:r>
            <a:r>
              <a:rPr lang="en-US" sz="2000" dirty="0" smtClean="0">
                <a:latin typeface="Times New Roman" panose="02020603050405020304" pitchFamily="18" charset="0"/>
                <a:cs typeface="Times New Roman" panose="02020603050405020304" pitchFamily="18" charset="0"/>
              </a:rPr>
              <a:t>basis </a:t>
            </a:r>
            <a:r>
              <a:rPr lang="en-US" sz="2000" dirty="0">
                <a:latin typeface="Times New Roman" panose="02020603050405020304" pitchFamily="18" charset="0"/>
                <a:cs typeface="Times New Roman" panose="02020603050405020304" pitchFamily="18" charset="0"/>
              </a:rPr>
              <a:t>of price and company</a:t>
            </a:r>
          </a:p>
          <a:p>
            <a:endParaRPr lang="en-US" dirty="0"/>
          </a:p>
        </p:txBody>
      </p:sp>
    </p:spTree>
    <p:extLst>
      <p:ext uri="{BB962C8B-B14F-4D97-AF65-F5344CB8AC3E}">
        <p14:creationId xmlns:p14="http://schemas.microsoft.com/office/powerpoint/2010/main" val="3519640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3212"/>
            <a:ext cx="7886700" cy="994172"/>
          </a:xfrm>
        </p:spPr>
        <p:txBody>
          <a:bodyPr>
            <a:normAutofit/>
          </a:bodyPr>
          <a:lstStyle/>
          <a:p>
            <a:r>
              <a:rPr lang="en-IN" dirty="0" smtClean="0">
                <a:solidFill>
                  <a:schemeClr val="accent1">
                    <a:lumMod val="75000"/>
                  </a:schemeClr>
                </a:solidFill>
                <a:latin typeface="Algerian" panose="04020705040A02060702" pitchFamily="82" charset="0"/>
              </a:rPr>
              <a:t>DATA FLOW DIAGRAM FOR ONBOARDING MODULE</a:t>
            </a:r>
            <a:endParaRPr lang="en-US" dirty="0">
              <a:solidFill>
                <a:schemeClr val="accent1">
                  <a:lumMod val="75000"/>
                </a:schemeClr>
              </a:solidFill>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940" y="1257384"/>
            <a:ext cx="4965404" cy="3665490"/>
          </a:xfrm>
        </p:spPr>
      </p:pic>
    </p:spTree>
    <p:extLst>
      <p:ext uri="{BB962C8B-B14F-4D97-AF65-F5344CB8AC3E}">
        <p14:creationId xmlns:p14="http://schemas.microsoft.com/office/powerpoint/2010/main" val="1403963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8195" y="202019"/>
            <a:ext cx="7836196" cy="4837814"/>
          </a:xfrm>
        </p:spPr>
      </p:pic>
    </p:spTree>
    <p:extLst>
      <p:ext uri="{BB962C8B-B14F-4D97-AF65-F5344CB8AC3E}">
        <p14:creationId xmlns:p14="http://schemas.microsoft.com/office/powerpoint/2010/main" val="122807253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877</TotalTime>
  <Words>925</Words>
  <Application>Microsoft Office PowerPoint</Application>
  <PresentationFormat>On-screen Show (16:9)</PresentationFormat>
  <Paragraphs>72</Paragraphs>
  <Slides>21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Times New Roman</vt:lpstr>
      <vt:lpstr>Algerian</vt:lpstr>
      <vt:lpstr>Wingdings 3</vt:lpstr>
      <vt:lpstr>Castellar</vt:lpstr>
      <vt:lpstr>Arial</vt:lpstr>
      <vt:lpstr>Century Gothic</vt:lpstr>
      <vt:lpstr>Wisp</vt:lpstr>
      <vt:lpstr>     INSTITUTE OF ENGINEERING AND TECHNOLOGY                                     LUCKNOW</vt:lpstr>
      <vt:lpstr>                      CONTENTS </vt:lpstr>
      <vt:lpstr>              INTRODUCTION</vt:lpstr>
      <vt:lpstr>                         NEED</vt:lpstr>
      <vt:lpstr>OBJECTIVE</vt:lpstr>
      <vt:lpstr>                      MOTIVATION</vt:lpstr>
      <vt:lpstr>        METHDOLOGY</vt:lpstr>
      <vt:lpstr>DATA FLOW DIAGRAM FOR ONBOARDING MODULE</vt:lpstr>
      <vt:lpstr>PowerPoint Presentation</vt:lpstr>
      <vt:lpstr>           TECHNOLOGY USED</vt:lpstr>
      <vt:lpstr>       SOME SNAPSHOT OF PROJECT</vt:lpstr>
      <vt:lpstr>          SIGN UP PAGE</vt:lpstr>
      <vt:lpstr>HOME PAGE SHOWING AVAILBLE VOUCHERS</vt:lpstr>
      <vt:lpstr>                 USER PROFILE </vt:lpstr>
      <vt:lpstr>          Different stages of the      Software Cycle Action plan.</vt:lpstr>
      <vt:lpstr>      PLAN OF ACTION TIME CHART</vt:lpstr>
      <vt:lpstr>  FUTURE WORK &amp; IMPROVEMENT</vt:lpstr>
      <vt:lpstr>   FUTURE WORK &amp; IMPROVEMENT</vt:lpstr>
      <vt:lpstr>                      CONCLUSION</vt:lpstr>
      <vt:lpstr>    REFRENCES &amp;RESEARCH ARTICLE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HACK-VOUCHER</dc:title>
  <dc:creator>Pramod Arya</dc:creator>
  <cp:lastModifiedBy>HP</cp:lastModifiedBy>
  <cp:revision>32</cp:revision>
  <dcterms:modified xsi:type="dcterms:W3CDTF">2022-05-24T08:16:31Z</dcterms:modified>
</cp:coreProperties>
</file>