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246941-B9BE-4BEA-B410-40ADFE965A28}" v="537" dt="2023-11-16T19:29:07.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73DBA-73C3-4A6F-9230-F12639E5B3D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794A800-D9BB-49BC-9C54-61135E1A7A52}">
      <dgm:prSet/>
      <dgm:spPr/>
      <dgm:t>
        <a:bodyPr/>
        <a:lstStyle/>
        <a:p>
          <a:r>
            <a:rPr lang="en-US" b="1"/>
            <a:t>Comparative Market Analysis (CMA):</a:t>
          </a:r>
          <a:r>
            <a:rPr lang="en-US"/>
            <a:t> Real estate agents would analyze recently sold properties  in the area to estimate the price of a similar property. Factors such as size, location, amenities, and condition were considered.</a:t>
          </a:r>
        </a:p>
      </dgm:t>
    </dgm:pt>
    <dgm:pt modelId="{55EDAEDC-CAEF-496E-8F82-151ACCFA1D80}" type="parTrans" cxnId="{4F13102B-AE66-475E-8790-448B8F01BFB5}">
      <dgm:prSet/>
      <dgm:spPr/>
      <dgm:t>
        <a:bodyPr/>
        <a:lstStyle/>
        <a:p>
          <a:endParaRPr lang="en-US"/>
        </a:p>
      </dgm:t>
    </dgm:pt>
    <dgm:pt modelId="{D985D44D-5B1E-447A-A598-2940537B3346}" type="sibTrans" cxnId="{4F13102B-AE66-475E-8790-448B8F01BFB5}">
      <dgm:prSet/>
      <dgm:spPr/>
      <dgm:t>
        <a:bodyPr/>
        <a:lstStyle/>
        <a:p>
          <a:endParaRPr lang="en-US"/>
        </a:p>
      </dgm:t>
    </dgm:pt>
    <dgm:pt modelId="{11212BC2-A549-4862-BFD6-1CB9F24B973E}">
      <dgm:prSet/>
      <dgm:spPr/>
      <dgm:t>
        <a:bodyPr/>
        <a:lstStyle/>
        <a:p>
          <a:r>
            <a:rPr lang="en-US" b="1"/>
            <a:t>Local Trends and Neighborhood Analysis:</a:t>
          </a:r>
          <a:r>
            <a:rPr lang="en-US"/>
            <a:t> Understanding the local market dynamics, such as school quality, crime rates, development plans, and neighborhood changes, helped in predicting property prices.</a:t>
          </a:r>
        </a:p>
      </dgm:t>
    </dgm:pt>
    <dgm:pt modelId="{15E73307-DB1C-4505-AABB-1BF5DCF889F3}" type="parTrans" cxnId="{B83CAB9E-5872-4779-BC52-2542795DB9A6}">
      <dgm:prSet/>
      <dgm:spPr/>
      <dgm:t>
        <a:bodyPr/>
        <a:lstStyle/>
        <a:p>
          <a:endParaRPr lang="en-US"/>
        </a:p>
      </dgm:t>
    </dgm:pt>
    <dgm:pt modelId="{138E7497-E2CB-4136-8A91-7A717AE92098}" type="sibTrans" cxnId="{B83CAB9E-5872-4779-BC52-2542795DB9A6}">
      <dgm:prSet/>
      <dgm:spPr/>
      <dgm:t>
        <a:bodyPr/>
        <a:lstStyle/>
        <a:p>
          <a:endParaRPr lang="en-US"/>
        </a:p>
      </dgm:t>
    </dgm:pt>
    <dgm:pt modelId="{F3143FA4-E700-4F07-8DDE-4104361F9C25}">
      <dgm:prSet/>
      <dgm:spPr/>
      <dgm:t>
        <a:bodyPr/>
        <a:lstStyle/>
        <a:p>
          <a:r>
            <a:rPr lang="en-US" b="1"/>
            <a:t>Supply and Demand Dynamics:</a:t>
          </a:r>
          <a:r>
            <a:rPr lang="en-US"/>
            <a:t> Basic economic principles of supply and demand played a crucial role. Low supply and high demand typically drove prices up, while an oversupply could lower prices.</a:t>
          </a:r>
        </a:p>
      </dgm:t>
    </dgm:pt>
    <dgm:pt modelId="{35C0E0A8-D721-4B40-BE0C-E83CA9B7D665}" type="parTrans" cxnId="{2CE0966D-2B7E-480C-A527-004FA8B288AA}">
      <dgm:prSet/>
      <dgm:spPr/>
      <dgm:t>
        <a:bodyPr/>
        <a:lstStyle/>
        <a:p>
          <a:endParaRPr lang="en-US"/>
        </a:p>
      </dgm:t>
    </dgm:pt>
    <dgm:pt modelId="{352385F7-7080-481B-A6FE-260E8F8B9076}" type="sibTrans" cxnId="{2CE0966D-2B7E-480C-A527-004FA8B288AA}">
      <dgm:prSet/>
      <dgm:spPr/>
      <dgm:t>
        <a:bodyPr/>
        <a:lstStyle/>
        <a:p>
          <a:endParaRPr lang="en-US"/>
        </a:p>
      </dgm:t>
    </dgm:pt>
    <dgm:pt modelId="{0FB00CDF-1A2A-4D64-AF5A-F92838FD6557}">
      <dgm:prSet/>
      <dgm:spPr/>
      <dgm:t>
        <a:bodyPr/>
        <a:lstStyle/>
        <a:p>
          <a:r>
            <a:rPr lang="en-US" b="1"/>
            <a:t>Guidance and Advice:</a:t>
          </a:r>
          <a:r>
            <a:rPr lang="en-US"/>
            <a:t> Real estate agents offer guidance and advice to buyers and sellers. They educate clients about market trends, potential investment opportunities, and factors influencing property prices, helping them make informed decisions.</a:t>
          </a:r>
        </a:p>
      </dgm:t>
    </dgm:pt>
    <dgm:pt modelId="{9F0EC65C-03D7-4AEB-8C1F-6C2FD4653CE3}" type="parTrans" cxnId="{F13066B5-DDEA-4E02-A526-861D920B7EEE}">
      <dgm:prSet/>
      <dgm:spPr/>
      <dgm:t>
        <a:bodyPr/>
        <a:lstStyle/>
        <a:p>
          <a:endParaRPr lang="en-US"/>
        </a:p>
      </dgm:t>
    </dgm:pt>
    <dgm:pt modelId="{CF864515-B6F9-4966-A0EA-EBB05440D85A}" type="sibTrans" cxnId="{F13066B5-DDEA-4E02-A526-861D920B7EEE}">
      <dgm:prSet/>
      <dgm:spPr/>
      <dgm:t>
        <a:bodyPr/>
        <a:lstStyle/>
        <a:p>
          <a:endParaRPr lang="en-US"/>
        </a:p>
      </dgm:t>
    </dgm:pt>
    <dgm:pt modelId="{81E2C322-4FC2-4762-8BE4-44B1B1978278}" type="pres">
      <dgm:prSet presAssocID="{CA673DBA-73C3-4A6F-9230-F12639E5B3DA}" presName="hierChild1" presStyleCnt="0">
        <dgm:presLayoutVars>
          <dgm:chPref val="1"/>
          <dgm:dir/>
          <dgm:animOne val="branch"/>
          <dgm:animLvl val="lvl"/>
          <dgm:resizeHandles/>
        </dgm:presLayoutVars>
      </dgm:prSet>
      <dgm:spPr/>
    </dgm:pt>
    <dgm:pt modelId="{8ADF5A5A-3C1C-4DB9-B997-0CED7301125C}" type="pres">
      <dgm:prSet presAssocID="{5794A800-D9BB-49BC-9C54-61135E1A7A52}" presName="hierRoot1" presStyleCnt="0"/>
      <dgm:spPr/>
    </dgm:pt>
    <dgm:pt modelId="{1BFC6884-EFB4-463B-90C5-3469C05E5868}" type="pres">
      <dgm:prSet presAssocID="{5794A800-D9BB-49BC-9C54-61135E1A7A52}" presName="composite" presStyleCnt="0"/>
      <dgm:spPr/>
    </dgm:pt>
    <dgm:pt modelId="{A74F0775-1B1E-4926-AA2D-2AC83EBA4741}" type="pres">
      <dgm:prSet presAssocID="{5794A800-D9BB-49BC-9C54-61135E1A7A52}" presName="background" presStyleLbl="node0" presStyleIdx="0" presStyleCnt="4"/>
      <dgm:spPr/>
    </dgm:pt>
    <dgm:pt modelId="{FC490525-3643-4860-93D7-43A852AAEAEA}" type="pres">
      <dgm:prSet presAssocID="{5794A800-D9BB-49BC-9C54-61135E1A7A52}" presName="text" presStyleLbl="fgAcc0" presStyleIdx="0" presStyleCnt="4">
        <dgm:presLayoutVars>
          <dgm:chPref val="3"/>
        </dgm:presLayoutVars>
      </dgm:prSet>
      <dgm:spPr/>
    </dgm:pt>
    <dgm:pt modelId="{961C2083-E41F-413A-9009-3C655BA831B2}" type="pres">
      <dgm:prSet presAssocID="{5794A800-D9BB-49BC-9C54-61135E1A7A52}" presName="hierChild2" presStyleCnt="0"/>
      <dgm:spPr/>
    </dgm:pt>
    <dgm:pt modelId="{7909F233-510F-4E75-B429-B099D5F615B2}" type="pres">
      <dgm:prSet presAssocID="{11212BC2-A549-4862-BFD6-1CB9F24B973E}" presName="hierRoot1" presStyleCnt="0"/>
      <dgm:spPr/>
    </dgm:pt>
    <dgm:pt modelId="{AD201E33-E350-456C-8307-678E875B3041}" type="pres">
      <dgm:prSet presAssocID="{11212BC2-A549-4862-BFD6-1CB9F24B973E}" presName="composite" presStyleCnt="0"/>
      <dgm:spPr/>
    </dgm:pt>
    <dgm:pt modelId="{1F37CCC9-BA42-40EC-9760-8951248CBE7D}" type="pres">
      <dgm:prSet presAssocID="{11212BC2-A549-4862-BFD6-1CB9F24B973E}" presName="background" presStyleLbl="node0" presStyleIdx="1" presStyleCnt="4"/>
      <dgm:spPr/>
    </dgm:pt>
    <dgm:pt modelId="{9CCDEEF0-2D80-4694-8DE9-70BEE965C879}" type="pres">
      <dgm:prSet presAssocID="{11212BC2-A549-4862-BFD6-1CB9F24B973E}" presName="text" presStyleLbl="fgAcc0" presStyleIdx="1" presStyleCnt="4">
        <dgm:presLayoutVars>
          <dgm:chPref val="3"/>
        </dgm:presLayoutVars>
      </dgm:prSet>
      <dgm:spPr/>
    </dgm:pt>
    <dgm:pt modelId="{902A56B9-0B65-4154-B26B-74234136EF98}" type="pres">
      <dgm:prSet presAssocID="{11212BC2-A549-4862-BFD6-1CB9F24B973E}" presName="hierChild2" presStyleCnt="0"/>
      <dgm:spPr/>
    </dgm:pt>
    <dgm:pt modelId="{691BF68D-03D4-4354-9D34-37850202EC4B}" type="pres">
      <dgm:prSet presAssocID="{F3143FA4-E700-4F07-8DDE-4104361F9C25}" presName="hierRoot1" presStyleCnt="0"/>
      <dgm:spPr/>
    </dgm:pt>
    <dgm:pt modelId="{9F49BC5A-95FF-44DC-A236-552EF0240310}" type="pres">
      <dgm:prSet presAssocID="{F3143FA4-E700-4F07-8DDE-4104361F9C25}" presName="composite" presStyleCnt="0"/>
      <dgm:spPr/>
    </dgm:pt>
    <dgm:pt modelId="{E3309F90-50AE-4262-A8DD-8634B18A4A5D}" type="pres">
      <dgm:prSet presAssocID="{F3143FA4-E700-4F07-8DDE-4104361F9C25}" presName="background" presStyleLbl="node0" presStyleIdx="2" presStyleCnt="4"/>
      <dgm:spPr/>
    </dgm:pt>
    <dgm:pt modelId="{1479307D-519A-462D-9A5B-569FEFAA49A7}" type="pres">
      <dgm:prSet presAssocID="{F3143FA4-E700-4F07-8DDE-4104361F9C25}" presName="text" presStyleLbl="fgAcc0" presStyleIdx="2" presStyleCnt="4">
        <dgm:presLayoutVars>
          <dgm:chPref val="3"/>
        </dgm:presLayoutVars>
      </dgm:prSet>
      <dgm:spPr/>
    </dgm:pt>
    <dgm:pt modelId="{2E1EAA1F-8F3A-42EB-9D2F-2FF1523BFF50}" type="pres">
      <dgm:prSet presAssocID="{F3143FA4-E700-4F07-8DDE-4104361F9C25}" presName="hierChild2" presStyleCnt="0"/>
      <dgm:spPr/>
    </dgm:pt>
    <dgm:pt modelId="{CBA80167-A5AE-4D27-9A67-BD219067622E}" type="pres">
      <dgm:prSet presAssocID="{0FB00CDF-1A2A-4D64-AF5A-F92838FD6557}" presName="hierRoot1" presStyleCnt="0"/>
      <dgm:spPr/>
    </dgm:pt>
    <dgm:pt modelId="{34F30965-E849-41E8-9015-929D7A3E88E3}" type="pres">
      <dgm:prSet presAssocID="{0FB00CDF-1A2A-4D64-AF5A-F92838FD6557}" presName="composite" presStyleCnt="0"/>
      <dgm:spPr/>
    </dgm:pt>
    <dgm:pt modelId="{A68FA080-BE06-4119-8321-CBC7ED2F24DA}" type="pres">
      <dgm:prSet presAssocID="{0FB00CDF-1A2A-4D64-AF5A-F92838FD6557}" presName="background" presStyleLbl="node0" presStyleIdx="3" presStyleCnt="4"/>
      <dgm:spPr/>
    </dgm:pt>
    <dgm:pt modelId="{08E8ADEE-6F75-44BA-BE52-3488552D19B6}" type="pres">
      <dgm:prSet presAssocID="{0FB00CDF-1A2A-4D64-AF5A-F92838FD6557}" presName="text" presStyleLbl="fgAcc0" presStyleIdx="3" presStyleCnt="4">
        <dgm:presLayoutVars>
          <dgm:chPref val="3"/>
        </dgm:presLayoutVars>
      </dgm:prSet>
      <dgm:spPr/>
    </dgm:pt>
    <dgm:pt modelId="{4337B7FB-0270-437A-87DD-40CAF91647EE}" type="pres">
      <dgm:prSet presAssocID="{0FB00CDF-1A2A-4D64-AF5A-F92838FD6557}" presName="hierChild2" presStyleCnt="0"/>
      <dgm:spPr/>
    </dgm:pt>
  </dgm:ptLst>
  <dgm:cxnLst>
    <dgm:cxn modelId="{A3B2C81F-08C6-4F3F-815A-AFF0DBD7240D}" type="presOf" srcId="{F3143FA4-E700-4F07-8DDE-4104361F9C25}" destId="{1479307D-519A-462D-9A5B-569FEFAA49A7}" srcOrd="0" destOrd="0" presId="urn:microsoft.com/office/officeart/2005/8/layout/hierarchy1"/>
    <dgm:cxn modelId="{4F13102B-AE66-475E-8790-448B8F01BFB5}" srcId="{CA673DBA-73C3-4A6F-9230-F12639E5B3DA}" destId="{5794A800-D9BB-49BC-9C54-61135E1A7A52}" srcOrd="0" destOrd="0" parTransId="{55EDAEDC-CAEF-496E-8F82-151ACCFA1D80}" sibTransId="{D985D44D-5B1E-447A-A598-2940537B3346}"/>
    <dgm:cxn modelId="{FF817E5E-ED52-46EC-BF17-F1C12B6F13FA}" type="presOf" srcId="{0FB00CDF-1A2A-4D64-AF5A-F92838FD6557}" destId="{08E8ADEE-6F75-44BA-BE52-3488552D19B6}" srcOrd="0" destOrd="0" presId="urn:microsoft.com/office/officeart/2005/8/layout/hierarchy1"/>
    <dgm:cxn modelId="{E680116B-5C63-4D33-AA41-9BE9C46583AE}" type="presOf" srcId="{11212BC2-A549-4862-BFD6-1CB9F24B973E}" destId="{9CCDEEF0-2D80-4694-8DE9-70BEE965C879}" srcOrd="0" destOrd="0" presId="urn:microsoft.com/office/officeart/2005/8/layout/hierarchy1"/>
    <dgm:cxn modelId="{2CE0966D-2B7E-480C-A527-004FA8B288AA}" srcId="{CA673DBA-73C3-4A6F-9230-F12639E5B3DA}" destId="{F3143FA4-E700-4F07-8DDE-4104361F9C25}" srcOrd="2" destOrd="0" parTransId="{35C0E0A8-D721-4B40-BE0C-E83CA9B7D665}" sibTransId="{352385F7-7080-481B-A6FE-260E8F8B9076}"/>
    <dgm:cxn modelId="{B83CAB9E-5872-4779-BC52-2542795DB9A6}" srcId="{CA673DBA-73C3-4A6F-9230-F12639E5B3DA}" destId="{11212BC2-A549-4862-BFD6-1CB9F24B973E}" srcOrd="1" destOrd="0" parTransId="{15E73307-DB1C-4505-AABB-1BF5DCF889F3}" sibTransId="{138E7497-E2CB-4136-8A91-7A717AE92098}"/>
    <dgm:cxn modelId="{F13066B5-DDEA-4E02-A526-861D920B7EEE}" srcId="{CA673DBA-73C3-4A6F-9230-F12639E5B3DA}" destId="{0FB00CDF-1A2A-4D64-AF5A-F92838FD6557}" srcOrd="3" destOrd="0" parTransId="{9F0EC65C-03D7-4AEB-8C1F-6C2FD4653CE3}" sibTransId="{CF864515-B6F9-4966-A0EA-EBB05440D85A}"/>
    <dgm:cxn modelId="{1088E7BD-1D57-44C5-9F9B-2B868650F90B}" type="presOf" srcId="{5794A800-D9BB-49BC-9C54-61135E1A7A52}" destId="{FC490525-3643-4860-93D7-43A852AAEAEA}" srcOrd="0" destOrd="0" presId="urn:microsoft.com/office/officeart/2005/8/layout/hierarchy1"/>
    <dgm:cxn modelId="{211DC0DF-213A-4AB1-9918-59A9BF3E81A8}" type="presOf" srcId="{CA673DBA-73C3-4A6F-9230-F12639E5B3DA}" destId="{81E2C322-4FC2-4762-8BE4-44B1B1978278}" srcOrd="0" destOrd="0" presId="urn:microsoft.com/office/officeart/2005/8/layout/hierarchy1"/>
    <dgm:cxn modelId="{ADAAF433-1A2D-4DC5-BA7D-A8805089B26C}" type="presParOf" srcId="{81E2C322-4FC2-4762-8BE4-44B1B1978278}" destId="{8ADF5A5A-3C1C-4DB9-B997-0CED7301125C}" srcOrd="0" destOrd="0" presId="urn:microsoft.com/office/officeart/2005/8/layout/hierarchy1"/>
    <dgm:cxn modelId="{50A9D75D-2711-4771-AA85-76528AB2B9BF}" type="presParOf" srcId="{8ADF5A5A-3C1C-4DB9-B997-0CED7301125C}" destId="{1BFC6884-EFB4-463B-90C5-3469C05E5868}" srcOrd="0" destOrd="0" presId="urn:microsoft.com/office/officeart/2005/8/layout/hierarchy1"/>
    <dgm:cxn modelId="{EB0CAECE-5051-419E-BED3-6C2DE9F1D9B4}" type="presParOf" srcId="{1BFC6884-EFB4-463B-90C5-3469C05E5868}" destId="{A74F0775-1B1E-4926-AA2D-2AC83EBA4741}" srcOrd="0" destOrd="0" presId="urn:microsoft.com/office/officeart/2005/8/layout/hierarchy1"/>
    <dgm:cxn modelId="{C5DBB080-ECBD-4F43-8CD0-1085CFF5680E}" type="presParOf" srcId="{1BFC6884-EFB4-463B-90C5-3469C05E5868}" destId="{FC490525-3643-4860-93D7-43A852AAEAEA}" srcOrd="1" destOrd="0" presId="urn:microsoft.com/office/officeart/2005/8/layout/hierarchy1"/>
    <dgm:cxn modelId="{BAC79E25-E707-4CF0-A981-9004FA044063}" type="presParOf" srcId="{8ADF5A5A-3C1C-4DB9-B997-0CED7301125C}" destId="{961C2083-E41F-413A-9009-3C655BA831B2}" srcOrd="1" destOrd="0" presId="urn:microsoft.com/office/officeart/2005/8/layout/hierarchy1"/>
    <dgm:cxn modelId="{68B5B53C-8406-4BE5-A37F-535EB0F1F66E}" type="presParOf" srcId="{81E2C322-4FC2-4762-8BE4-44B1B1978278}" destId="{7909F233-510F-4E75-B429-B099D5F615B2}" srcOrd="1" destOrd="0" presId="urn:microsoft.com/office/officeart/2005/8/layout/hierarchy1"/>
    <dgm:cxn modelId="{0EE63A39-AA1E-435F-82E6-BCB059F8E8AB}" type="presParOf" srcId="{7909F233-510F-4E75-B429-B099D5F615B2}" destId="{AD201E33-E350-456C-8307-678E875B3041}" srcOrd="0" destOrd="0" presId="urn:microsoft.com/office/officeart/2005/8/layout/hierarchy1"/>
    <dgm:cxn modelId="{4DB5679D-5888-40B5-A6C4-FC6949F040DC}" type="presParOf" srcId="{AD201E33-E350-456C-8307-678E875B3041}" destId="{1F37CCC9-BA42-40EC-9760-8951248CBE7D}" srcOrd="0" destOrd="0" presId="urn:microsoft.com/office/officeart/2005/8/layout/hierarchy1"/>
    <dgm:cxn modelId="{13F4D303-58C8-4685-8D32-C11086F0EDD1}" type="presParOf" srcId="{AD201E33-E350-456C-8307-678E875B3041}" destId="{9CCDEEF0-2D80-4694-8DE9-70BEE965C879}" srcOrd="1" destOrd="0" presId="urn:microsoft.com/office/officeart/2005/8/layout/hierarchy1"/>
    <dgm:cxn modelId="{7F481DE6-3811-42F1-B337-C68E0FBCD3AF}" type="presParOf" srcId="{7909F233-510F-4E75-B429-B099D5F615B2}" destId="{902A56B9-0B65-4154-B26B-74234136EF98}" srcOrd="1" destOrd="0" presId="urn:microsoft.com/office/officeart/2005/8/layout/hierarchy1"/>
    <dgm:cxn modelId="{859EAF3F-B31B-40B4-9AE2-D7B904C8293C}" type="presParOf" srcId="{81E2C322-4FC2-4762-8BE4-44B1B1978278}" destId="{691BF68D-03D4-4354-9D34-37850202EC4B}" srcOrd="2" destOrd="0" presId="urn:microsoft.com/office/officeart/2005/8/layout/hierarchy1"/>
    <dgm:cxn modelId="{D9E0B665-5D88-4B5E-8323-0E5171A671B0}" type="presParOf" srcId="{691BF68D-03D4-4354-9D34-37850202EC4B}" destId="{9F49BC5A-95FF-44DC-A236-552EF0240310}" srcOrd="0" destOrd="0" presId="urn:microsoft.com/office/officeart/2005/8/layout/hierarchy1"/>
    <dgm:cxn modelId="{EDA5788D-347E-46CC-9696-6B43D7236EBE}" type="presParOf" srcId="{9F49BC5A-95FF-44DC-A236-552EF0240310}" destId="{E3309F90-50AE-4262-A8DD-8634B18A4A5D}" srcOrd="0" destOrd="0" presId="urn:microsoft.com/office/officeart/2005/8/layout/hierarchy1"/>
    <dgm:cxn modelId="{E9D3D59A-9268-4C05-8E02-99545E8AFA68}" type="presParOf" srcId="{9F49BC5A-95FF-44DC-A236-552EF0240310}" destId="{1479307D-519A-462D-9A5B-569FEFAA49A7}" srcOrd="1" destOrd="0" presId="urn:microsoft.com/office/officeart/2005/8/layout/hierarchy1"/>
    <dgm:cxn modelId="{FE82E962-5CEB-489E-9F08-6496BD2D1713}" type="presParOf" srcId="{691BF68D-03D4-4354-9D34-37850202EC4B}" destId="{2E1EAA1F-8F3A-42EB-9D2F-2FF1523BFF50}" srcOrd="1" destOrd="0" presId="urn:microsoft.com/office/officeart/2005/8/layout/hierarchy1"/>
    <dgm:cxn modelId="{5C82A898-AF6A-4938-ACEF-7E898E09BBA3}" type="presParOf" srcId="{81E2C322-4FC2-4762-8BE4-44B1B1978278}" destId="{CBA80167-A5AE-4D27-9A67-BD219067622E}" srcOrd="3" destOrd="0" presId="urn:microsoft.com/office/officeart/2005/8/layout/hierarchy1"/>
    <dgm:cxn modelId="{185A2B7F-BC50-4F7F-8DA4-97896B5A3A25}" type="presParOf" srcId="{CBA80167-A5AE-4D27-9A67-BD219067622E}" destId="{34F30965-E849-41E8-9015-929D7A3E88E3}" srcOrd="0" destOrd="0" presId="urn:microsoft.com/office/officeart/2005/8/layout/hierarchy1"/>
    <dgm:cxn modelId="{162F255D-D4AC-44ED-BCAC-C4B495ED9935}" type="presParOf" srcId="{34F30965-E849-41E8-9015-929D7A3E88E3}" destId="{A68FA080-BE06-4119-8321-CBC7ED2F24DA}" srcOrd="0" destOrd="0" presId="urn:microsoft.com/office/officeart/2005/8/layout/hierarchy1"/>
    <dgm:cxn modelId="{F090A068-F68C-4F98-8914-1F4E796D8FEB}" type="presParOf" srcId="{34F30965-E849-41E8-9015-929D7A3E88E3}" destId="{08E8ADEE-6F75-44BA-BE52-3488552D19B6}" srcOrd="1" destOrd="0" presId="urn:microsoft.com/office/officeart/2005/8/layout/hierarchy1"/>
    <dgm:cxn modelId="{FE980A34-62E1-4B22-9CBD-EFD8AA8C2E2B}" type="presParOf" srcId="{CBA80167-A5AE-4D27-9A67-BD219067622E}" destId="{4337B7FB-0270-437A-87DD-40CAF91647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1FE22-E788-4566-A5FF-527B3F9C00D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C28BEA-C39B-452D-8BB6-9E8A2CA0F395}">
      <dgm:prSet phldr="0"/>
      <dgm:spPr/>
      <dgm:t>
        <a:bodyPr/>
        <a:lstStyle/>
        <a:p>
          <a:pPr rtl="0"/>
          <a:r>
            <a:rPr lang="en-US" b="0" dirty="0">
              <a:solidFill>
                <a:schemeClr val="bg1"/>
              </a:solidFill>
              <a:latin typeface="Grandview Display"/>
            </a:rPr>
            <a:t>Fraud -</a:t>
          </a:r>
          <a:r>
            <a:rPr lang="en-US" b="0" dirty="0">
              <a:solidFill>
                <a:schemeClr val="bg1"/>
              </a:solidFill>
              <a:latin typeface="Grandview Display"/>
              <a:ea typeface="Calibri"/>
              <a:cs typeface="Calibri"/>
            </a:rPr>
            <a:t> </a:t>
          </a:r>
          <a:r>
            <a:rPr lang="en-US" dirty="0">
              <a:solidFill>
                <a:schemeClr val="bg1"/>
              </a:solidFill>
              <a:latin typeface="Grandview Display"/>
              <a:ea typeface="Calibri"/>
              <a:cs typeface="Calibri"/>
            </a:rPr>
            <a:t>Customers depending upon the real estate agents get cheated as agent may provide price much higher than actual price.</a:t>
          </a:r>
        </a:p>
      </dgm:t>
    </dgm:pt>
    <dgm:pt modelId="{A26FE2FC-8823-48C2-A6D0-9F9BA8D82CAC}" type="parTrans" cxnId="{396927DA-0E9E-429E-9F9D-C497E2A1A1B8}">
      <dgm:prSet/>
      <dgm:spPr/>
      <dgm:t>
        <a:bodyPr/>
        <a:lstStyle/>
        <a:p>
          <a:endParaRPr lang="en-US"/>
        </a:p>
      </dgm:t>
    </dgm:pt>
    <dgm:pt modelId="{18402F63-44CD-42C8-9401-DCFDB6E6C418}" type="sibTrans" cxnId="{396927DA-0E9E-429E-9F9D-C497E2A1A1B8}">
      <dgm:prSet/>
      <dgm:spPr/>
      <dgm:t>
        <a:bodyPr/>
        <a:lstStyle/>
        <a:p>
          <a:endParaRPr lang="en-US"/>
        </a:p>
      </dgm:t>
    </dgm:pt>
    <dgm:pt modelId="{2ACE8FDC-23E1-460C-A326-F3572A51202B}">
      <dgm:prSet/>
      <dgm:spPr/>
      <dgm:t>
        <a:bodyPr/>
        <a:lstStyle/>
        <a:p>
          <a:r>
            <a:rPr lang="en-US" b="1" dirty="0"/>
            <a:t>Limited Scope and Speed: </a:t>
          </a:r>
          <a:r>
            <a:rPr lang="en-US" dirty="0"/>
            <a:t>Manual methods took time to gather and process data, limiting the scope and depth of analysis. This delayed decision-making and hindered the ability to react quickly to rapidly changing market conditions.</a:t>
          </a:r>
        </a:p>
      </dgm:t>
    </dgm:pt>
    <dgm:pt modelId="{7629A617-3F08-41CB-9FCF-32A29CCC6EFE}" type="parTrans" cxnId="{65D85687-6342-4EDA-BB5E-B429F57BFD80}">
      <dgm:prSet/>
      <dgm:spPr/>
      <dgm:t>
        <a:bodyPr/>
        <a:lstStyle/>
        <a:p>
          <a:endParaRPr lang="en-US"/>
        </a:p>
      </dgm:t>
    </dgm:pt>
    <dgm:pt modelId="{03043178-8091-431F-832B-3FC993B566D1}" type="sibTrans" cxnId="{65D85687-6342-4EDA-BB5E-B429F57BFD80}">
      <dgm:prSet/>
      <dgm:spPr/>
      <dgm:t>
        <a:bodyPr/>
        <a:lstStyle/>
        <a:p>
          <a:endParaRPr lang="en-US"/>
        </a:p>
      </dgm:t>
    </dgm:pt>
    <dgm:pt modelId="{3DB8085A-E0A1-4D89-8116-EB0BEECE726B}">
      <dgm:prSet/>
      <dgm:spPr/>
      <dgm:t>
        <a:bodyPr/>
        <a:lstStyle/>
        <a:p>
          <a:r>
            <a:rPr lang="en-US" b="1" dirty="0"/>
            <a:t>Lack of Personalization:</a:t>
          </a:r>
          <a:r>
            <a:rPr lang="en-US" dirty="0"/>
            <a:t> Traditional methods didn't account for individual preferences and behaviors effectively. They offered generalized estimations that might not align with specific buyer or seller needs.</a:t>
          </a:r>
        </a:p>
      </dgm:t>
    </dgm:pt>
    <dgm:pt modelId="{B8B3C546-517F-4537-9662-C883A3EB45E2}" type="parTrans" cxnId="{084204C5-2B7D-48FA-965F-DA0829DB31E6}">
      <dgm:prSet/>
      <dgm:spPr/>
      <dgm:t>
        <a:bodyPr/>
        <a:lstStyle/>
        <a:p>
          <a:endParaRPr lang="en-US"/>
        </a:p>
      </dgm:t>
    </dgm:pt>
    <dgm:pt modelId="{ABDDD89A-72A7-4B85-AC2F-109C363163DF}" type="sibTrans" cxnId="{084204C5-2B7D-48FA-965F-DA0829DB31E6}">
      <dgm:prSet/>
      <dgm:spPr/>
      <dgm:t>
        <a:bodyPr/>
        <a:lstStyle/>
        <a:p>
          <a:endParaRPr lang="en-US"/>
        </a:p>
      </dgm:t>
    </dgm:pt>
    <dgm:pt modelId="{932B00DC-4D98-466B-8DE0-621C3B8DF883}">
      <dgm:prSet/>
      <dgm:spPr/>
      <dgm:t>
        <a:bodyPr/>
        <a:lstStyle/>
        <a:p>
          <a:r>
            <a:rPr lang="en-US" b="1" dirty="0"/>
            <a:t>Inefficiency in Handling Big Data:</a:t>
          </a:r>
          <a:r>
            <a:rPr lang="en-US" dirty="0"/>
            <a:t> With the exponential growth of data in the digital age, traditional methods found it increasingly challenging to handle and analyze large volumes of data effectively.</a:t>
          </a:r>
        </a:p>
      </dgm:t>
    </dgm:pt>
    <dgm:pt modelId="{F0B67DE4-F21A-429C-8EA8-DFEF0B90AB2E}" type="parTrans" cxnId="{4504036A-5465-41EC-AF89-A433F9671FFD}">
      <dgm:prSet/>
      <dgm:spPr/>
      <dgm:t>
        <a:bodyPr/>
        <a:lstStyle/>
        <a:p>
          <a:endParaRPr lang="en-US"/>
        </a:p>
      </dgm:t>
    </dgm:pt>
    <dgm:pt modelId="{E05216BF-A4AB-42B9-BC1C-5A324D3B7FAF}" type="sibTrans" cxnId="{4504036A-5465-41EC-AF89-A433F9671FFD}">
      <dgm:prSet/>
      <dgm:spPr/>
      <dgm:t>
        <a:bodyPr/>
        <a:lstStyle/>
        <a:p>
          <a:endParaRPr lang="en-US"/>
        </a:p>
      </dgm:t>
    </dgm:pt>
    <dgm:pt modelId="{14AC3A8D-17B3-4A96-BE34-7F01B9EA42EB}" type="pres">
      <dgm:prSet presAssocID="{4001FE22-E788-4566-A5FF-527B3F9C00D9}" presName="linear" presStyleCnt="0">
        <dgm:presLayoutVars>
          <dgm:animLvl val="lvl"/>
          <dgm:resizeHandles val="exact"/>
        </dgm:presLayoutVars>
      </dgm:prSet>
      <dgm:spPr/>
    </dgm:pt>
    <dgm:pt modelId="{0D275CD4-DB69-4936-95A8-E097811164E7}" type="pres">
      <dgm:prSet presAssocID="{D7C28BEA-C39B-452D-8BB6-9E8A2CA0F395}" presName="parentText" presStyleLbl="node1" presStyleIdx="0" presStyleCnt="4">
        <dgm:presLayoutVars>
          <dgm:chMax val="0"/>
          <dgm:bulletEnabled val="1"/>
        </dgm:presLayoutVars>
      </dgm:prSet>
      <dgm:spPr/>
    </dgm:pt>
    <dgm:pt modelId="{211744CD-6320-4AB8-9B89-51EC834F3D3A}" type="pres">
      <dgm:prSet presAssocID="{18402F63-44CD-42C8-9401-DCFDB6E6C418}" presName="spacer" presStyleCnt="0"/>
      <dgm:spPr/>
    </dgm:pt>
    <dgm:pt modelId="{719B9630-1FDC-4E8A-AA52-2E2C3A65BB0D}" type="pres">
      <dgm:prSet presAssocID="{2ACE8FDC-23E1-460C-A326-F3572A51202B}" presName="parentText" presStyleLbl="node1" presStyleIdx="1" presStyleCnt="4">
        <dgm:presLayoutVars>
          <dgm:chMax val="0"/>
          <dgm:bulletEnabled val="1"/>
        </dgm:presLayoutVars>
      </dgm:prSet>
      <dgm:spPr/>
    </dgm:pt>
    <dgm:pt modelId="{9653CA66-8A69-4ACD-8C63-FA15577BDBC6}" type="pres">
      <dgm:prSet presAssocID="{03043178-8091-431F-832B-3FC993B566D1}" presName="spacer" presStyleCnt="0"/>
      <dgm:spPr/>
    </dgm:pt>
    <dgm:pt modelId="{F65CAC5B-1D14-4059-9BC4-02A9A078482D}" type="pres">
      <dgm:prSet presAssocID="{3DB8085A-E0A1-4D89-8116-EB0BEECE726B}" presName="parentText" presStyleLbl="node1" presStyleIdx="2" presStyleCnt="4">
        <dgm:presLayoutVars>
          <dgm:chMax val="0"/>
          <dgm:bulletEnabled val="1"/>
        </dgm:presLayoutVars>
      </dgm:prSet>
      <dgm:spPr/>
    </dgm:pt>
    <dgm:pt modelId="{EA08BE65-A904-40B2-8F53-5EC135DBC0D1}" type="pres">
      <dgm:prSet presAssocID="{ABDDD89A-72A7-4B85-AC2F-109C363163DF}" presName="spacer" presStyleCnt="0"/>
      <dgm:spPr/>
    </dgm:pt>
    <dgm:pt modelId="{6D07E4E6-3DF3-49DB-9794-07F279B5D2EF}" type="pres">
      <dgm:prSet presAssocID="{932B00DC-4D98-466B-8DE0-621C3B8DF883}" presName="parentText" presStyleLbl="node1" presStyleIdx="3" presStyleCnt="4">
        <dgm:presLayoutVars>
          <dgm:chMax val="0"/>
          <dgm:bulletEnabled val="1"/>
        </dgm:presLayoutVars>
      </dgm:prSet>
      <dgm:spPr/>
    </dgm:pt>
  </dgm:ptLst>
  <dgm:cxnLst>
    <dgm:cxn modelId="{4504036A-5465-41EC-AF89-A433F9671FFD}" srcId="{4001FE22-E788-4566-A5FF-527B3F9C00D9}" destId="{932B00DC-4D98-466B-8DE0-621C3B8DF883}" srcOrd="3" destOrd="0" parTransId="{F0B67DE4-F21A-429C-8EA8-DFEF0B90AB2E}" sibTransId="{E05216BF-A4AB-42B9-BC1C-5A324D3B7FAF}"/>
    <dgm:cxn modelId="{7BC8A74E-B12C-4C5E-85F6-3B34A9B63552}" type="presOf" srcId="{932B00DC-4D98-466B-8DE0-621C3B8DF883}" destId="{6D07E4E6-3DF3-49DB-9794-07F279B5D2EF}" srcOrd="0" destOrd="0" presId="urn:microsoft.com/office/officeart/2005/8/layout/vList2"/>
    <dgm:cxn modelId="{65D85687-6342-4EDA-BB5E-B429F57BFD80}" srcId="{4001FE22-E788-4566-A5FF-527B3F9C00D9}" destId="{2ACE8FDC-23E1-460C-A326-F3572A51202B}" srcOrd="1" destOrd="0" parTransId="{7629A617-3F08-41CB-9FCF-32A29CCC6EFE}" sibTransId="{03043178-8091-431F-832B-3FC993B566D1}"/>
    <dgm:cxn modelId="{477622A3-55CB-40C0-8858-9F2AEE1B73E4}" type="presOf" srcId="{D7C28BEA-C39B-452D-8BB6-9E8A2CA0F395}" destId="{0D275CD4-DB69-4936-95A8-E097811164E7}" srcOrd="0" destOrd="0" presId="urn:microsoft.com/office/officeart/2005/8/layout/vList2"/>
    <dgm:cxn modelId="{084204C5-2B7D-48FA-965F-DA0829DB31E6}" srcId="{4001FE22-E788-4566-A5FF-527B3F9C00D9}" destId="{3DB8085A-E0A1-4D89-8116-EB0BEECE726B}" srcOrd="2" destOrd="0" parTransId="{B8B3C546-517F-4537-9662-C883A3EB45E2}" sibTransId="{ABDDD89A-72A7-4B85-AC2F-109C363163DF}"/>
    <dgm:cxn modelId="{396927DA-0E9E-429E-9F9D-C497E2A1A1B8}" srcId="{4001FE22-E788-4566-A5FF-527B3F9C00D9}" destId="{D7C28BEA-C39B-452D-8BB6-9E8A2CA0F395}" srcOrd="0" destOrd="0" parTransId="{A26FE2FC-8823-48C2-A6D0-9F9BA8D82CAC}" sibTransId="{18402F63-44CD-42C8-9401-DCFDB6E6C418}"/>
    <dgm:cxn modelId="{451727ED-5D33-40D7-A720-9A0C612B1A49}" type="presOf" srcId="{2ACE8FDC-23E1-460C-A326-F3572A51202B}" destId="{719B9630-1FDC-4E8A-AA52-2E2C3A65BB0D}" srcOrd="0" destOrd="0" presId="urn:microsoft.com/office/officeart/2005/8/layout/vList2"/>
    <dgm:cxn modelId="{F3A1ABF3-76C3-4200-BE8F-514B2319EB40}" type="presOf" srcId="{4001FE22-E788-4566-A5FF-527B3F9C00D9}" destId="{14AC3A8D-17B3-4A96-BE34-7F01B9EA42EB}" srcOrd="0" destOrd="0" presId="urn:microsoft.com/office/officeart/2005/8/layout/vList2"/>
    <dgm:cxn modelId="{5FDD45F9-FB85-44E7-9A27-8F8584B03723}" type="presOf" srcId="{3DB8085A-E0A1-4D89-8116-EB0BEECE726B}" destId="{F65CAC5B-1D14-4059-9BC4-02A9A078482D}" srcOrd="0" destOrd="0" presId="urn:microsoft.com/office/officeart/2005/8/layout/vList2"/>
    <dgm:cxn modelId="{65D27C90-FB98-48C1-B994-94A427697220}" type="presParOf" srcId="{14AC3A8D-17B3-4A96-BE34-7F01B9EA42EB}" destId="{0D275CD4-DB69-4936-95A8-E097811164E7}" srcOrd="0" destOrd="0" presId="urn:microsoft.com/office/officeart/2005/8/layout/vList2"/>
    <dgm:cxn modelId="{6A59C00A-3E79-4359-8C98-9BCD59E71040}" type="presParOf" srcId="{14AC3A8D-17B3-4A96-BE34-7F01B9EA42EB}" destId="{211744CD-6320-4AB8-9B89-51EC834F3D3A}" srcOrd="1" destOrd="0" presId="urn:microsoft.com/office/officeart/2005/8/layout/vList2"/>
    <dgm:cxn modelId="{A9C3FD71-31B0-4B8C-BB01-EB4AA4234C25}" type="presParOf" srcId="{14AC3A8D-17B3-4A96-BE34-7F01B9EA42EB}" destId="{719B9630-1FDC-4E8A-AA52-2E2C3A65BB0D}" srcOrd="2" destOrd="0" presId="urn:microsoft.com/office/officeart/2005/8/layout/vList2"/>
    <dgm:cxn modelId="{A51FD6BA-FCD4-48AA-A158-67F3728838CA}" type="presParOf" srcId="{14AC3A8D-17B3-4A96-BE34-7F01B9EA42EB}" destId="{9653CA66-8A69-4ACD-8C63-FA15577BDBC6}" srcOrd="3" destOrd="0" presId="urn:microsoft.com/office/officeart/2005/8/layout/vList2"/>
    <dgm:cxn modelId="{8055D264-ACC2-4490-BC5B-A87B2A35DAB3}" type="presParOf" srcId="{14AC3A8D-17B3-4A96-BE34-7F01B9EA42EB}" destId="{F65CAC5B-1D14-4059-9BC4-02A9A078482D}" srcOrd="4" destOrd="0" presId="urn:microsoft.com/office/officeart/2005/8/layout/vList2"/>
    <dgm:cxn modelId="{525E3C62-B156-4B3A-AE20-9A58BCD6BFE2}" type="presParOf" srcId="{14AC3A8D-17B3-4A96-BE34-7F01B9EA42EB}" destId="{EA08BE65-A904-40B2-8F53-5EC135DBC0D1}" srcOrd="5" destOrd="0" presId="urn:microsoft.com/office/officeart/2005/8/layout/vList2"/>
    <dgm:cxn modelId="{67BCC49B-7D9E-4C4A-9491-9EAFB6F668C3}" type="presParOf" srcId="{14AC3A8D-17B3-4A96-BE34-7F01B9EA42EB}" destId="{6D07E4E6-3DF3-49DB-9794-07F279B5D2E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F0775-1B1E-4926-AA2D-2AC83EBA4741}">
      <dsp:nvSpPr>
        <dsp:cNvPr id="0" name=""/>
        <dsp:cNvSpPr/>
      </dsp:nvSpPr>
      <dsp:spPr>
        <a:xfrm>
          <a:off x="3163" y="1930042"/>
          <a:ext cx="2258853" cy="1434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490525-3643-4860-93D7-43A852AAEAEA}">
      <dsp:nvSpPr>
        <dsp:cNvPr id="0" name=""/>
        <dsp:cNvSpPr/>
      </dsp:nvSpPr>
      <dsp:spPr>
        <a:xfrm>
          <a:off x="254147" y="2168476"/>
          <a:ext cx="2258853" cy="14343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Comparative Market Analysis (CMA):</a:t>
          </a:r>
          <a:r>
            <a:rPr lang="en-US" sz="1000" kern="1200"/>
            <a:t> Real estate agents would analyze recently sold properties  in the area to estimate the price of a similar property. Factors such as size, location, amenities, and condition were considered.</a:t>
          </a:r>
        </a:p>
      </dsp:txBody>
      <dsp:txXfrm>
        <a:off x="296158" y="2210487"/>
        <a:ext cx="2174831" cy="1350350"/>
      </dsp:txXfrm>
    </dsp:sp>
    <dsp:sp modelId="{1F37CCC9-BA42-40EC-9760-8951248CBE7D}">
      <dsp:nvSpPr>
        <dsp:cNvPr id="0" name=""/>
        <dsp:cNvSpPr/>
      </dsp:nvSpPr>
      <dsp:spPr>
        <a:xfrm>
          <a:off x="2763984" y="1930042"/>
          <a:ext cx="2258853" cy="1434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DEEF0-2D80-4694-8DE9-70BEE965C879}">
      <dsp:nvSpPr>
        <dsp:cNvPr id="0" name=""/>
        <dsp:cNvSpPr/>
      </dsp:nvSpPr>
      <dsp:spPr>
        <a:xfrm>
          <a:off x="3014968" y="2168476"/>
          <a:ext cx="2258853" cy="14343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Local Trends and Neighborhood Analysis:</a:t>
          </a:r>
          <a:r>
            <a:rPr lang="en-US" sz="1000" kern="1200"/>
            <a:t> Understanding the local market dynamics, such as school quality, crime rates, development plans, and neighborhood changes, helped in predicting property prices.</a:t>
          </a:r>
        </a:p>
      </dsp:txBody>
      <dsp:txXfrm>
        <a:off x="3056979" y="2210487"/>
        <a:ext cx="2174831" cy="1350350"/>
      </dsp:txXfrm>
    </dsp:sp>
    <dsp:sp modelId="{E3309F90-50AE-4262-A8DD-8634B18A4A5D}">
      <dsp:nvSpPr>
        <dsp:cNvPr id="0" name=""/>
        <dsp:cNvSpPr/>
      </dsp:nvSpPr>
      <dsp:spPr>
        <a:xfrm>
          <a:off x="5524805" y="1930042"/>
          <a:ext cx="2258853" cy="1434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79307D-519A-462D-9A5B-569FEFAA49A7}">
      <dsp:nvSpPr>
        <dsp:cNvPr id="0" name=""/>
        <dsp:cNvSpPr/>
      </dsp:nvSpPr>
      <dsp:spPr>
        <a:xfrm>
          <a:off x="5775789" y="2168476"/>
          <a:ext cx="2258853" cy="14343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Supply and Demand Dynamics:</a:t>
          </a:r>
          <a:r>
            <a:rPr lang="en-US" sz="1000" kern="1200"/>
            <a:t> Basic economic principles of supply and demand played a crucial role. Low supply and high demand typically drove prices up, while an oversupply could lower prices.</a:t>
          </a:r>
        </a:p>
      </dsp:txBody>
      <dsp:txXfrm>
        <a:off x="5817800" y="2210487"/>
        <a:ext cx="2174831" cy="1350350"/>
      </dsp:txXfrm>
    </dsp:sp>
    <dsp:sp modelId="{A68FA080-BE06-4119-8321-CBC7ED2F24DA}">
      <dsp:nvSpPr>
        <dsp:cNvPr id="0" name=""/>
        <dsp:cNvSpPr/>
      </dsp:nvSpPr>
      <dsp:spPr>
        <a:xfrm>
          <a:off x="8285626" y="1930042"/>
          <a:ext cx="2258853" cy="143437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8ADEE-6F75-44BA-BE52-3488552D19B6}">
      <dsp:nvSpPr>
        <dsp:cNvPr id="0" name=""/>
        <dsp:cNvSpPr/>
      </dsp:nvSpPr>
      <dsp:spPr>
        <a:xfrm>
          <a:off x="8536610" y="2168476"/>
          <a:ext cx="2258853" cy="143437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Guidance and Advice:</a:t>
          </a:r>
          <a:r>
            <a:rPr lang="en-US" sz="1000" kern="1200"/>
            <a:t> Real estate agents offer guidance and advice to buyers and sellers. They educate clients about market trends, potential investment opportunities, and factors influencing property prices, helping them make informed decisions.</a:t>
          </a:r>
        </a:p>
      </dsp:txBody>
      <dsp:txXfrm>
        <a:off x="8578621" y="2210487"/>
        <a:ext cx="2174831" cy="13503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75CD4-DB69-4936-95A8-E097811164E7}">
      <dsp:nvSpPr>
        <dsp:cNvPr id="0" name=""/>
        <dsp:cNvSpPr/>
      </dsp:nvSpPr>
      <dsp:spPr>
        <a:xfrm>
          <a:off x="0" y="213683"/>
          <a:ext cx="5732205" cy="11272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0" kern="1200" dirty="0">
              <a:solidFill>
                <a:schemeClr val="bg1"/>
              </a:solidFill>
              <a:latin typeface="Grandview Display"/>
            </a:rPr>
            <a:t>Fraud -</a:t>
          </a:r>
          <a:r>
            <a:rPr lang="en-US" sz="1600" b="0" kern="1200" dirty="0">
              <a:solidFill>
                <a:schemeClr val="bg1"/>
              </a:solidFill>
              <a:latin typeface="Grandview Display"/>
              <a:ea typeface="Calibri"/>
              <a:cs typeface="Calibri"/>
            </a:rPr>
            <a:t> </a:t>
          </a:r>
          <a:r>
            <a:rPr lang="en-US" sz="1600" kern="1200" dirty="0">
              <a:solidFill>
                <a:schemeClr val="bg1"/>
              </a:solidFill>
              <a:latin typeface="Grandview Display"/>
              <a:ea typeface="Calibri"/>
              <a:cs typeface="Calibri"/>
            </a:rPr>
            <a:t>Customers depending upon the real estate agents get cheated as agent may provide price much higher than actual price.</a:t>
          </a:r>
        </a:p>
      </dsp:txBody>
      <dsp:txXfrm>
        <a:off x="55030" y="268713"/>
        <a:ext cx="5622145" cy="1017235"/>
      </dsp:txXfrm>
    </dsp:sp>
    <dsp:sp modelId="{719B9630-1FDC-4E8A-AA52-2E2C3A65BB0D}">
      <dsp:nvSpPr>
        <dsp:cNvPr id="0" name=""/>
        <dsp:cNvSpPr/>
      </dsp:nvSpPr>
      <dsp:spPr>
        <a:xfrm>
          <a:off x="0" y="1387058"/>
          <a:ext cx="5732205" cy="1127295"/>
        </a:xfrm>
        <a:prstGeom prst="roundRect">
          <a:avLst/>
        </a:prstGeom>
        <a:solidFill>
          <a:schemeClr val="accent2">
            <a:hueOff val="498259"/>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Limited Scope and Speed: </a:t>
          </a:r>
          <a:r>
            <a:rPr lang="en-US" sz="1600" kern="1200" dirty="0"/>
            <a:t>Manual methods took time to gather and process data, limiting the scope and depth of analysis. This delayed decision-making and hindered the ability to react quickly to rapidly changing market conditions.</a:t>
          </a:r>
        </a:p>
      </dsp:txBody>
      <dsp:txXfrm>
        <a:off x="55030" y="1442088"/>
        <a:ext cx="5622145" cy="1017235"/>
      </dsp:txXfrm>
    </dsp:sp>
    <dsp:sp modelId="{F65CAC5B-1D14-4059-9BC4-02A9A078482D}">
      <dsp:nvSpPr>
        <dsp:cNvPr id="0" name=""/>
        <dsp:cNvSpPr/>
      </dsp:nvSpPr>
      <dsp:spPr>
        <a:xfrm>
          <a:off x="0" y="2560434"/>
          <a:ext cx="5732205" cy="1127295"/>
        </a:xfrm>
        <a:prstGeom prst="roundRect">
          <a:avLst/>
        </a:prstGeom>
        <a:solidFill>
          <a:schemeClr val="accent2">
            <a:hueOff val="996517"/>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Lack of Personalization:</a:t>
          </a:r>
          <a:r>
            <a:rPr lang="en-US" sz="1600" kern="1200" dirty="0"/>
            <a:t> Traditional methods didn't account for individual preferences and behaviors effectively. They offered generalized estimations that might not align with specific buyer or seller needs.</a:t>
          </a:r>
        </a:p>
      </dsp:txBody>
      <dsp:txXfrm>
        <a:off x="55030" y="2615464"/>
        <a:ext cx="5622145" cy="1017235"/>
      </dsp:txXfrm>
    </dsp:sp>
    <dsp:sp modelId="{6D07E4E6-3DF3-49DB-9794-07F279B5D2EF}">
      <dsp:nvSpPr>
        <dsp:cNvPr id="0" name=""/>
        <dsp:cNvSpPr/>
      </dsp:nvSpPr>
      <dsp:spPr>
        <a:xfrm>
          <a:off x="0" y="3733809"/>
          <a:ext cx="5732205" cy="1127295"/>
        </a:xfrm>
        <a:prstGeom prst="roundRect">
          <a:avLst/>
        </a:prstGeom>
        <a:solidFill>
          <a:schemeClr val="accent2">
            <a:hueOff val="1494776"/>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Inefficiency in Handling Big Data:</a:t>
          </a:r>
          <a:r>
            <a:rPr lang="en-US" sz="1600" kern="1200" dirty="0"/>
            <a:t> With the exponential growth of data in the digital age, traditional methods found it increasingly challenging to handle and analyze large volumes of data effectively.</a:t>
          </a:r>
        </a:p>
      </dsp:txBody>
      <dsp:txXfrm>
        <a:off x="55030" y="3788839"/>
        <a:ext cx="5622145"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22505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8263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5454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6168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127506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9998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66413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90491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328525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225120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11/16/2023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60677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11/16/2023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36179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49477129_House_Price_Prediction" TargetMode="External"/><Relationship Id="rId2" Type="http://schemas.openxmlformats.org/officeDocument/2006/relationships/hyperlink" Target="https://medium.com/analytics-vidhya/deploying-a-machine-learning-model-on-web-using-flask-and-python-54b86c44e14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BE450D-E614-F9C8-6BE4-868E0E0AD57C}"/>
              </a:ext>
            </a:extLst>
          </p:cNvPr>
          <p:cNvPicPr>
            <a:picLocks noChangeAspect="1"/>
          </p:cNvPicPr>
          <p:nvPr/>
        </p:nvPicPr>
        <p:blipFill rotWithShape="1">
          <a:blip r:embed="rId2">
            <a:alphaModFix amt="40000"/>
          </a:blip>
          <a:srcRect t="8894" r="-2" b="682"/>
          <a:stretch/>
        </p:blipFill>
        <p:spPr>
          <a:xfrm>
            <a:off x="20" y="152"/>
            <a:ext cx="12191980" cy="6857848"/>
          </a:xfrm>
          <a:prstGeom prst="rect">
            <a:avLst/>
          </a:prstGeom>
        </p:spPr>
      </p:pic>
      <p:sp>
        <p:nvSpPr>
          <p:cNvPr id="2" name="Title 1"/>
          <p:cNvSpPr>
            <a:spLocks noGrp="1"/>
          </p:cNvSpPr>
          <p:nvPr>
            <p:ph type="ctrTitle"/>
          </p:nvPr>
        </p:nvSpPr>
        <p:spPr>
          <a:xfrm>
            <a:off x="912629" y="1371600"/>
            <a:ext cx="5758628" cy="2696866"/>
          </a:xfrm>
        </p:spPr>
        <p:txBody>
          <a:bodyPr anchor="t">
            <a:normAutofit/>
          </a:bodyPr>
          <a:lstStyle/>
          <a:p>
            <a:r>
              <a:rPr lang="en-US">
                <a:solidFill>
                  <a:srgbClr val="FFFFFF"/>
                </a:solidFill>
                <a:ea typeface="Calibri Light"/>
                <a:cs typeface="Calibri Light"/>
              </a:rPr>
              <a:t>REAL ESTATE PRICE PREDICTION </a:t>
            </a:r>
            <a:endParaRPr lang="en-US">
              <a:solidFill>
                <a:srgbClr val="FFFFFF"/>
              </a:solidFill>
            </a:endParaRPr>
          </a:p>
        </p:txBody>
      </p:sp>
      <p:sp>
        <p:nvSpPr>
          <p:cNvPr id="3" name="Subtitle 2"/>
          <p:cNvSpPr>
            <a:spLocks noGrp="1"/>
          </p:cNvSpPr>
          <p:nvPr>
            <p:ph type="subTitle" idx="1"/>
          </p:nvPr>
        </p:nvSpPr>
        <p:spPr>
          <a:xfrm>
            <a:off x="912629" y="4584879"/>
            <a:ext cx="5935540" cy="1287887"/>
          </a:xfrm>
        </p:spPr>
        <p:txBody>
          <a:bodyPr vert="horz" lIns="91440" tIns="45720" rIns="91440" bIns="45720" rtlCol="0" anchor="b">
            <a:normAutofit/>
          </a:bodyPr>
          <a:lstStyle/>
          <a:p>
            <a:r>
              <a:rPr lang="en-US">
                <a:solidFill>
                  <a:srgbClr val="FFFFFF"/>
                </a:solidFill>
                <a:ea typeface="Calibri"/>
                <a:cs typeface="Calibri"/>
              </a:rPr>
              <a:t>BY- ANSHIKA PURWAR  &amp;  SANJANA GUPTA</a:t>
            </a:r>
          </a:p>
        </p:txBody>
      </p:sp>
      <p:cxnSp>
        <p:nvCxnSpPr>
          <p:cNvPr id="13" name="Straight Connector 12">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CF4A9-C4DF-5AE0-9018-959873AF3DE6}"/>
              </a:ext>
            </a:extLst>
          </p:cNvPr>
          <p:cNvSpPr>
            <a:spLocks noGrp="1"/>
          </p:cNvSpPr>
          <p:nvPr>
            <p:ph type="title"/>
          </p:nvPr>
        </p:nvSpPr>
        <p:spPr>
          <a:xfrm>
            <a:off x="914400" y="570750"/>
            <a:ext cx="9893595" cy="1387934"/>
          </a:xfrm>
        </p:spPr>
        <p:txBody>
          <a:bodyPr anchor="b">
            <a:normAutofit/>
          </a:bodyPr>
          <a:lstStyle/>
          <a:p>
            <a:r>
              <a:rPr lang="en-US" b="1" dirty="0"/>
              <a:t>LINEAR REGRESSION</a:t>
            </a:r>
          </a:p>
        </p:txBody>
      </p:sp>
      <p:sp>
        <p:nvSpPr>
          <p:cNvPr id="3" name="Content Placeholder 2">
            <a:extLst>
              <a:ext uri="{FF2B5EF4-FFF2-40B4-BE49-F238E27FC236}">
                <a16:creationId xmlns:a16="http://schemas.microsoft.com/office/drawing/2014/main" id="{58E7DB1B-FFE2-B417-FA76-B21C5D19E881}"/>
              </a:ext>
            </a:extLst>
          </p:cNvPr>
          <p:cNvSpPr>
            <a:spLocks noGrp="1"/>
          </p:cNvSpPr>
          <p:nvPr>
            <p:ph idx="1"/>
          </p:nvPr>
        </p:nvSpPr>
        <p:spPr>
          <a:xfrm>
            <a:off x="914400" y="2387414"/>
            <a:ext cx="9016409" cy="3403786"/>
          </a:xfrm>
        </p:spPr>
        <p:txBody>
          <a:bodyPr vert="horz" lIns="91440" tIns="45720" rIns="91440" bIns="45720" rtlCol="0" anchor="t">
            <a:noAutofit/>
          </a:bodyPr>
          <a:lstStyle/>
          <a:p>
            <a:pPr marL="0" indent="0">
              <a:buNone/>
            </a:pPr>
            <a:r>
              <a:rPr lang="en-US" sz="2400" dirty="0">
                <a:latin typeface="Calibri"/>
                <a:ea typeface="+mn-lt"/>
                <a:cs typeface="+mn-lt"/>
              </a:rPr>
              <a:t>Linear regression is a type of supervised machine learning algorithm that computes the linear relationship between a dependent variable and one or more independent features.  The goal of the algorithm is to find the best linear equation that can predict the value of the dependent variable based on the independent variables. The equation provides a straight line that represents the relationship between the dependent and independent variables. The slope of the line indicates how much the dependent variable changes for a unit change in the independent variable(s).</a:t>
            </a:r>
            <a:endParaRPr lang="en-US" sz="2400" dirty="0">
              <a:latin typeface="Calibri"/>
              <a:ea typeface="Calibri"/>
              <a:cs typeface="Calibri"/>
            </a:endParaRP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602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68A3-34FE-1329-828D-2D905309DD4B}"/>
              </a:ext>
            </a:extLst>
          </p:cNvPr>
          <p:cNvSpPr>
            <a:spLocks noGrp="1"/>
          </p:cNvSpPr>
          <p:nvPr>
            <p:ph type="title"/>
          </p:nvPr>
        </p:nvSpPr>
        <p:spPr>
          <a:xfrm>
            <a:off x="914400" y="228601"/>
            <a:ext cx="10363200" cy="942642"/>
          </a:xfrm>
        </p:spPr>
        <p:txBody>
          <a:bodyPr/>
          <a:lstStyle/>
          <a:p>
            <a:r>
              <a:rPr lang="en-US" dirty="0"/>
              <a:t>BENEFITS -</a:t>
            </a:r>
          </a:p>
        </p:txBody>
      </p:sp>
      <p:sp>
        <p:nvSpPr>
          <p:cNvPr id="3" name="Content Placeholder 2">
            <a:extLst>
              <a:ext uri="{FF2B5EF4-FFF2-40B4-BE49-F238E27FC236}">
                <a16:creationId xmlns:a16="http://schemas.microsoft.com/office/drawing/2014/main" id="{A93D9EC0-8CE7-7B32-C649-52EAE79E5F6D}"/>
              </a:ext>
            </a:extLst>
          </p:cNvPr>
          <p:cNvSpPr>
            <a:spLocks noGrp="1"/>
          </p:cNvSpPr>
          <p:nvPr>
            <p:ph idx="1"/>
          </p:nvPr>
        </p:nvSpPr>
        <p:spPr>
          <a:xfrm>
            <a:off x="914399" y="1171243"/>
            <a:ext cx="10363200" cy="5287657"/>
          </a:xfrm>
        </p:spPr>
        <p:txBody>
          <a:bodyPr vert="horz" lIns="91440" tIns="45720" rIns="91440" bIns="45720" rtlCol="0" anchor="t">
            <a:noAutofit/>
          </a:bodyPr>
          <a:lstStyle/>
          <a:p>
            <a:pPr marL="0" indent="0">
              <a:buNone/>
            </a:pPr>
            <a:r>
              <a:rPr lang="en-US" sz="2400" dirty="0">
                <a:latin typeface="Calibri"/>
                <a:ea typeface="+mn-lt"/>
                <a:cs typeface="+mn-lt"/>
              </a:rPr>
              <a:t>For Buyers:</a:t>
            </a:r>
          </a:p>
          <a:p>
            <a:pPr marL="0" indent="0">
              <a:buNone/>
            </a:pPr>
            <a:r>
              <a:rPr lang="en-US" sz="2400" dirty="0">
                <a:latin typeface="Calibri"/>
                <a:ea typeface="+mn-lt"/>
                <a:cs typeface="+mn-lt"/>
              </a:rPr>
              <a:t> • Informed Decision-Making: The model assists buyers by estimating house prices based on their financial capabilities, aiding in making informed choices aligned with their budget.</a:t>
            </a:r>
          </a:p>
          <a:p>
            <a:pPr marL="0" indent="0">
              <a:buNone/>
            </a:pPr>
            <a:r>
              <a:rPr lang="en-US" sz="2400" dirty="0">
                <a:latin typeface="Calibri"/>
                <a:ea typeface="+mn-lt"/>
                <a:cs typeface="+mn-lt"/>
              </a:rPr>
              <a:t> • Time Efficiency: By providing price estimates for various properties, the model saves time that would otherwise be spent searching for houses that may not fit the buyer's financial criteria. </a:t>
            </a:r>
          </a:p>
          <a:p>
            <a:pPr marL="0" indent="0">
              <a:buNone/>
            </a:pPr>
            <a:r>
              <a:rPr lang="en-US" sz="2400" dirty="0">
                <a:latin typeface="Calibri"/>
                <a:ea typeface="+mn-lt"/>
                <a:cs typeface="+mn-lt"/>
              </a:rPr>
              <a:t>• Streamlined Search: Buyers can focus on properties within their predicted price range, narrowing down options and enhancing the efficiency of their house search process.</a:t>
            </a:r>
          </a:p>
          <a:p>
            <a:pPr marL="0" indent="0">
              <a:buNone/>
            </a:pPr>
            <a:endParaRPr lang="en-US" sz="2400">
              <a:latin typeface="Grandview Display"/>
              <a:ea typeface="Calibri"/>
              <a:cs typeface="Calibri"/>
            </a:endParaRPr>
          </a:p>
        </p:txBody>
      </p:sp>
    </p:spTree>
    <p:extLst>
      <p:ext uri="{BB962C8B-B14F-4D97-AF65-F5344CB8AC3E}">
        <p14:creationId xmlns:p14="http://schemas.microsoft.com/office/powerpoint/2010/main" val="193958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06982-3850-642D-4E92-FB416FFDB010}"/>
              </a:ext>
            </a:extLst>
          </p:cNvPr>
          <p:cNvSpPr>
            <a:spLocks noGrp="1"/>
          </p:cNvSpPr>
          <p:nvPr>
            <p:ph idx="1"/>
          </p:nvPr>
        </p:nvSpPr>
        <p:spPr>
          <a:xfrm>
            <a:off x="914399" y="490886"/>
            <a:ext cx="10363200" cy="5450943"/>
          </a:xfrm>
        </p:spPr>
        <p:txBody>
          <a:bodyPr vert="horz" lIns="91440" tIns="45720" rIns="91440" bIns="45720" rtlCol="0" anchor="t">
            <a:noAutofit/>
          </a:bodyPr>
          <a:lstStyle/>
          <a:p>
            <a:pPr marL="0" indent="0">
              <a:buNone/>
            </a:pPr>
            <a:r>
              <a:rPr lang="en-US" sz="2400">
                <a:latin typeface="Calibri"/>
                <a:ea typeface="+mn-lt"/>
                <a:cs typeface="+mn-lt"/>
              </a:rPr>
              <a:t>For Sellers: </a:t>
            </a:r>
            <a:endParaRPr lang="en-US" sz="2400">
              <a:latin typeface="Calibri"/>
              <a:ea typeface="Calibri"/>
              <a:cs typeface="Calibri"/>
            </a:endParaRPr>
          </a:p>
          <a:p>
            <a:pPr marL="0" indent="0">
              <a:buNone/>
            </a:pPr>
            <a:r>
              <a:rPr lang="en-US" sz="2400" dirty="0">
                <a:latin typeface="Calibri"/>
                <a:ea typeface="+mn-lt"/>
                <a:cs typeface="+mn-lt"/>
              </a:rPr>
              <a:t>• Accurate Valuation: Sellers gain a better understanding of their property's value through the model's predictions, </a:t>
            </a:r>
            <a:r>
              <a:rPr lang="en-US" sz="2400">
                <a:latin typeface="Calibri"/>
                <a:ea typeface="+mn-lt"/>
                <a:cs typeface="+mn-lt"/>
              </a:rPr>
              <a:t>ensuring they price their house competitively and fairly in the market</a:t>
            </a:r>
          </a:p>
          <a:p>
            <a:pPr marL="0" indent="0">
              <a:buNone/>
            </a:pPr>
            <a:r>
              <a:rPr lang="en-US" sz="2400" dirty="0">
                <a:latin typeface="Calibri"/>
                <a:ea typeface="+mn-lt"/>
                <a:cs typeface="+mn-lt"/>
              </a:rPr>
              <a:t>• Reduced Dependence on Brokers: Access to accurate price estimations decreases reliance on intermediaries like brokers, allowing sellers to negotiate confidently and directly with potential buyers</a:t>
            </a:r>
            <a:endParaRPr lang="en-US" sz="2400">
              <a:latin typeface="Calibri"/>
            </a:endParaRPr>
          </a:p>
          <a:p>
            <a:endParaRPr lang="en-US" dirty="0"/>
          </a:p>
        </p:txBody>
      </p:sp>
    </p:spTree>
    <p:extLst>
      <p:ext uri="{BB962C8B-B14F-4D97-AF65-F5344CB8AC3E}">
        <p14:creationId xmlns:p14="http://schemas.microsoft.com/office/powerpoint/2010/main" val="279522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813F3FB-9BCE-58BE-297E-ED44A14C8E87}"/>
              </a:ext>
            </a:extLst>
          </p:cNvPr>
          <p:cNvSpPr>
            <a:spLocks noGrp="1"/>
          </p:cNvSpPr>
          <p:nvPr>
            <p:ph type="title"/>
          </p:nvPr>
        </p:nvSpPr>
        <p:spPr>
          <a:xfrm>
            <a:off x="220436" y="310244"/>
            <a:ext cx="10363200" cy="575248"/>
          </a:xfrm>
        </p:spPr>
        <p:txBody>
          <a:bodyPr>
            <a:normAutofit fontScale="90000"/>
          </a:bodyPr>
          <a:lstStyle/>
          <a:p>
            <a:r>
              <a:rPr lang="en-US" b="1" dirty="0"/>
              <a:t>DATA SET - </a:t>
            </a:r>
          </a:p>
        </p:txBody>
      </p:sp>
      <p:pic>
        <p:nvPicPr>
          <p:cNvPr id="4" name="Content Placeholder 3">
            <a:extLst>
              <a:ext uri="{FF2B5EF4-FFF2-40B4-BE49-F238E27FC236}">
                <a16:creationId xmlns:a16="http://schemas.microsoft.com/office/drawing/2014/main" id="{AABE8F34-07D9-DB0F-AA9F-AC6D64B884DA}"/>
              </a:ext>
            </a:extLst>
          </p:cNvPr>
          <p:cNvPicPr>
            <a:picLocks noGrp="1" noChangeAspect="1"/>
          </p:cNvPicPr>
          <p:nvPr>
            <p:ph idx="4294967295"/>
          </p:nvPr>
        </p:nvPicPr>
        <p:blipFill rotWithShape="1">
          <a:blip r:embed="rId2"/>
          <a:srcRect t="16028" r="13568" b="45645"/>
          <a:stretch/>
        </p:blipFill>
        <p:spPr>
          <a:xfrm>
            <a:off x="217714" y="1719263"/>
            <a:ext cx="12061825" cy="4125912"/>
          </a:xfrm>
        </p:spPr>
      </p:pic>
    </p:spTree>
    <p:extLst>
      <p:ext uri="{BB962C8B-B14F-4D97-AF65-F5344CB8AC3E}">
        <p14:creationId xmlns:p14="http://schemas.microsoft.com/office/powerpoint/2010/main" val="1378419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BD46-BFBB-FE11-68D6-5B9BBE48E30C}"/>
              </a:ext>
            </a:extLst>
          </p:cNvPr>
          <p:cNvSpPr>
            <a:spLocks noGrp="1"/>
          </p:cNvSpPr>
          <p:nvPr>
            <p:ph type="title"/>
          </p:nvPr>
        </p:nvSpPr>
        <p:spPr>
          <a:xfrm>
            <a:off x="914400" y="323851"/>
            <a:ext cx="10363200" cy="6276642"/>
          </a:xfrm>
        </p:spPr>
        <p:txBody>
          <a:bodyPr>
            <a:noAutofit/>
          </a:bodyPr>
          <a:lstStyle/>
          <a:p>
            <a:r>
              <a:rPr lang="en-US" sz="2400" b="1" dirty="0">
                <a:ea typeface="+mj-lt"/>
                <a:cs typeface="+mj-lt"/>
              </a:rPr>
              <a:t>FUTURE SCOPE - </a:t>
            </a:r>
            <a:br>
              <a:rPr lang="en-US" sz="2400" dirty="0">
                <a:ea typeface="+mj-lt"/>
                <a:cs typeface="+mj-lt"/>
              </a:rPr>
            </a:br>
            <a:br>
              <a:rPr lang="en-US" sz="2400" dirty="0">
                <a:ea typeface="+mj-lt"/>
                <a:cs typeface="+mj-lt"/>
              </a:rPr>
            </a:br>
            <a:br>
              <a:rPr lang="en-US" sz="2400" dirty="0">
                <a:ea typeface="+mj-lt"/>
                <a:cs typeface="+mj-lt"/>
              </a:rPr>
            </a:br>
            <a:r>
              <a:rPr lang="en-US" sz="2000" dirty="0">
                <a:ea typeface="+mj-lt"/>
                <a:cs typeface="+mj-lt"/>
              </a:rPr>
              <a:t>Future Scope and further enhancement of the Project The system's accuracy can be enhanced by increasing its computational power and size, allowing the inclusion of more cities.</a:t>
            </a:r>
            <a:br>
              <a:rPr lang="en-US" sz="2000" dirty="0">
                <a:ea typeface="+mj-lt"/>
                <a:cs typeface="+mj-lt"/>
              </a:rPr>
            </a:br>
            <a:r>
              <a:rPr lang="en-US" sz="2000" dirty="0">
                <a:ea typeface="+mj-lt"/>
                <a:cs typeface="+mj-lt"/>
              </a:rPr>
              <a:t>Introducing a different user interface for better visualization, utilizing Augmented Reality, will make the results more interactive and easier to understand.</a:t>
            </a:r>
            <a:br>
              <a:rPr lang="en-US" sz="2000" dirty="0">
                <a:ea typeface="+mj-lt"/>
                <a:cs typeface="+mj-lt"/>
              </a:rPr>
            </a:br>
            <a:r>
              <a:rPr lang="en-US" sz="2000" dirty="0">
                <a:ea typeface="+mj-lt"/>
                <a:cs typeface="+mj-lt"/>
              </a:rPr>
              <a:t>Creating a learning system to gather user feedback and preferences will personalize results for each user.</a:t>
            </a:r>
            <a:br>
              <a:rPr lang="en-US" sz="2000" dirty="0">
                <a:ea typeface="+mj-lt"/>
                <a:cs typeface="+mj-lt"/>
              </a:rPr>
            </a:br>
            <a:r>
              <a:rPr lang="en-US" sz="2000" dirty="0">
                <a:ea typeface="+mj-lt"/>
                <a:cs typeface="+mj-lt"/>
              </a:rPr>
              <a:t>Future includes comparing the system's predicted prices with real estate websites like MagicBricks.com to ensure reliability.</a:t>
            </a:r>
            <a:br>
              <a:rPr lang="en-US" sz="2000" dirty="0">
                <a:ea typeface="+mj-lt"/>
                <a:cs typeface="+mj-lt"/>
              </a:rPr>
            </a:br>
            <a:r>
              <a:rPr lang="en-US" sz="2000" dirty="0">
                <a:ea typeface="+mj-lt"/>
                <a:cs typeface="+mj-lt"/>
              </a:rPr>
              <a:t>To simplify things, the system will recommend real estate properties based on predicted prices. Adding G-map functionality to display nearby amenities like hospitals and schools within a 1 km radius will not only enhance user-friendliness but can also improve predictions, as these factors influence property values</a:t>
            </a:r>
            <a:endParaRPr lang="en-US" sz="2000"/>
          </a:p>
        </p:txBody>
      </p:sp>
    </p:spTree>
    <p:extLst>
      <p:ext uri="{BB962C8B-B14F-4D97-AF65-F5344CB8AC3E}">
        <p14:creationId xmlns:p14="http://schemas.microsoft.com/office/powerpoint/2010/main" val="670339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64704-425A-F706-A4B1-88BF5F9F38E8}"/>
              </a:ext>
            </a:extLst>
          </p:cNvPr>
          <p:cNvSpPr>
            <a:spLocks noGrp="1"/>
          </p:cNvSpPr>
          <p:nvPr>
            <p:ph type="title"/>
          </p:nvPr>
        </p:nvSpPr>
        <p:spPr>
          <a:xfrm>
            <a:off x="914400" y="914400"/>
            <a:ext cx="4694904" cy="2881221"/>
          </a:xfrm>
        </p:spPr>
        <p:txBody>
          <a:bodyPr anchor="t">
            <a:normAutofit/>
          </a:bodyPr>
          <a:lstStyle/>
          <a:p>
            <a:r>
              <a:rPr lang="en-US" dirty="0"/>
              <a:t>REFRENCES - </a:t>
            </a:r>
          </a:p>
        </p:txBody>
      </p:sp>
      <p:sp>
        <p:nvSpPr>
          <p:cNvPr id="3" name="Content Placeholder 2">
            <a:extLst>
              <a:ext uri="{FF2B5EF4-FFF2-40B4-BE49-F238E27FC236}">
                <a16:creationId xmlns:a16="http://schemas.microsoft.com/office/drawing/2014/main" id="{33F6A138-BEF2-1BD4-E360-AFD23E6C8566}"/>
              </a:ext>
            </a:extLst>
          </p:cNvPr>
          <p:cNvSpPr>
            <a:spLocks noGrp="1"/>
          </p:cNvSpPr>
          <p:nvPr>
            <p:ph idx="1"/>
          </p:nvPr>
        </p:nvSpPr>
        <p:spPr>
          <a:xfrm>
            <a:off x="6400800" y="960120"/>
            <a:ext cx="4677696" cy="4335780"/>
          </a:xfrm>
        </p:spPr>
        <p:txBody>
          <a:bodyPr vert="horz" lIns="91440" tIns="45720" rIns="91440" bIns="45720" rtlCol="0">
            <a:normAutofit/>
          </a:bodyPr>
          <a:lstStyle/>
          <a:p>
            <a:pPr>
              <a:lnSpc>
                <a:spcPct val="110000"/>
              </a:lnSpc>
            </a:pPr>
            <a:r>
              <a:rPr lang="en-US" sz="1400">
                <a:ea typeface="+mn-lt"/>
                <a:cs typeface="+mn-lt"/>
              </a:rPr>
              <a:t>Real Estate Price Prediction with Regression and Classification, CS/2016 • Aayush Varma, Abhijit Sharma, Sagar Doshi, and Rohini Nair, “House Price Prediction Using Machine Learning and Neural Networks (IEEE Paper)”</a:t>
            </a:r>
            <a:endParaRPr lang="en-US" sz="1400"/>
          </a:p>
          <a:p>
            <a:pPr>
              <a:lnSpc>
                <a:spcPct val="110000"/>
              </a:lnSpc>
            </a:pPr>
            <a:r>
              <a:rPr lang="en-US" sz="1400">
                <a:ea typeface="+mn-lt"/>
                <a:cs typeface="+mn-lt"/>
              </a:rPr>
              <a:t> Rushab Sawant, Yashwant Jangid Tushar Tiwari, Saurabh Jain and Ankita Gupta, “Comprehensive Analysis of Housing Price Prediction in Pune using Multi-Featured Random Forest Approach (IEEE Paper)”. </a:t>
            </a:r>
          </a:p>
          <a:p>
            <a:pPr>
              <a:lnSpc>
                <a:spcPct val="110000"/>
              </a:lnSpc>
            </a:pPr>
            <a:r>
              <a:rPr lang="en-US" sz="1400">
                <a:ea typeface="+mn-lt"/>
                <a:cs typeface="+mn-lt"/>
                <a:hlinkClick r:id="rId2"/>
              </a:rPr>
              <a:t>Deploying a machine learning model on the Web using Flask and Python. | by Soumya Gupta | Analytics Vidhya | Medium</a:t>
            </a:r>
          </a:p>
          <a:p>
            <a:pPr>
              <a:lnSpc>
                <a:spcPct val="110000"/>
              </a:lnSpc>
            </a:pPr>
            <a:r>
              <a:rPr lang="en-US" sz="1400">
                <a:ea typeface="+mn-lt"/>
                <a:cs typeface="+mn-lt"/>
                <a:hlinkClick r:id="rId3"/>
              </a:rPr>
              <a:t>(PDF) House Price Prediction (researchgate.net)</a:t>
            </a:r>
            <a:endParaRPr lang="en-US" sz="1400"/>
          </a:p>
        </p:txBody>
      </p:sp>
      <p:cxnSp>
        <p:nvCxnSpPr>
          <p:cNvPr id="10" name="Straight Connector 9">
            <a:extLst>
              <a:ext uri="{FF2B5EF4-FFF2-40B4-BE49-F238E27FC236}">
                <a16:creationId xmlns:a16="http://schemas.microsoft.com/office/drawing/2014/main" id="{61AF2F3F-06F0-42E3-8F72-36BEDCB69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17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C83E5-AEAF-1E34-5DFE-698148D713BE}"/>
              </a:ext>
            </a:extLst>
          </p:cNvPr>
          <p:cNvSpPr>
            <a:spLocks noGrp="1"/>
          </p:cNvSpPr>
          <p:nvPr>
            <p:ph type="title"/>
          </p:nvPr>
        </p:nvSpPr>
        <p:spPr>
          <a:xfrm>
            <a:off x="914401" y="914400"/>
            <a:ext cx="4035055" cy="2996649"/>
          </a:xfrm>
        </p:spPr>
        <p:txBody>
          <a:bodyPr vert="horz" lIns="91440" tIns="45720" rIns="91440" bIns="45720" rtlCol="0" anchor="t">
            <a:normAutofit/>
          </a:bodyPr>
          <a:lstStyle/>
          <a:p>
            <a:r>
              <a:rPr lang="en-US"/>
              <a:t>THANK YOU</a:t>
            </a:r>
            <a:endParaRPr lang="en-US" sz="8800">
              <a:latin typeface="Browallia New"/>
              <a:cs typeface="Browallia New"/>
            </a:endParaRPr>
          </a:p>
        </p:txBody>
      </p:sp>
      <p:pic>
        <p:nvPicPr>
          <p:cNvPr id="5" name="Picture 4" descr="Tying a bow in an arrangment of presents">
            <a:extLst>
              <a:ext uri="{FF2B5EF4-FFF2-40B4-BE49-F238E27FC236}">
                <a16:creationId xmlns:a16="http://schemas.microsoft.com/office/drawing/2014/main" id="{60AAE6D5-9BBA-DB45-BA07-6299B68C83DD}"/>
              </a:ext>
            </a:extLst>
          </p:cNvPr>
          <p:cNvPicPr>
            <a:picLocks noChangeAspect="1"/>
          </p:cNvPicPr>
          <p:nvPr/>
        </p:nvPicPr>
        <p:blipFill rotWithShape="1">
          <a:blip r:embed="rId2"/>
          <a:srcRect l="20033" r="16672" b="-3"/>
          <a:stretch/>
        </p:blipFill>
        <p:spPr>
          <a:xfrm>
            <a:off x="6007279" y="643468"/>
            <a:ext cx="5282545" cy="5571064"/>
          </a:xfrm>
          <a:prstGeom prst="rect">
            <a:avLst/>
          </a:prstGeom>
        </p:spPr>
      </p:pic>
      <p:cxnSp>
        <p:nvCxnSpPr>
          <p:cNvPr id="30" name="Straight Connector 29">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75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822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2BD74-37CA-F1A5-6614-93EDF44D87B5}"/>
              </a:ext>
            </a:extLst>
          </p:cNvPr>
          <p:cNvSpPr>
            <a:spLocks noGrp="1"/>
          </p:cNvSpPr>
          <p:nvPr>
            <p:ph type="title"/>
          </p:nvPr>
        </p:nvSpPr>
        <p:spPr>
          <a:xfrm>
            <a:off x="914400" y="570750"/>
            <a:ext cx="9893595" cy="1387934"/>
          </a:xfrm>
        </p:spPr>
        <p:txBody>
          <a:bodyPr anchor="b">
            <a:normAutofit/>
          </a:bodyPr>
          <a:lstStyle/>
          <a:p>
            <a:r>
              <a:rPr lang="en-US" b="1" dirty="0"/>
              <a:t>PROBLEM STATEMENT - </a:t>
            </a:r>
          </a:p>
        </p:txBody>
      </p:sp>
      <p:sp>
        <p:nvSpPr>
          <p:cNvPr id="3" name="Content Placeholder 2">
            <a:extLst>
              <a:ext uri="{FF2B5EF4-FFF2-40B4-BE49-F238E27FC236}">
                <a16:creationId xmlns:a16="http://schemas.microsoft.com/office/drawing/2014/main" id="{83ED6EC9-36A6-EA2A-5511-DB88EB9EC150}"/>
              </a:ext>
            </a:extLst>
          </p:cNvPr>
          <p:cNvSpPr>
            <a:spLocks noGrp="1"/>
          </p:cNvSpPr>
          <p:nvPr>
            <p:ph idx="1"/>
          </p:nvPr>
        </p:nvSpPr>
        <p:spPr>
          <a:xfrm>
            <a:off x="914400" y="2863664"/>
            <a:ext cx="9016409" cy="2927536"/>
          </a:xfrm>
        </p:spPr>
        <p:txBody>
          <a:bodyPr vert="horz" lIns="91440" tIns="45720" rIns="91440" bIns="45720" rtlCol="0">
            <a:normAutofit/>
          </a:bodyPr>
          <a:lstStyle/>
          <a:p>
            <a:pPr marL="0" indent="0">
              <a:lnSpc>
                <a:spcPct val="110000"/>
              </a:lnSpc>
              <a:buNone/>
            </a:pPr>
            <a:r>
              <a:rPr lang="en-US" sz="1700">
                <a:ea typeface="+mn-lt"/>
                <a:cs typeface="+mn-lt"/>
              </a:rPr>
              <a:t>In the world of buying and selling homes, it's tough to know exactly how much a property is worth. This makes it hard for people who want to buy, sell, or help others with their properties. The problem is that there's not enough good information available about how much homes should cost. </a:t>
            </a:r>
          </a:p>
          <a:p>
            <a:pPr marL="0" indent="0">
              <a:lnSpc>
                <a:spcPct val="110000"/>
              </a:lnSpc>
              <a:buNone/>
            </a:pPr>
            <a:r>
              <a:rPr lang="en-US" sz="1700">
                <a:ea typeface="+mn-lt"/>
                <a:cs typeface="+mn-lt"/>
              </a:rPr>
              <a:t>For instance, when someone wants to buy a house, they might not know if the price they're paying is fair because they don't have all the right information. The same goes for someone trying to sell—they might not be sure how much their house is worth. Even the people who work in real estate, like agents, can struggle because they don't always have all the info they need.</a:t>
            </a:r>
            <a:endParaRPr lang="en-US" sz="170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16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E92E0-ED64-D584-E88B-7D0319A85E3C}"/>
              </a:ext>
            </a:extLst>
          </p:cNvPr>
          <p:cNvSpPr>
            <a:spLocks noGrp="1"/>
          </p:cNvSpPr>
          <p:nvPr>
            <p:ph type="title"/>
          </p:nvPr>
        </p:nvSpPr>
        <p:spPr>
          <a:xfrm>
            <a:off x="914400" y="570750"/>
            <a:ext cx="10409208" cy="1387934"/>
          </a:xfrm>
        </p:spPr>
        <p:txBody>
          <a:bodyPr anchor="b">
            <a:normAutofit/>
          </a:bodyPr>
          <a:lstStyle/>
          <a:p>
            <a:r>
              <a:rPr lang="en-US" b="1" dirty="0"/>
              <a:t>TRADITIONAL APPROACHES - </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E8DF0BC-DA05-E784-3FF3-7A2FCFDE8331}"/>
              </a:ext>
            </a:extLst>
          </p:cNvPr>
          <p:cNvGraphicFramePr>
            <a:graphicFrameLocks noGrp="1"/>
          </p:cNvGraphicFramePr>
          <p:nvPr>
            <p:ph idx="1"/>
            <p:extLst>
              <p:ext uri="{D42A27DB-BD31-4B8C-83A1-F6EECF244321}">
                <p14:modId xmlns:p14="http://schemas.microsoft.com/office/powerpoint/2010/main" val="1776442358"/>
              </p:ext>
            </p:extLst>
          </p:nvPr>
        </p:nvGraphicFramePr>
        <p:xfrm>
          <a:off x="914400" y="1320800"/>
          <a:ext cx="10798628" cy="5532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75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B417ED-FCA8-8955-266E-96CBDC41FE41}"/>
              </a:ext>
            </a:extLst>
          </p:cNvPr>
          <p:cNvSpPr>
            <a:spLocks noGrp="1"/>
          </p:cNvSpPr>
          <p:nvPr>
            <p:ph type="title"/>
          </p:nvPr>
        </p:nvSpPr>
        <p:spPr>
          <a:xfrm>
            <a:off x="914400" y="914399"/>
            <a:ext cx="3818626" cy="4578624"/>
          </a:xfrm>
        </p:spPr>
        <p:txBody>
          <a:bodyPr anchor="b">
            <a:normAutofit/>
          </a:bodyPr>
          <a:lstStyle/>
          <a:p>
            <a:r>
              <a:rPr lang="en-US" b="1" dirty="0"/>
              <a:t>PROBLEM WITH TRADITIONAL APPROCHES</a:t>
            </a:r>
            <a:endParaRPr lang="en-US" b="1"/>
          </a:p>
        </p:txBody>
      </p:sp>
      <p:cxnSp>
        <p:nvCxnSpPr>
          <p:cNvPr id="21" name="Straight Connector 20">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583125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C447969B-C282-5C45-8171-DB53F8BFC7D5}"/>
              </a:ext>
            </a:extLst>
          </p:cNvPr>
          <p:cNvGraphicFramePr>
            <a:graphicFrameLocks noGrp="1"/>
          </p:cNvGraphicFramePr>
          <p:nvPr>
            <p:ph idx="1"/>
            <p:extLst>
              <p:ext uri="{D42A27DB-BD31-4B8C-83A1-F6EECF244321}">
                <p14:modId xmlns:p14="http://schemas.microsoft.com/office/powerpoint/2010/main" val="44467358"/>
              </p:ext>
            </p:extLst>
          </p:nvPr>
        </p:nvGraphicFramePr>
        <p:xfrm>
          <a:off x="5383861" y="524213"/>
          <a:ext cx="5732206" cy="5074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78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CA3C-C136-211A-4F82-21DD27CB42D6}"/>
              </a:ext>
            </a:extLst>
          </p:cNvPr>
          <p:cNvSpPr>
            <a:spLocks noGrp="1"/>
          </p:cNvSpPr>
          <p:nvPr>
            <p:ph type="title"/>
          </p:nvPr>
        </p:nvSpPr>
        <p:spPr>
          <a:xfrm>
            <a:off x="914400" y="378281"/>
            <a:ext cx="10363200" cy="670498"/>
          </a:xfrm>
        </p:spPr>
        <p:txBody>
          <a:bodyPr>
            <a:normAutofit fontScale="90000"/>
          </a:bodyPr>
          <a:lstStyle/>
          <a:p>
            <a:r>
              <a:rPr lang="en-US" b="1" dirty="0"/>
              <a:t>PROJECT DESCRIPTION</a:t>
            </a:r>
          </a:p>
        </p:txBody>
      </p:sp>
      <p:sp>
        <p:nvSpPr>
          <p:cNvPr id="3" name="Content Placeholder 2">
            <a:extLst>
              <a:ext uri="{FF2B5EF4-FFF2-40B4-BE49-F238E27FC236}">
                <a16:creationId xmlns:a16="http://schemas.microsoft.com/office/drawing/2014/main" id="{8700883A-4A6C-934A-8EFA-5208BE6BB0BE}"/>
              </a:ext>
            </a:extLst>
          </p:cNvPr>
          <p:cNvSpPr>
            <a:spLocks noGrp="1"/>
          </p:cNvSpPr>
          <p:nvPr>
            <p:ph idx="1"/>
          </p:nvPr>
        </p:nvSpPr>
        <p:spPr>
          <a:xfrm>
            <a:off x="914399" y="1157636"/>
            <a:ext cx="10363200" cy="5505371"/>
          </a:xfrm>
        </p:spPr>
        <p:txBody>
          <a:bodyPr vert="horz" lIns="91440" tIns="45720" rIns="91440" bIns="45720" rtlCol="0" anchor="t">
            <a:noAutofit/>
          </a:bodyPr>
          <a:lstStyle/>
          <a:p>
            <a:pPr marL="0" indent="0">
              <a:buNone/>
            </a:pPr>
            <a:r>
              <a:rPr lang="en-US" sz="1800" dirty="0">
                <a:latin typeface="Calibri"/>
                <a:ea typeface="+mn-lt"/>
                <a:cs typeface="+mn-lt"/>
              </a:rPr>
              <a:t>To fix this, we need a smart system that can predict how much a house is worth. This system would look at lots of things like where the house is, how big it is, what special features it has, and what the market is like. By using this system, buyers, sellers, and agents could have a better idea of what a fair price for a house should be. This way, everyone involved can make smarter decisions about buying and selling homes.</a:t>
            </a:r>
            <a:endParaRPr lang="en-US">
              <a:latin typeface="Calibri"/>
              <a:ea typeface="Calibri"/>
              <a:cs typeface="Calibri"/>
            </a:endParaRPr>
          </a:p>
          <a:p>
            <a:pPr marL="0" indent="0">
              <a:buNone/>
            </a:pPr>
            <a:r>
              <a:rPr lang="en-US" sz="1800" dirty="0">
                <a:latin typeface="Calibri"/>
                <a:ea typeface="+mn-lt"/>
                <a:cs typeface="+mn-lt"/>
              </a:rPr>
              <a:t>Predictive models, particularly driven by machine learning, have revolutionized various sectors. By leveraging valid datasets, machine learning models decipher Project Title: Real Estate Price Prediction 4 of 8 the significance of specific events within systems, thus predicting outcomes based on learned patterns. From stock price forecasts to seismic activity predictions and sales projections, the applications are limitless. Our research project focuses on harnessing machine learning techniques to predict real-time house prices  by considering essential parameters like square footage, bedroom and bathroom counts, flooring type, and location specifics, our model aims to offer accurate predictions. The dataset used in our analysis encompasses diverse scenarios to ensure reliable outcomes across different conditions. Through this project, we aim to provide a robust predictive tool that aids individuals and stakeholders in making informed decisions within the real estate market, ultimately empowering them to navigate the housing landscape with greater clarity and confidence.</a:t>
            </a:r>
            <a:endParaRPr lang="en-US" sz="1800">
              <a:latin typeface="Calibri"/>
              <a:ea typeface="Calibri"/>
              <a:cs typeface="Calibri"/>
            </a:endParaRPr>
          </a:p>
        </p:txBody>
      </p:sp>
    </p:spTree>
    <p:extLst>
      <p:ext uri="{BB962C8B-B14F-4D97-AF65-F5344CB8AC3E}">
        <p14:creationId xmlns:p14="http://schemas.microsoft.com/office/powerpoint/2010/main" val="292401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FC57-62B2-5DD7-00D6-02D1ED8B48E7}"/>
              </a:ext>
            </a:extLst>
          </p:cNvPr>
          <p:cNvSpPr>
            <a:spLocks noGrp="1"/>
          </p:cNvSpPr>
          <p:nvPr>
            <p:ph type="title"/>
          </p:nvPr>
        </p:nvSpPr>
        <p:spPr>
          <a:xfrm>
            <a:off x="914400" y="174173"/>
            <a:ext cx="10363200" cy="752141"/>
          </a:xfrm>
        </p:spPr>
        <p:txBody>
          <a:bodyPr/>
          <a:lstStyle/>
          <a:p>
            <a:r>
              <a:rPr lang="en-US" b="1" dirty="0"/>
              <a:t>MEATHODOLOGY</a:t>
            </a:r>
          </a:p>
        </p:txBody>
      </p:sp>
      <p:sp>
        <p:nvSpPr>
          <p:cNvPr id="3" name="Content Placeholder 2">
            <a:extLst>
              <a:ext uri="{FF2B5EF4-FFF2-40B4-BE49-F238E27FC236}">
                <a16:creationId xmlns:a16="http://schemas.microsoft.com/office/drawing/2014/main" id="{BF02B6D9-EB19-191F-772D-3EBC162CD2BF}"/>
              </a:ext>
            </a:extLst>
          </p:cNvPr>
          <p:cNvSpPr>
            <a:spLocks noGrp="1"/>
          </p:cNvSpPr>
          <p:nvPr>
            <p:ph idx="1"/>
          </p:nvPr>
        </p:nvSpPr>
        <p:spPr>
          <a:xfrm>
            <a:off x="914399" y="1171243"/>
            <a:ext cx="10363200" cy="4770586"/>
          </a:xfrm>
        </p:spPr>
        <p:txBody>
          <a:bodyPr vert="horz" lIns="91440" tIns="45720" rIns="91440" bIns="45720" rtlCol="0" anchor="t">
            <a:normAutofit/>
          </a:bodyPr>
          <a:lstStyle/>
          <a:p>
            <a:r>
              <a:rPr lang="en-US" b="1" dirty="0">
                <a:latin typeface="Calibri"/>
                <a:ea typeface="+mn-lt"/>
                <a:cs typeface="+mn-lt"/>
              </a:rPr>
              <a:t>Phase 1 - Data Collection and Cleaning: • </a:t>
            </a:r>
            <a:r>
              <a:rPr lang="en-US" dirty="0">
                <a:latin typeface="Calibri"/>
                <a:ea typeface="+mn-lt"/>
                <a:cs typeface="+mn-lt"/>
              </a:rPr>
              <a:t>Gather data from multiple real estate websites, focusing on attributes like location, carpet area, built-up area, age of property, zip code, etc. • Check for inconsistencies, missing values, outliers, or duplicates in the collected data. • Cleanse the data by handling missing values (imputation), removing duplicates, and </a:t>
            </a:r>
            <a:r>
              <a:rPr lang="en-US">
                <a:latin typeface="Calibri"/>
                <a:ea typeface="+mn-lt"/>
                <a:cs typeface="+mn-lt"/>
              </a:rPr>
              <a:t>correcting inconsistencies.</a:t>
            </a:r>
            <a:endParaRPr lang="en-US" dirty="0">
              <a:latin typeface="Calibri"/>
              <a:ea typeface="+mn-lt"/>
              <a:cs typeface="+mn-lt"/>
            </a:endParaRPr>
          </a:p>
          <a:p>
            <a:r>
              <a:rPr lang="en-US" dirty="0">
                <a:latin typeface="Calibri"/>
                <a:ea typeface="+mn-lt"/>
                <a:cs typeface="+mn-lt"/>
              </a:rPr>
              <a:t> </a:t>
            </a:r>
            <a:r>
              <a:rPr lang="en-US" b="1" dirty="0">
                <a:latin typeface="Calibri"/>
                <a:ea typeface="+mn-lt"/>
                <a:cs typeface="+mn-lt"/>
              </a:rPr>
              <a:t>Phase 2 - Quantitative Data Collection: </a:t>
            </a:r>
            <a:r>
              <a:rPr lang="en-US" dirty="0">
                <a:latin typeface="Calibri"/>
                <a:ea typeface="+mn-lt"/>
                <a:cs typeface="+mn-lt"/>
              </a:rPr>
              <a:t>• Focus on collecting structured and numerical data for quantitative analysis. • Ensure attributes are categorized correctly and </a:t>
            </a:r>
            <a:r>
              <a:rPr lang="en-US">
                <a:latin typeface="Calibri"/>
                <a:ea typeface="+mn-lt"/>
                <a:cs typeface="+mn-lt"/>
              </a:rPr>
              <a:t>represented in a structured format suitable for analysis.</a:t>
            </a:r>
            <a:endParaRPr lang="en-US" dirty="0">
              <a:latin typeface="Calibri"/>
              <a:ea typeface="+mn-lt"/>
              <a:cs typeface="+mn-lt"/>
            </a:endParaRPr>
          </a:p>
          <a:p>
            <a:r>
              <a:rPr lang="en-US" b="1" dirty="0">
                <a:latin typeface="Calibri"/>
                <a:ea typeface="+mn-lt"/>
                <a:cs typeface="+mn-lt"/>
              </a:rPr>
              <a:t> Phase 3 - Feature Engineering and Selection:</a:t>
            </a:r>
            <a:r>
              <a:rPr lang="en-US" dirty="0">
                <a:latin typeface="Calibri"/>
                <a:ea typeface="+mn-lt"/>
                <a:cs typeface="+mn-lt"/>
              </a:rPr>
              <a:t> • Perform feature engineering to transform or derive new features from existing ones that could enhance the model's predictive power. • Select pertinent features for the predictive model based on their relevance to property prices</a:t>
            </a:r>
            <a:endParaRPr lang="en-US">
              <a:latin typeface="Calibri"/>
              <a:ea typeface="Calibri"/>
              <a:cs typeface="Calibri"/>
            </a:endParaRPr>
          </a:p>
        </p:txBody>
      </p:sp>
    </p:spTree>
    <p:extLst>
      <p:ext uri="{BB962C8B-B14F-4D97-AF65-F5344CB8AC3E}">
        <p14:creationId xmlns:p14="http://schemas.microsoft.com/office/powerpoint/2010/main" val="333079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A4B0-0AA6-08D9-F552-2BD5ADE91AFB}"/>
              </a:ext>
            </a:extLst>
          </p:cNvPr>
          <p:cNvSpPr>
            <a:spLocks noGrp="1"/>
          </p:cNvSpPr>
          <p:nvPr>
            <p:ph type="title"/>
          </p:nvPr>
        </p:nvSpPr>
        <p:spPr>
          <a:xfrm>
            <a:off x="914400" y="1793422"/>
            <a:ext cx="10363200" cy="4017856"/>
          </a:xfrm>
        </p:spPr>
        <p:txBody>
          <a:bodyPr>
            <a:normAutofit/>
          </a:bodyPr>
          <a:lstStyle/>
          <a:p>
            <a:r>
              <a:rPr lang="en-US" sz="2800" b="1" dirty="0">
                <a:latin typeface="Calibri"/>
                <a:ea typeface="+mj-lt"/>
                <a:cs typeface="+mj-lt"/>
              </a:rPr>
              <a:t>Phase 4 – Training The Model, Data Splitting and Validation:</a:t>
            </a:r>
            <a:r>
              <a:rPr lang="en-US" sz="2800" dirty="0">
                <a:latin typeface="Calibri"/>
                <a:ea typeface="+mj-lt"/>
                <a:cs typeface="+mj-lt"/>
              </a:rPr>
              <a:t> </a:t>
            </a:r>
            <a:br>
              <a:rPr lang="en-US" sz="2800" dirty="0">
                <a:latin typeface="Calibri"/>
                <a:ea typeface="+mj-lt"/>
                <a:cs typeface="+mj-lt"/>
              </a:rPr>
            </a:br>
            <a:r>
              <a:rPr lang="en-US" sz="2800" dirty="0">
                <a:latin typeface="Calibri"/>
                <a:ea typeface="+mj-lt"/>
                <a:cs typeface="+mj-lt"/>
              </a:rPr>
              <a:t>• Split the dataset into training and validation sets to train the model on one subset and evaluate its performance on another. </a:t>
            </a:r>
            <a:br>
              <a:rPr lang="en-US" sz="2800" dirty="0">
                <a:latin typeface="Calibri"/>
                <a:ea typeface="+mj-lt"/>
                <a:cs typeface="+mj-lt"/>
              </a:rPr>
            </a:br>
            <a:r>
              <a:rPr lang="en-US" sz="2800" dirty="0">
                <a:latin typeface="Calibri"/>
                <a:ea typeface="+mj-lt"/>
                <a:cs typeface="+mj-lt"/>
              </a:rPr>
              <a:t>• Validate the model's predictions against the validation set to assess its accuracy and generalizability</a:t>
            </a:r>
            <a:endParaRPr lang="en-US" sz="2800">
              <a:latin typeface="Calibri"/>
              <a:ea typeface="Calibri"/>
              <a:cs typeface="Calibri"/>
            </a:endParaRPr>
          </a:p>
        </p:txBody>
      </p:sp>
    </p:spTree>
    <p:extLst>
      <p:ext uri="{BB962C8B-B14F-4D97-AF65-F5344CB8AC3E}">
        <p14:creationId xmlns:p14="http://schemas.microsoft.com/office/powerpoint/2010/main" val="377417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E4A0B3D-7A91-490D-03F7-B5868B5C2F7C}"/>
              </a:ext>
            </a:extLst>
          </p:cNvPr>
          <p:cNvPicPr>
            <a:picLocks noGrp="1" noChangeAspect="1"/>
          </p:cNvPicPr>
          <p:nvPr>
            <p:ph idx="1"/>
          </p:nvPr>
        </p:nvPicPr>
        <p:blipFill rotWithShape="1">
          <a:blip r:embed="rId2"/>
          <a:srcRect l="20089" t="15476" r="18303" b="7540"/>
          <a:stretch/>
        </p:blipFill>
        <p:spPr>
          <a:xfrm>
            <a:off x="176892" y="86715"/>
            <a:ext cx="11674938" cy="6653898"/>
          </a:xfrm>
        </p:spPr>
      </p:pic>
    </p:spTree>
    <p:extLst>
      <p:ext uri="{BB962C8B-B14F-4D97-AF65-F5344CB8AC3E}">
        <p14:creationId xmlns:p14="http://schemas.microsoft.com/office/powerpoint/2010/main" val="143360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D8B4D-6BCC-CF37-F8AC-B4E847FC79F8}"/>
              </a:ext>
            </a:extLst>
          </p:cNvPr>
          <p:cNvSpPr>
            <a:spLocks noGrp="1"/>
          </p:cNvSpPr>
          <p:nvPr>
            <p:ph type="title"/>
          </p:nvPr>
        </p:nvSpPr>
        <p:spPr>
          <a:xfrm>
            <a:off x="914400" y="187780"/>
            <a:ext cx="10363200" cy="656891"/>
          </a:xfrm>
        </p:spPr>
        <p:txBody>
          <a:bodyPr>
            <a:normAutofit fontScale="90000"/>
          </a:bodyPr>
          <a:lstStyle/>
          <a:p>
            <a:r>
              <a:rPr lang="en-US" b="1" dirty="0"/>
              <a:t>TOOLS USED</a:t>
            </a:r>
          </a:p>
        </p:txBody>
      </p:sp>
      <p:sp>
        <p:nvSpPr>
          <p:cNvPr id="3" name="Content Placeholder 2">
            <a:extLst>
              <a:ext uri="{FF2B5EF4-FFF2-40B4-BE49-F238E27FC236}">
                <a16:creationId xmlns:a16="http://schemas.microsoft.com/office/drawing/2014/main" id="{5747A45D-76CB-586A-389A-B513CFD9BF28}"/>
              </a:ext>
            </a:extLst>
          </p:cNvPr>
          <p:cNvSpPr>
            <a:spLocks noGrp="1"/>
          </p:cNvSpPr>
          <p:nvPr>
            <p:ph idx="1"/>
          </p:nvPr>
        </p:nvSpPr>
        <p:spPr>
          <a:xfrm>
            <a:off x="914399" y="1320921"/>
            <a:ext cx="10363200" cy="4620908"/>
          </a:xfrm>
        </p:spPr>
        <p:txBody>
          <a:bodyPr vert="horz" lIns="91440" tIns="45720" rIns="91440" bIns="45720" rtlCol="0" anchor="t">
            <a:noAutofit/>
          </a:bodyPr>
          <a:lstStyle/>
          <a:p>
            <a:r>
              <a:rPr lang="en-US" sz="2400" dirty="0">
                <a:latin typeface="Calibri"/>
                <a:ea typeface="+mn-lt"/>
                <a:cs typeface="+mn-lt"/>
              </a:rPr>
              <a:t>Pandas: For data manipulation, handling datasets, and performing data analysis tasks.</a:t>
            </a:r>
            <a:endParaRPr lang="en-US" sz="2400" dirty="0">
              <a:latin typeface="Calibri"/>
              <a:ea typeface="Calibri"/>
              <a:cs typeface="Calibri"/>
            </a:endParaRPr>
          </a:p>
          <a:p>
            <a:pPr marL="0" indent="0">
              <a:buNone/>
            </a:pPr>
            <a:r>
              <a:rPr lang="en-US" sz="2400" dirty="0">
                <a:latin typeface="Calibri"/>
                <a:ea typeface="+mn-lt"/>
                <a:cs typeface="+mn-lt"/>
              </a:rPr>
              <a:t>• NumPy: For numerical computations and operations on arrays and matrices. </a:t>
            </a:r>
            <a:endParaRPr lang="en-US" sz="2400">
              <a:latin typeface="Calibri"/>
              <a:ea typeface="Calibri"/>
              <a:cs typeface="Calibri"/>
            </a:endParaRPr>
          </a:p>
          <a:p>
            <a:pPr marL="0" indent="0">
              <a:buNone/>
            </a:pPr>
            <a:r>
              <a:rPr lang="en-US" sz="2400" dirty="0">
                <a:latin typeface="Calibri"/>
                <a:ea typeface="+mn-lt"/>
                <a:cs typeface="+mn-lt"/>
              </a:rPr>
              <a:t>• Matplotlib and Seaborn: For data visualization, creating plots, charts, and heatmaps. </a:t>
            </a:r>
            <a:endParaRPr lang="en-US" sz="2400">
              <a:latin typeface="Calibri"/>
              <a:ea typeface="Calibri"/>
              <a:cs typeface="Calibri"/>
            </a:endParaRPr>
          </a:p>
          <a:p>
            <a:pPr marL="0" indent="0">
              <a:buNone/>
            </a:pPr>
            <a:r>
              <a:rPr lang="en-US" sz="2400" dirty="0">
                <a:latin typeface="Calibri"/>
                <a:ea typeface="+mn-lt"/>
                <a:cs typeface="+mn-lt"/>
              </a:rPr>
              <a:t>• Scikit-learn: For machine learning algorithms, including regression models, data preprocessing, and model evaluation.</a:t>
            </a:r>
            <a:endParaRPr lang="en-US" sz="2400">
              <a:latin typeface="Calibri"/>
              <a:ea typeface="Calibri"/>
              <a:cs typeface="Calibri"/>
            </a:endParaRPr>
          </a:p>
        </p:txBody>
      </p:sp>
    </p:spTree>
    <p:extLst>
      <p:ext uri="{BB962C8B-B14F-4D97-AF65-F5344CB8AC3E}">
        <p14:creationId xmlns:p14="http://schemas.microsoft.com/office/powerpoint/2010/main" val="3416793787"/>
      </p:ext>
    </p:extLst>
  </p:cSld>
  <p:clrMapOvr>
    <a:masterClrMapping/>
  </p:clrMapOvr>
</p:sld>
</file>

<file path=ppt/theme/theme1.xml><?xml version="1.0" encoding="utf-8"?>
<a:theme xmlns:a="http://schemas.openxmlformats.org/drawingml/2006/main" name="DashVTI">
  <a:themeElements>
    <a:clrScheme name="AnalogousFromDarkSeedRightStep">
      <a:dk1>
        <a:srgbClr val="000000"/>
      </a:dk1>
      <a:lt1>
        <a:srgbClr val="FFFFFF"/>
      </a:lt1>
      <a:dk2>
        <a:srgbClr val="1B2F2F"/>
      </a:dk2>
      <a:lt2>
        <a:srgbClr val="F3F0F0"/>
      </a:lt2>
      <a:accent1>
        <a:srgbClr val="45AFAC"/>
      </a:accent1>
      <a:accent2>
        <a:srgbClr val="3B84B1"/>
      </a:accent2>
      <a:accent3>
        <a:srgbClr val="4D65C3"/>
      </a:accent3>
      <a:accent4>
        <a:srgbClr val="5E47B6"/>
      </a:accent4>
      <a:accent5>
        <a:srgbClr val="974DC3"/>
      </a:accent5>
      <a:accent6>
        <a:srgbClr val="B13BAC"/>
      </a:accent6>
      <a:hlink>
        <a:srgbClr val="699832"/>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DashVTI</vt:lpstr>
      <vt:lpstr>REAL ESTATE PRICE PREDICTION </vt:lpstr>
      <vt:lpstr>PROBLEM STATEMENT - </vt:lpstr>
      <vt:lpstr>TRADITIONAL APPROACHES - </vt:lpstr>
      <vt:lpstr>PROBLEM WITH TRADITIONAL APPROCHES</vt:lpstr>
      <vt:lpstr>PROJECT DESCRIPTION</vt:lpstr>
      <vt:lpstr>MEATHODOLOGY</vt:lpstr>
      <vt:lpstr>Phase 4 – Training The Model, Data Splitting and Validation:  • Split the dataset into training and validation sets to train the model on one subset and evaluate its performance on another.  • Validate the model's predictions against the validation set to assess its accuracy and generalizability</vt:lpstr>
      <vt:lpstr>PowerPoint Presentation</vt:lpstr>
      <vt:lpstr>TOOLS USED</vt:lpstr>
      <vt:lpstr>LINEAR REGRESSION</vt:lpstr>
      <vt:lpstr>BENEFITS -</vt:lpstr>
      <vt:lpstr>PowerPoint Presentation</vt:lpstr>
      <vt:lpstr>DATA SET - </vt:lpstr>
      <vt:lpstr>FUTURE SCOPE -    Future Scope and further enhancement of the Project The system's accuracy can be enhanced by increasing its computational power and size, allowing the inclusion of more cities. Introducing a different user interface for better visualization, utilizing Augmented Reality, will make the results more interactive and easier to understand. Creating a learning system to gather user feedback and preferences will personalize results for each user. Future includes comparing the system's predicted prices with real estate websites like MagicBricks.com to ensure reliability. To simplify things, the system will recommend real estate properties based on predicted prices. Adding G-map functionality to display nearby amenities like hospitals and schools within a 1 km radius will not only enhance user-friendliness but can also improve predictions, as these factors influence property values</vt:lpstr>
      <vt:lpstr>REFRENCES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270</cp:revision>
  <dcterms:created xsi:type="dcterms:W3CDTF">2023-11-16T18:10:03Z</dcterms:created>
  <dcterms:modified xsi:type="dcterms:W3CDTF">2023-11-16T19:29:57Z</dcterms:modified>
</cp:coreProperties>
</file>