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BEB508-AFA3-4F74-9DE2-A7A026622DF7}">
  <a:tblStyle styleId="{DBBEB508-AFA3-4F74-9DE2-A7A026622D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22F2013-A816-4B23-9327-0FBCDE40DBD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4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3.xml"/><Relationship Id="rId21" Type="http://schemas.openxmlformats.org/officeDocument/2006/relationships/font" Target="fonts/La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La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1f814962_2_8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71f814962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1f814962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71f81496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1f814962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f71f81496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71f81496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71f81496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1f814962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71f814962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1f814962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71f814962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9" name="Google Shape;9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218125" y="565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OLIST</a:t>
            </a:r>
            <a:endParaRPr b="1"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Title of Final Project </a:t>
            </a: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Position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Date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Candidate Data Science Projects</a:t>
            </a:r>
            <a:endParaRPr b="1"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18" name="Google Shape;118;p26"/>
          <p:cNvGraphicFramePr/>
          <p:nvPr/>
        </p:nvGraphicFramePr>
        <p:xfrm>
          <a:off x="572450" y="11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{DBBEB508-AFA3-4F74-9DE2-A7A026622DF7}</a:tableStyleId>
              </a:tblPr>
              <a:tblGrid>
                <a:gridCol w="1756475"/>
                <a:gridCol w="1619600"/>
                <a:gridCol w="1556675"/>
                <a:gridCol w="1472650"/>
                <a:gridCol w="1593700"/>
              </a:tblGrid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Functional Area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Description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2: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4: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5: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6: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7"/>
          <p:cNvCxnSpPr/>
          <p:nvPr/>
        </p:nvCxnSpPr>
        <p:spPr>
          <a:xfrm flipH="1">
            <a:off x="3633850" y="1059150"/>
            <a:ext cx="7800" cy="3219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" name="Google Shape;124;p27"/>
          <p:cNvCxnSpPr/>
          <p:nvPr/>
        </p:nvCxnSpPr>
        <p:spPr>
          <a:xfrm>
            <a:off x="1310400" y="2678775"/>
            <a:ext cx="46611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1244525" y="1016925"/>
            <a:ext cx="21000" cy="33486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26" name="Google Shape;126;p27"/>
          <p:cNvCxnSpPr/>
          <p:nvPr/>
        </p:nvCxnSpPr>
        <p:spPr>
          <a:xfrm flipH="1">
            <a:off x="1280675" y="4348325"/>
            <a:ext cx="4617000" cy="24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27" name="Google Shape;127;p27"/>
          <p:cNvSpPr txBox="1"/>
          <p:nvPr/>
        </p:nvSpPr>
        <p:spPr>
          <a:xfrm>
            <a:off x="239600" y="2468175"/>
            <a:ext cx="107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Questrial"/>
                <a:ea typeface="Questrial"/>
                <a:cs typeface="Questrial"/>
                <a:sym typeface="Questrial"/>
              </a:rPr>
              <a:t>Strategic Value</a:t>
            </a:r>
            <a:endParaRPr b="1" sz="13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088000" y="4293300"/>
            <a:ext cx="316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Feasibility + Complexity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642950" y="90135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1280675" y="4293300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711650" y="4049275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omplete the Data Science Opportunity Matrix below by modeling each of the six projects in terms of feasibility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complexity, strategic and</a:t>
            </a: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business value impact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33" name="Google Shape;133;p27"/>
          <p:cNvGraphicFramePr/>
          <p:nvPr/>
        </p:nvGraphicFramePr>
        <p:xfrm>
          <a:off x="6425100" y="134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{A22F2013-A816-4B23-9327-0FBCDE40DBDA}</a:tableStyleId>
              </a:tblPr>
              <a:tblGrid>
                <a:gridCol w="614925"/>
                <a:gridCol w="946950"/>
                <a:gridCol w="1229825"/>
              </a:tblGrid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2: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4: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5: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6: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34" name="Google Shape;134;p27"/>
          <p:cNvSpPr txBox="1"/>
          <p:nvPr/>
        </p:nvSpPr>
        <p:spPr>
          <a:xfrm>
            <a:off x="5721325" y="429330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7150787" y="3556500"/>
            <a:ext cx="248100" cy="24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7070687" y="3874075"/>
            <a:ext cx="408300" cy="391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811425" y="2981500"/>
            <a:ext cx="169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 u="sng">
                <a:latin typeface="Questrial"/>
                <a:ea typeface="Questrial"/>
                <a:cs typeface="Questrial"/>
                <a:sym typeface="Questrial"/>
              </a:rPr>
              <a:t>Business Value</a:t>
            </a:r>
            <a:endParaRPr b="1" i="0" sz="9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7440125" y="323757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7440125" y="3511050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Medium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7440125" y="390152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7190837" y="3327125"/>
            <a:ext cx="1680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3885912" y="2137013"/>
            <a:ext cx="408300" cy="391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386112" y="1891550"/>
            <a:ext cx="248100" cy="24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4752437" y="1650725"/>
            <a:ext cx="1680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Hint: Copy and edit these to represent each of your projects ("P1" = "Project 1" and so forth)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27"/>
          <p:cNvCxnSpPr>
            <a:stCxn id="145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8"/>
          <p:cNvGraphicFramePr/>
          <p:nvPr/>
        </p:nvGraphicFramePr>
        <p:xfrm>
          <a:off x="214350" y="10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{DBBEB508-AFA3-4F74-9DE2-A7A026622DF7}</a:tableStyleId>
              </a:tblPr>
              <a:tblGrid>
                <a:gridCol w="948125"/>
                <a:gridCol w="1972675"/>
                <a:gridCol w="1142875"/>
                <a:gridCol w="995925"/>
                <a:gridCol w="1202000"/>
                <a:gridCol w="1232375"/>
                <a:gridCol w="1095650"/>
              </a:tblGrid>
              <a:tr h="31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Order</a:t>
                      </a:r>
                      <a:endParaRPr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</a:t>
                      </a:r>
                      <a:endParaRPr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feasibility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Infrastructure feasibility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Complexity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Strategic Value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Business Value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1=Low; 5=High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1=High; 5=Low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1=High; 5=Low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1=Low; 5=High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1=Small; 5=Large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First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Second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 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8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Highest-Priority Data Science Projects </a:t>
            </a:r>
            <a:endParaRPr b="1" i="0" sz="21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Complete the “Data Science Road Map” below with the first four data science projects chosen for implementation.</a:t>
            </a:r>
            <a:endParaRPr i="0" sz="1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4318750" y="1395900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1120600" y="1395900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3: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1120600" y="2195969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1: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1120600" y="2965018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2: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1120600" y="3734066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6: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245950" y="1395900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45950" y="1059300"/>
            <a:ext cx="706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Order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198400" y="1059300"/>
            <a:ext cx="87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5692600" y="1059300"/>
            <a:ext cx="1740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Order Justification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245950" y="219597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245950" y="296502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245950" y="373407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4318750" y="2965022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4318750" y="2195972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318750" y="3734073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Hint: You may want to break up this table into two separate slides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232125" y="9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{A22F2013-A816-4B23-9327-0FBCDE40DBDA}</a:tableStyleId>
              </a:tblPr>
              <a:tblGrid>
                <a:gridCol w="918425"/>
                <a:gridCol w="1098750"/>
                <a:gridCol w="1940350"/>
                <a:gridCol w="867875"/>
                <a:gridCol w="867875"/>
                <a:gridCol w="867875"/>
                <a:gridCol w="867875"/>
                <a:gridCol w="867875"/>
                <a:gridCol w="382850"/>
              </a:tblGrid>
              <a:tr h="63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Requirements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What data should be included in the Data Strategy?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64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Governance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Availability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3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Usability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74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Integrity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68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Skills and Capacity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literacy skills and organizational capacity 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17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Support for Machine Learning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Machine learning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9" name="Google Shape;179;p30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Technical Infrastructure Needed to Support the Data Science Organization </a:t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80" name="Google Shape;180;p30"/>
          <p:cNvCxnSpPr>
            <a:stCxn id="177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SBL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