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notesMasterIdLst>
    <p:notesMasterId r:id="rId26"/>
  </p:notesMasterIdLst>
  <p:sldIdLst>
    <p:sldId id="306" r:id="rId2"/>
    <p:sldId id="313" r:id="rId3"/>
    <p:sldId id="314" r:id="rId4"/>
    <p:sldId id="321" r:id="rId5"/>
    <p:sldId id="322" r:id="rId6"/>
    <p:sldId id="324" r:id="rId7"/>
    <p:sldId id="325" r:id="rId8"/>
    <p:sldId id="326" r:id="rId9"/>
    <p:sldId id="327" r:id="rId10"/>
    <p:sldId id="328" r:id="rId11"/>
    <p:sldId id="329" r:id="rId12"/>
    <p:sldId id="330" r:id="rId13"/>
    <p:sldId id="331" r:id="rId14"/>
    <p:sldId id="338" r:id="rId15"/>
    <p:sldId id="340" r:id="rId16"/>
    <p:sldId id="332" r:id="rId17"/>
    <p:sldId id="333" r:id="rId18"/>
    <p:sldId id="334" r:id="rId19"/>
    <p:sldId id="335" r:id="rId20"/>
    <p:sldId id="337" r:id="rId21"/>
    <p:sldId id="336" r:id="rId22"/>
    <p:sldId id="339" r:id="rId23"/>
    <p:sldId id="341" r:id="rId24"/>
    <p:sldId id="34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6E23"/>
    <a:srgbClr val="FF00FF"/>
    <a:srgbClr val="00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980" autoAdjust="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5F927-DE2A-40AF-AC9F-38364BD4A186}"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730E0-689A-469C-8F10-EF33F00F137C}" type="slidenum">
              <a:rPr lang="en-US" smtClean="0"/>
              <a:t>‹#›</a:t>
            </a:fld>
            <a:endParaRPr lang="en-US"/>
          </a:p>
        </p:txBody>
      </p:sp>
    </p:spTree>
    <p:extLst>
      <p:ext uri="{BB962C8B-B14F-4D97-AF65-F5344CB8AC3E}">
        <p14:creationId xmlns:p14="http://schemas.microsoft.com/office/powerpoint/2010/main" val="1976795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5730E0-689A-469C-8F10-EF33F00F137C}" type="slidenum">
              <a:rPr lang="en-US" smtClean="0"/>
              <a:t>2</a:t>
            </a:fld>
            <a:endParaRPr lang="en-US"/>
          </a:p>
        </p:txBody>
      </p:sp>
    </p:spTree>
    <p:extLst>
      <p:ext uri="{BB962C8B-B14F-4D97-AF65-F5344CB8AC3E}">
        <p14:creationId xmlns:p14="http://schemas.microsoft.com/office/powerpoint/2010/main" val="2954599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45B62-52C6-7107-E55D-E932C785B9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420005-6694-8E20-743C-FFB6D8700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B053CC-8210-F222-0841-5D097B3F41F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C1381B3-2FF3-8EC3-DE7A-54F39917F57F}"/>
              </a:ext>
            </a:extLst>
          </p:cNvPr>
          <p:cNvSpPr>
            <a:spLocks noGrp="1"/>
          </p:cNvSpPr>
          <p:nvPr>
            <p:ph type="sldNum" sz="quarter" idx="5"/>
          </p:nvPr>
        </p:nvSpPr>
        <p:spPr/>
        <p:txBody>
          <a:bodyPr/>
          <a:lstStyle/>
          <a:p>
            <a:fld id="{565730E0-689A-469C-8F10-EF33F00F137C}" type="slidenum">
              <a:rPr lang="en-US" smtClean="0"/>
              <a:t>21</a:t>
            </a:fld>
            <a:endParaRPr lang="en-US"/>
          </a:p>
        </p:txBody>
      </p:sp>
    </p:spTree>
    <p:extLst>
      <p:ext uri="{BB962C8B-B14F-4D97-AF65-F5344CB8AC3E}">
        <p14:creationId xmlns:p14="http://schemas.microsoft.com/office/powerpoint/2010/main" val="2670258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343F-49F9-0DB7-7B94-EA5D8D2F6D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4FFC7C-24A1-5790-49BE-0C7E426B4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DE7B0B-065B-08C7-3E07-A361F778331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646A69F-EDCB-DDFA-48C7-F8FDD1D66A42}"/>
              </a:ext>
            </a:extLst>
          </p:cNvPr>
          <p:cNvSpPr>
            <a:spLocks noGrp="1"/>
          </p:cNvSpPr>
          <p:nvPr>
            <p:ph type="sldNum" sz="quarter" idx="5"/>
          </p:nvPr>
        </p:nvSpPr>
        <p:spPr/>
        <p:txBody>
          <a:bodyPr/>
          <a:lstStyle/>
          <a:p>
            <a:fld id="{565730E0-689A-469C-8F10-EF33F00F137C}" type="slidenum">
              <a:rPr lang="en-US" smtClean="0"/>
              <a:t>22</a:t>
            </a:fld>
            <a:endParaRPr lang="en-US"/>
          </a:p>
        </p:txBody>
      </p:sp>
    </p:spTree>
    <p:extLst>
      <p:ext uri="{BB962C8B-B14F-4D97-AF65-F5344CB8AC3E}">
        <p14:creationId xmlns:p14="http://schemas.microsoft.com/office/powerpoint/2010/main" val="3144678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A3396-4D2C-EDCD-8951-3B25F47CBE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0351B2-3357-4A0E-C6FC-DB9B561E9B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45016-48CE-9149-BE68-EB5F2EE0C96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81E9FAC-DDDC-C38A-16B4-165115871230}"/>
              </a:ext>
            </a:extLst>
          </p:cNvPr>
          <p:cNvSpPr>
            <a:spLocks noGrp="1"/>
          </p:cNvSpPr>
          <p:nvPr>
            <p:ph type="sldNum" sz="quarter" idx="5"/>
          </p:nvPr>
        </p:nvSpPr>
        <p:spPr/>
        <p:txBody>
          <a:bodyPr/>
          <a:lstStyle/>
          <a:p>
            <a:fld id="{565730E0-689A-469C-8F10-EF33F00F137C}" type="slidenum">
              <a:rPr lang="en-US" smtClean="0"/>
              <a:t>23</a:t>
            </a:fld>
            <a:endParaRPr lang="en-US"/>
          </a:p>
        </p:txBody>
      </p:sp>
    </p:spTree>
    <p:extLst>
      <p:ext uri="{BB962C8B-B14F-4D97-AF65-F5344CB8AC3E}">
        <p14:creationId xmlns:p14="http://schemas.microsoft.com/office/powerpoint/2010/main" val="3816084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F1012-432F-65E9-7418-B42494D063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9D4B8D-A973-8828-8765-0393D9A5B1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6A7537-2B56-FC00-2F5A-EB439743AB6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7D2E881-120E-768C-F723-004DA3C8827E}"/>
              </a:ext>
            </a:extLst>
          </p:cNvPr>
          <p:cNvSpPr>
            <a:spLocks noGrp="1"/>
          </p:cNvSpPr>
          <p:nvPr>
            <p:ph type="sldNum" sz="quarter" idx="5"/>
          </p:nvPr>
        </p:nvSpPr>
        <p:spPr/>
        <p:txBody>
          <a:bodyPr/>
          <a:lstStyle/>
          <a:p>
            <a:fld id="{565730E0-689A-469C-8F10-EF33F00F137C}" type="slidenum">
              <a:rPr lang="en-US" smtClean="0"/>
              <a:t>24</a:t>
            </a:fld>
            <a:endParaRPr lang="en-US"/>
          </a:p>
        </p:txBody>
      </p:sp>
    </p:spTree>
    <p:extLst>
      <p:ext uri="{BB962C8B-B14F-4D97-AF65-F5344CB8AC3E}">
        <p14:creationId xmlns:p14="http://schemas.microsoft.com/office/powerpoint/2010/main" val="281222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5730E0-689A-469C-8F10-EF33F00F137C}" type="slidenum">
              <a:rPr lang="en-US" smtClean="0"/>
              <a:t>13</a:t>
            </a:fld>
            <a:endParaRPr lang="en-US"/>
          </a:p>
        </p:txBody>
      </p:sp>
    </p:spTree>
    <p:extLst>
      <p:ext uri="{BB962C8B-B14F-4D97-AF65-F5344CB8AC3E}">
        <p14:creationId xmlns:p14="http://schemas.microsoft.com/office/powerpoint/2010/main" val="215020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02193-58CE-6B67-68FF-2970B6F8EC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A4C28-8E05-B6FE-2D4B-71BC8647A4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1B5612-5AA7-E046-AA1D-21F6D54A075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0C229E-FCC8-3856-E159-0CAB79544FC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730E0-689A-469C-8F10-EF33F00F13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581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70F23-B118-BC60-AAF1-B7E32C8F3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5C05A0-57B8-6951-00D9-B977C93A19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66A888-A9E4-DDCF-B289-FFA93D85EA1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420474C-5060-B322-D803-807C000268D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730E0-689A-469C-8F10-EF33F00F13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4257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70A40-0994-60A1-0756-A1334BFE0F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305D3-E440-E80E-B18A-9FD0C02412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44579-790E-AC2F-BEB5-FB8663F9C0E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329221-2264-EFC2-07B3-A82727C7536C}"/>
              </a:ext>
            </a:extLst>
          </p:cNvPr>
          <p:cNvSpPr>
            <a:spLocks noGrp="1"/>
          </p:cNvSpPr>
          <p:nvPr>
            <p:ph type="sldNum" sz="quarter" idx="5"/>
          </p:nvPr>
        </p:nvSpPr>
        <p:spPr/>
        <p:txBody>
          <a:bodyPr/>
          <a:lstStyle/>
          <a:p>
            <a:fld id="{565730E0-689A-469C-8F10-EF33F00F137C}" type="slidenum">
              <a:rPr lang="en-US" smtClean="0"/>
              <a:t>16</a:t>
            </a:fld>
            <a:endParaRPr lang="en-US"/>
          </a:p>
        </p:txBody>
      </p:sp>
    </p:spTree>
    <p:extLst>
      <p:ext uri="{BB962C8B-B14F-4D97-AF65-F5344CB8AC3E}">
        <p14:creationId xmlns:p14="http://schemas.microsoft.com/office/powerpoint/2010/main" val="3859470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6FFF3-FC46-E3D9-9BD1-A37732D323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301D4-D56F-31FC-648F-96170CB3E7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8DEBC-1EB0-8BCD-F092-7C6AF6EA181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9347F94-BB12-807D-C692-CCA4ED07F836}"/>
              </a:ext>
            </a:extLst>
          </p:cNvPr>
          <p:cNvSpPr>
            <a:spLocks noGrp="1"/>
          </p:cNvSpPr>
          <p:nvPr>
            <p:ph type="sldNum" sz="quarter" idx="5"/>
          </p:nvPr>
        </p:nvSpPr>
        <p:spPr/>
        <p:txBody>
          <a:bodyPr/>
          <a:lstStyle/>
          <a:p>
            <a:fld id="{565730E0-689A-469C-8F10-EF33F00F137C}" type="slidenum">
              <a:rPr lang="en-US" smtClean="0"/>
              <a:t>17</a:t>
            </a:fld>
            <a:endParaRPr lang="en-US"/>
          </a:p>
        </p:txBody>
      </p:sp>
    </p:spTree>
    <p:extLst>
      <p:ext uri="{BB962C8B-B14F-4D97-AF65-F5344CB8AC3E}">
        <p14:creationId xmlns:p14="http://schemas.microsoft.com/office/powerpoint/2010/main" val="4150286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52FE3-89FE-7770-F416-21A0614594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011BD8-085B-D471-D51C-C68B5B4528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33FD6-4BF3-3CE1-E359-B91B5218CBE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9766B3A-06B4-3EAD-7A3D-5A84BD661364}"/>
              </a:ext>
            </a:extLst>
          </p:cNvPr>
          <p:cNvSpPr>
            <a:spLocks noGrp="1"/>
          </p:cNvSpPr>
          <p:nvPr>
            <p:ph type="sldNum" sz="quarter" idx="5"/>
          </p:nvPr>
        </p:nvSpPr>
        <p:spPr/>
        <p:txBody>
          <a:bodyPr/>
          <a:lstStyle/>
          <a:p>
            <a:fld id="{565730E0-689A-469C-8F10-EF33F00F137C}" type="slidenum">
              <a:rPr lang="en-US" smtClean="0"/>
              <a:t>18</a:t>
            </a:fld>
            <a:endParaRPr lang="en-US"/>
          </a:p>
        </p:txBody>
      </p:sp>
    </p:spTree>
    <p:extLst>
      <p:ext uri="{BB962C8B-B14F-4D97-AF65-F5344CB8AC3E}">
        <p14:creationId xmlns:p14="http://schemas.microsoft.com/office/powerpoint/2010/main" val="67989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E6F3F-426B-BF52-6985-BB14D7E4AD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3ED780-29B7-3BF1-CB1E-ACEBCBF91C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DA748A-6CF9-57C6-0ED2-9CCC542E8F9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606D247-9B62-9101-40F2-0C1F34BAFF6C}"/>
              </a:ext>
            </a:extLst>
          </p:cNvPr>
          <p:cNvSpPr>
            <a:spLocks noGrp="1"/>
          </p:cNvSpPr>
          <p:nvPr>
            <p:ph type="sldNum" sz="quarter" idx="5"/>
          </p:nvPr>
        </p:nvSpPr>
        <p:spPr/>
        <p:txBody>
          <a:bodyPr/>
          <a:lstStyle/>
          <a:p>
            <a:fld id="{565730E0-689A-469C-8F10-EF33F00F137C}" type="slidenum">
              <a:rPr lang="en-US" smtClean="0"/>
              <a:t>19</a:t>
            </a:fld>
            <a:endParaRPr lang="en-US"/>
          </a:p>
        </p:txBody>
      </p:sp>
    </p:spTree>
    <p:extLst>
      <p:ext uri="{BB962C8B-B14F-4D97-AF65-F5344CB8AC3E}">
        <p14:creationId xmlns:p14="http://schemas.microsoft.com/office/powerpoint/2010/main" val="310264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014FE-D4A2-ABB4-8BD5-7E6A223C53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8E465-9FF6-DFD9-6B14-58B3B5401A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FB30BE-EF53-0FC7-2DFF-0905BE32A0A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7698424-740B-7C38-1CA5-B97BDD326AE7}"/>
              </a:ext>
            </a:extLst>
          </p:cNvPr>
          <p:cNvSpPr>
            <a:spLocks noGrp="1"/>
          </p:cNvSpPr>
          <p:nvPr>
            <p:ph type="sldNum" sz="quarter" idx="5"/>
          </p:nvPr>
        </p:nvSpPr>
        <p:spPr/>
        <p:txBody>
          <a:bodyPr/>
          <a:lstStyle/>
          <a:p>
            <a:fld id="{565730E0-689A-469C-8F10-EF33F00F137C}" type="slidenum">
              <a:rPr lang="en-US" smtClean="0"/>
              <a:t>20</a:t>
            </a:fld>
            <a:endParaRPr lang="en-US"/>
          </a:p>
        </p:txBody>
      </p:sp>
    </p:spTree>
    <p:extLst>
      <p:ext uri="{BB962C8B-B14F-4D97-AF65-F5344CB8AC3E}">
        <p14:creationId xmlns:p14="http://schemas.microsoft.com/office/powerpoint/2010/main" val="620655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420D2E23-3769-4BCF-8E7D-34653B784ED1}" type="datetime1">
              <a:rPr lang="en-US" smtClean="0"/>
              <a:t>5/15/2025</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Visulon PUMA Confidential 2025. For authorized use only.</a:t>
            </a:r>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383268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54EFB2CC-BF87-47EB-95EC-35C205FECA57}" type="datetime1">
              <a:rPr lang="en-US" smtClean="0"/>
              <a:t>5/15/2025</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Visulon PUMA Confidential 2025. For authorized use only.</a:t>
            </a:r>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299673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35310AAD-D3C2-46A1-B6CA-1834E329C30C}" type="datetime1">
              <a:rPr lang="en-US" smtClean="0"/>
              <a:t>5/15/2025</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Visulon PUMA Confidential 2025. For authorized use only.</a:t>
            </a:r>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9720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72DC9DD0-E0A4-40BA-93CD-EBE6ED5B38F0}" type="datetime1">
              <a:rPr lang="en-US" smtClean="0"/>
              <a:t>5/15/2025</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Visulon PUMA Confidential 2025. For authorized use only.</a:t>
            </a:r>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247951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AC548C0F-612C-4290-8BF9-712C0AD6D9C9}" type="datetime1">
              <a:rPr lang="en-US" smtClean="0"/>
              <a:t>5/15/2025</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Visulon PUMA Confidential 2025. For authorized use only.</a:t>
            </a:r>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125331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D60DD417-0B2A-41BC-B66D-7BBFDED6F310}" type="datetime1">
              <a:rPr lang="en-US" smtClean="0"/>
              <a:t>5/15/2025</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Visulon PUMA Confidential 2025. For authorized use only.</a:t>
            </a:r>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28547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A83BA988-5EEE-4F2C-871B-453843F55DC9}" type="datetime1">
              <a:rPr lang="en-US" smtClean="0"/>
              <a:t>5/15/2025</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Visulon PUMA Confidential 2025. For authorized use only.</a:t>
            </a:r>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94443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792EC8F1-154D-451C-95E3-CC0E7EEFF221}" type="datetime1">
              <a:rPr lang="en-US" smtClean="0"/>
              <a:t>5/15/2025</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Visulon PUMA Confidential 2025. For authorized use only.</a:t>
            </a:r>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371588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D5D71188-187E-4358-B3A9-B7F8B59B614F}" type="datetime1">
              <a:rPr lang="en-US" smtClean="0"/>
              <a:t>5/15/2025</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Visulon PUMA Confidential 2025. For authorized use only.</a:t>
            </a:r>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369348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8EB4E66F-E4A2-4BE4-B9E8-FFE879488B0C}" type="datetime1">
              <a:rPr lang="en-US" smtClean="0"/>
              <a:t>5/15/2025</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Visulon PUMA Confidential 2025. For authorized use only.</a:t>
            </a:r>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94121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8007CEDA-52D9-4EF3-8AD0-9DFF363E4DCD}" type="datetime1">
              <a:rPr lang="en-US" smtClean="0"/>
              <a:t>5/15/2025</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Visulon PUMA Confidential 2025. For authorized use only.</a:t>
            </a:r>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309158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B684C41-209C-4939-B09D-8970D0ADF25D}" type="datetime1">
              <a:rPr lang="en-US" smtClean="0"/>
              <a:t>5/15/2025</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Visulon PUMA Confidential 2025. For authorized use only.</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630266"/>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59" r:id="rId6"/>
    <p:sldLayoutId id="2147483855" r:id="rId7"/>
    <p:sldLayoutId id="2147483856" r:id="rId8"/>
    <p:sldLayoutId id="2147483857" r:id="rId9"/>
    <p:sldLayoutId id="2147483858" r:id="rId10"/>
    <p:sldLayoutId id="2147483860" r:id="rId11"/>
  </p:sldLayoutIdLst>
  <p:hf hd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figma.com/proto/2d7hbiLjBr9ogBona53Tyg/Untitled?node-id=2009-70&amp;t=hgAH0EK3SWLSoy2h-0&amp;scaling=scale-down&amp;content-scaling=fixed&amp;page-id=2009%3A69" TargetMode="External"/><Relationship Id="rId7"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mailto:anshikashukla2520@gmail.com" TargetMode="External"/><Relationship Id="rId4" Type="http://schemas.openxmlformats.org/officeDocument/2006/relationships/hyperlink" Target="https://www.figma.com/proto/2d7hbiLjBr9ogBona53Tyg/Untitled?node-id=2009-132&amp;t=hgAH0EK3SWLSoy2h-0&amp;scaling=scale-down&amp;content-scaling=fixed&amp;page-id=2009%3A6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4C9C60D-9D77-45E7-A7AA-45806B23E7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22" name="Rectangle 21">
              <a:extLst>
                <a:ext uri="{FF2B5EF4-FFF2-40B4-BE49-F238E27FC236}">
                  <a16:creationId xmlns:a16="http://schemas.microsoft.com/office/drawing/2014/main" id="{B34D742C-1AE5-4925-9160-7224E37A2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4FF0A4B-3ADB-4A0F-B8EE-7785F277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AutoShape 5"/>
          <p:cNvSpPr/>
          <p:nvPr/>
        </p:nvSpPr>
        <p:spPr>
          <a:xfrm>
            <a:off x="7295745" y="0"/>
            <a:ext cx="4896255" cy="6858000"/>
          </a:xfrm>
          <a:prstGeom prst="rect">
            <a:avLst/>
          </a:prstGeom>
          <a:solidFill>
            <a:srgbClr val="000000"/>
          </a:solidFill>
        </p:spPr>
      </p:sp>
      <p:grpSp>
        <p:nvGrpSpPr>
          <p:cNvPr id="2" name="Group 1">
            <a:extLst>
              <a:ext uri="{FF2B5EF4-FFF2-40B4-BE49-F238E27FC236}">
                <a16:creationId xmlns:a16="http://schemas.microsoft.com/office/drawing/2014/main" id="{8F51B62E-51B6-7136-6C0B-45C3580E8A91}"/>
              </a:ext>
            </a:extLst>
          </p:cNvPr>
          <p:cNvGrpSpPr/>
          <p:nvPr/>
        </p:nvGrpSpPr>
        <p:grpSpPr>
          <a:xfrm>
            <a:off x="238919" y="2350326"/>
            <a:ext cx="5277373" cy="2758118"/>
            <a:chOff x="238919" y="2545588"/>
            <a:chExt cx="5277373" cy="2758118"/>
          </a:xfrm>
        </p:grpSpPr>
        <p:sp>
          <p:nvSpPr>
            <p:cNvPr id="15" name="TextBox 15"/>
            <p:cNvSpPr txBox="1"/>
            <p:nvPr/>
          </p:nvSpPr>
          <p:spPr>
            <a:xfrm>
              <a:off x="238919" y="2545588"/>
              <a:ext cx="5277373" cy="1107996"/>
            </a:xfrm>
            <a:prstGeom prst="rect">
              <a:avLst/>
            </a:prstGeom>
          </p:spPr>
          <p:txBody>
            <a:bodyPr wrap="square" lIns="0" tIns="0" rIns="0" bIns="0" rtlCol="0" anchor="t">
              <a:spAutoFit/>
            </a:bodyPr>
            <a:lstStyle/>
            <a:p>
              <a:r>
                <a:rPr lang="en-IN" sz="3600" b="1" dirty="0">
                  <a:latin typeface="Aptos" panose="020B0004020202020204" pitchFamily="34" charset="0"/>
                </a:rPr>
                <a:t>Inventory Management System (IMS)</a:t>
              </a:r>
              <a:endParaRPr lang="en-IN" sz="3600" dirty="0">
                <a:latin typeface="Aptos" panose="020B0004020202020204" pitchFamily="34" charset="0"/>
              </a:endParaRPr>
            </a:p>
          </p:txBody>
        </p:sp>
        <p:sp>
          <p:nvSpPr>
            <p:cNvPr id="18" name="TextBox 18"/>
            <p:cNvSpPr txBox="1"/>
            <p:nvPr/>
          </p:nvSpPr>
          <p:spPr>
            <a:xfrm>
              <a:off x="323847" y="5021065"/>
              <a:ext cx="4896254" cy="282641"/>
            </a:xfrm>
            <a:prstGeom prst="rect">
              <a:avLst/>
            </a:prstGeom>
          </p:spPr>
          <p:txBody>
            <a:bodyPr wrap="square" lIns="0" tIns="0" rIns="0" bIns="0" rtlCol="0" anchor="t">
              <a:spAutoFit/>
            </a:bodyPr>
            <a:lstStyle/>
            <a:p>
              <a:pPr>
                <a:lnSpc>
                  <a:spcPts val="2240"/>
                </a:lnSpc>
              </a:pPr>
              <a:r>
                <a:rPr lang="en-US" sz="2000" dirty="0">
                  <a:solidFill>
                    <a:srgbClr val="000000"/>
                  </a:solidFill>
                  <a:latin typeface="Aptos" panose="020B0004020202020204" pitchFamily="34" charset="0"/>
                </a:rPr>
                <a:t>Business Document Release date: </a:t>
              </a:r>
              <a:r>
                <a:rPr lang="en-US" sz="2000" b="1" dirty="0">
                  <a:solidFill>
                    <a:srgbClr val="000000"/>
                  </a:solidFill>
                  <a:latin typeface="Aptos" panose="020B0004020202020204" pitchFamily="34" charset="0"/>
                </a:rPr>
                <a:t>15/05/25</a:t>
              </a:r>
            </a:p>
          </p:txBody>
        </p:sp>
      </p:grpSp>
      <p:sp>
        <p:nvSpPr>
          <p:cNvPr id="19" name="TextBox 19"/>
          <p:cNvSpPr txBox="1"/>
          <p:nvPr/>
        </p:nvSpPr>
        <p:spPr>
          <a:xfrm>
            <a:off x="9564542" y="3710940"/>
            <a:ext cx="2388539" cy="269304"/>
          </a:xfrm>
          <a:prstGeom prst="rect">
            <a:avLst/>
          </a:prstGeom>
        </p:spPr>
        <p:txBody>
          <a:bodyPr lIns="0" tIns="0" rIns="0" bIns="0" rtlCol="0" anchor="t">
            <a:spAutoFit/>
          </a:bodyPr>
          <a:lstStyle/>
          <a:p>
            <a:pPr>
              <a:lnSpc>
                <a:spcPts val="2053"/>
              </a:lnSpc>
            </a:pPr>
            <a:endParaRPr/>
          </a:p>
        </p:txBody>
      </p:sp>
      <p:sp>
        <p:nvSpPr>
          <p:cNvPr id="4" name="Footer Placeholder 3">
            <a:extLst>
              <a:ext uri="{FF2B5EF4-FFF2-40B4-BE49-F238E27FC236}">
                <a16:creationId xmlns:a16="http://schemas.microsoft.com/office/drawing/2014/main" id="{F7B0A1E3-0DE9-E8D2-8C03-4DAC46435BFC}"/>
              </a:ext>
            </a:extLst>
          </p:cNvPr>
          <p:cNvSpPr>
            <a:spLocks noGrp="1"/>
          </p:cNvSpPr>
          <p:nvPr>
            <p:ph type="ftr" sz="quarter" idx="11"/>
          </p:nvPr>
        </p:nvSpPr>
        <p:spPr>
          <a:xfrm>
            <a:off x="2318699" y="6475925"/>
            <a:ext cx="4539727" cy="365125"/>
          </a:xfrm>
        </p:spPr>
        <p:txBody>
          <a:bodyPr/>
          <a:lstStyle/>
          <a:p>
            <a:r>
              <a:rPr lang="en-US" dirty="0"/>
              <a:t>Client Confidential 2025. For authorized use only. (Stamp)</a:t>
            </a:r>
          </a:p>
        </p:txBody>
      </p:sp>
      <p:sp>
        <p:nvSpPr>
          <p:cNvPr id="6" name="Slide Number Placeholder 5">
            <a:extLst>
              <a:ext uri="{FF2B5EF4-FFF2-40B4-BE49-F238E27FC236}">
                <a16:creationId xmlns:a16="http://schemas.microsoft.com/office/drawing/2014/main" id="{08E8D147-0226-6055-8EDF-A140975E580F}"/>
              </a:ext>
            </a:extLst>
          </p:cNvPr>
          <p:cNvSpPr>
            <a:spLocks noGrp="1"/>
          </p:cNvSpPr>
          <p:nvPr>
            <p:ph type="sldNum" sz="quarter" idx="12"/>
          </p:nvPr>
        </p:nvSpPr>
        <p:spPr/>
        <p:txBody>
          <a:bodyPr/>
          <a:lstStyle/>
          <a:p>
            <a:fld id="{C3DB2ADC-AF19-4574-8C10-79B5B04FCA27}" type="slidenum">
              <a:rPr lang="en-US" smtClean="0"/>
              <a:t>1</a:t>
            </a:fld>
            <a:endParaRPr lang="en-US" dirty="0"/>
          </a:p>
        </p:txBody>
      </p:sp>
      <p:sp>
        <p:nvSpPr>
          <p:cNvPr id="9" name="TextBox 18">
            <a:extLst>
              <a:ext uri="{FF2B5EF4-FFF2-40B4-BE49-F238E27FC236}">
                <a16:creationId xmlns:a16="http://schemas.microsoft.com/office/drawing/2014/main" id="{9072D428-5CFD-4336-16B8-EBE80ED86976}"/>
              </a:ext>
            </a:extLst>
          </p:cNvPr>
          <p:cNvSpPr txBox="1"/>
          <p:nvPr/>
        </p:nvSpPr>
        <p:spPr>
          <a:xfrm>
            <a:off x="323847" y="5308602"/>
            <a:ext cx="3324026" cy="282641"/>
          </a:xfrm>
          <a:prstGeom prst="rect">
            <a:avLst/>
          </a:prstGeom>
        </p:spPr>
        <p:txBody>
          <a:bodyPr wrap="square" lIns="0" tIns="0" rIns="0" bIns="0" rtlCol="0" anchor="t">
            <a:spAutoFit/>
          </a:bodyPr>
          <a:lstStyle/>
          <a:p>
            <a:pPr>
              <a:lnSpc>
                <a:spcPts val="2240"/>
              </a:lnSpc>
            </a:pPr>
            <a:r>
              <a:rPr lang="en-US" sz="2000" dirty="0">
                <a:solidFill>
                  <a:srgbClr val="000000"/>
                </a:solidFill>
                <a:latin typeface="Aptos" panose="020B0004020202020204" pitchFamily="34" charset="0"/>
              </a:rPr>
              <a:t>Author: </a:t>
            </a:r>
            <a:r>
              <a:rPr lang="en-US" sz="2000" b="1" dirty="0">
                <a:solidFill>
                  <a:srgbClr val="000000"/>
                </a:solidFill>
                <a:latin typeface="Aptos" panose="020B0004020202020204" pitchFamily="34" charset="0"/>
              </a:rPr>
              <a:t>Anshika Shukla</a:t>
            </a:r>
          </a:p>
        </p:txBody>
      </p:sp>
      <p:pic>
        <p:nvPicPr>
          <p:cNvPr id="7" name="Picture 4" descr="CLIENTS, PARTNERS, AND ASSOCIATES - EDCOP">
            <a:extLst>
              <a:ext uri="{FF2B5EF4-FFF2-40B4-BE49-F238E27FC236}">
                <a16:creationId xmlns:a16="http://schemas.microsoft.com/office/drawing/2014/main" id="{7D6ECA8E-5CC7-D8DA-07AA-8DFECAFA4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324" y="78007"/>
            <a:ext cx="27051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ube Fit | Butt Weld fittings">
            <a:extLst>
              <a:ext uri="{FF2B5EF4-FFF2-40B4-BE49-F238E27FC236}">
                <a16:creationId xmlns:a16="http://schemas.microsoft.com/office/drawing/2014/main" id="{E39494CC-F34B-EFB1-B018-0EAAE4699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983" y="0"/>
            <a:ext cx="4114018" cy="19132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ummy client logo – Silicon Legal ...">
            <a:extLst>
              <a:ext uri="{FF2B5EF4-FFF2-40B4-BE49-F238E27FC236}">
                <a16:creationId xmlns:a16="http://schemas.microsoft.com/office/drawing/2014/main" id="{7136787D-4455-FE65-326F-3D4A211342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5744" y="2124483"/>
            <a:ext cx="4492467" cy="22351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lient Logo Royalty-Free Images ...">
            <a:extLst>
              <a:ext uri="{FF2B5EF4-FFF2-40B4-BE49-F238E27FC236}">
                <a16:creationId xmlns:a16="http://schemas.microsoft.com/office/drawing/2014/main" id="{67B06AA3-3699-AEBA-A2BC-50AF1C1F79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4071" y="4593195"/>
            <a:ext cx="3257930" cy="2264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70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18F55B-7B6B-8A24-CEDB-7465F9B91911}"/>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1E69B54D-8C82-3F69-0B6B-8663C34A9B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F89F4828-B252-153C-6CBE-B5948A48E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6A7D12D-BB9D-1F96-DE6B-14D088547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8616931-7E17-9C51-FB08-BB576B40EA1D}"/>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Assumptions and Constraints</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B4F50D40-464E-65E7-09FD-6722481EA3BD}"/>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2053E348-64E8-FF16-037D-0C848CF90440}"/>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F7CDB4E9-CE73-CBAC-A5AE-0992D968DFA6}"/>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CCA98461-0AFF-F82B-B237-22C6B844CC89}"/>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C311DC99-A257-B806-AD46-BF335C255A53}"/>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77319890-8783-A35F-51C8-707B6EC35213}"/>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lide Number Placeholder 5">
            <a:extLst>
              <a:ext uri="{FF2B5EF4-FFF2-40B4-BE49-F238E27FC236}">
                <a16:creationId xmlns:a16="http://schemas.microsoft.com/office/drawing/2014/main" id="{B16175C7-90B0-8232-BFEA-5E0E042AD1B5}"/>
              </a:ext>
            </a:extLst>
          </p:cNvPr>
          <p:cNvSpPr>
            <a:spLocks noGrp="1"/>
          </p:cNvSpPr>
          <p:nvPr>
            <p:ph type="sldNum" sz="quarter" idx="12"/>
          </p:nvPr>
        </p:nvSpPr>
        <p:spPr>
          <a:xfrm>
            <a:off x="11691448" y="6405540"/>
            <a:ext cx="500551"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10</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9354B354-28B6-252C-FFA5-8F9C7839F5F1}"/>
              </a:ext>
            </a:extLst>
          </p:cNvPr>
          <p:cNvSpPr txBox="1">
            <a:spLocks/>
          </p:cNvSpPr>
          <p:nvPr/>
        </p:nvSpPr>
        <p:spPr>
          <a:xfrm>
            <a:off x="342497" y="823030"/>
            <a:ext cx="5753504" cy="2502223"/>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spcBef>
                <a:spcPts val="0"/>
              </a:spcBef>
              <a:buFont typeface="Arial" panose="020B0604020202020204" pitchFamily="34" charset="0"/>
              <a:buNone/>
            </a:pPr>
            <a:r>
              <a:rPr lang="en-US" sz="1800" b="1" dirty="0">
                <a:solidFill>
                  <a:schemeClr val="accent2">
                    <a:lumMod val="50000"/>
                  </a:schemeClr>
                </a:solidFill>
                <a:latin typeface="Aptos Display" panose="020B0004020202020204" pitchFamily="34" charset="0"/>
              </a:rPr>
              <a:t>Assumptions -  </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Client will provide access to existing sales and warehouse APIs.</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Stores have basic internet connectivity and scanning devices.</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All users are familiar with basic digital interfaces.</a:t>
            </a:r>
          </a:p>
        </p:txBody>
      </p:sp>
      <p:sp>
        <p:nvSpPr>
          <p:cNvPr id="16" name="Content Placeholder 13">
            <a:extLst>
              <a:ext uri="{FF2B5EF4-FFF2-40B4-BE49-F238E27FC236}">
                <a16:creationId xmlns:a16="http://schemas.microsoft.com/office/drawing/2014/main" id="{91840932-8A7C-0720-2C6E-F526ACC4DF6D}"/>
              </a:ext>
            </a:extLst>
          </p:cNvPr>
          <p:cNvSpPr txBox="1">
            <a:spLocks/>
          </p:cNvSpPr>
          <p:nvPr/>
        </p:nvSpPr>
        <p:spPr>
          <a:xfrm>
            <a:off x="312705" y="3630769"/>
            <a:ext cx="5753504" cy="2502223"/>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spcBef>
                <a:spcPts val="0"/>
              </a:spcBef>
              <a:buFont typeface="Arial" panose="020B0604020202020204" pitchFamily="34" charset="0"/>
              <a:buNone/>
            </a:pPr>
            <a:r>
              <a:rPr lang="en-US" sz="1800" b="1" dirty="0">
                <a:solidFill>
                  <a:schemeClr val="accent2">
                    <a:lumMod val="50000"/>
                  </a:schemeClr>
                </a:solidFill>
                <a:latin typeface="Aptos Display" panose="020B0004020202020204" pitchFamily="34" charset="0"/>
              </a:rPr>
              <a:t>Constraints -  </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Project timeline: 3 months</a:t>
            </a:r>
            <a:r>
              <a:rPr lang="en-US" sz="1800" b="1" dirty="0">
                <a:latin typeface="Aptos Display" panose="020B0004020202020204" pitchFamily="34" charset="0"/>
              </a:rPr>
              <a:t>.</a:t>
            </a:r>
            <a:r>
              <a:rPr lang="en-US" sz="1800" b="1" dirty="0">
                <a:solidFill>
                  <a:srgbClr val="FF0000"/>
                </a:solidFill>
                <a:latin typeface="Aptos Display" panose="020B0004020202020204" pitchFamily="34" charset="0"/>
              </a:rPr>
              <a:t>*</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Budget: ₹12–15 lakhs for Phase 1.</a:t>
            </a:r>
            <a:r>
              <a:rPr lang="en-US" sz="1800" b="1" dirty="0">
                <a:solidFill>
                  <a:srgbClr val="FF0000"/>
                </a:solidFill>
                <a:latin typeface="Aptos Display" panose="020B0004020202020204" pitchFamily="34" charset="0"/>
              </a:rPr>
              <a:t> *</a:t>
            </a:r>
            <a:endParaRPr lang="en-US" sz="1800" dirty="0">
              <a:latin typeface="Aptos Display" panose="020B0004020202020204" pitchFamily="34" charset="0"/>
            </a:endParaRP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System must work within existing infrastructure (cloud-based preferred, but hybrid if required).</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Data migration from Excel will require validation phase.</a:t>
            </a:r>
          </a:p>
        </p:txBody>
      </p:sp>
      <p:sp>
        <p:nvSpPr>
          <p:cNvPr id="17" name="TextBox 16">
            <a:extLst>
              <a:ext uri="{FF2B5EF4-FFF2-40B4-BE49-F238E27FC236}">
                <a16:creationId xmlns:a16="http://schemas.microsoft.com/office/drawing/2014/main" id="{C2D7CB89-DCDD-A59E-78F8-F82BC2938ED3}"/>
              </a:ext>
            </a:extLst>
          </p:cNvPr>
          <p:cNvSpPr txBox="1"/>
          <p:nvPr/>
        </p:nvSpPr>
        <p:spPr>
          <a:xfrm>
            <a:off x="7052499" y="1176106"/>
            <a:ext cx="4638949" cy="646331"/>
          </a:xfrm>
          <a:prstGeom prst="rect">
            <a:avLst/>
          </a:prstGeom>
          <a:noFill/>
        </p:spPr>
        <p:txBody>
          <a:bodyPr wrap="square" rtlCol="0">
            <a:spAutoFit/>
          </a:bodyPr>
          <a:lstStyle/>
          <a:p>
            <a:r>
              <a:rPr lang="en-US" b="1" dirty="0">
                <a:solidFill>
                  <a:srgbClr val="FF0000"/>
                </a:solidFill>
                <a:latin typeface="Aptos Display" panose="020B0004020202020204" pitchFamily="34" charset="0"/>
              </a:rPr>
              <a:t>*</a:t>
            </a:r>
            <a:r>
              <a:rPr lang="en-US" dirty="0">
                <a:solidFill>
                  <a:srgbClr val="002060"/>
                </a:solidFill>
                <a:latin typeface="Aptos Display" panose="020B0004020202020204" pitchFamily="34" charset="0"/>
              </a:rPr>
              <a:t> - To be discussed with Client on Call and taken in written.  </a:t>
            </a:r>
          </a:p>
        </p:txBody>
      </p:sp>
      <p:sp>
        <p:nvSpPr>
          <p:cNvPr id="12" name="Footer Placeholder 3">
            <a:extLst>
              <a:ext uri="{FF2B5EF4-FFF2-40B4-BE49-F238E27FC236}">
                <a16:creationId xmlns:a16="http://schemas.microsoft.com/office/drawing/2014/main" id="{1BF49166-DEF2-A5EB-BC1E-ED392F6BA44F}"/>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344648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8BBDDE-4B2B-318A-FACA-D6263E398C49}"/>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722183EC-B881-444D-19A6-3915DCFB1A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6639B550-6728-487C-35A5-CFA464F05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17191CD-0F9C-94B4-4626-82C26F6E9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94993C6-036B-707D-BB49-EDE4DF5DAA81}"/>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4. USER STORIES</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D061AD44-17BA-AEC8-85A1-3C8ECEAFECEB}"/>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1979FFE8-1795-7939-3E58-B0516520B380}"/>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A7B2DDAA-0F0B-D7F6-05B5-A0AAFB1C70EF}"/>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B88502B6-5EFA-6686-ADF3-3B7DE0714BFB}"/>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8AB8E28B-B194-5F17-4F81-C160707BFF35}"/>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0B1BD9F6-004E-4B7D-1A9F-2EE0E814E1B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lide Number Placeholder 5">
            <a:extLst>
              <a:ext uri="{FF2B5EF4-FFF2-40B4-BE49-F238E27FC236}">
                <a16:creationId xmlns:a16="http://schemas.microsoft.com/office/drawing/2014/main" id="{7668FA6F-04AA-7B52-1E1B-59F1EF2FB443}"/>
              </a:ext>
            </a:extLst>
          </p:cNvPr>
          <p:cNvSpPr>
            <a:spLocks noGrp="1"/>
          </p:cNvSpPr>
          <p:nvPr>
            <p:ph type="sldNum" sz="quarter" idx="12"/>
          </p:nvPr>
        </p:nvSpPr>
        <p:spPr>
          <a:xfrm>
            <a:off x="11676186" y="6405540"/>
            <a:ext cx="515814"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11</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2D17448A-AE11-3940-4854-5E4B07D42217}"/>
              </a:ext>
            </a:extLst>
          </p:cNvPr>
          <p:cNvSpPr txBox="1">
            <a:spLocks/>
          </p:cNvSpPr>
          <p:nvPr/>
        </p:nvSpPr>
        <p:spPr>
          <a:xfrm>
            <a:off x="342497" y="823030"/>
            <a:ext cx="11447424" cy="582621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spcBef>
                <a:spcPts val="0"/>
              </a:spcBef>
              <a:buFont typeface="Arial" panose="020B0604020202020204" pitchFamily="34" charset="0"/>
              <a:buNone/>
            </a:pPr>
            <a:r>
              <a:rPr lang="en-US" sz="1800" b="1" dirty="0">
                <a:latin typeface="Aptos Display" panose="020B0004020202020204" pitchFamily="34" charset="0"/>
              </a:rPr>
              <a:t>Format Followed -  As </a:t>
            </a:r>
            <a:r>
              <a:rPr lang="en-US" sz="1800" b="1" dirty="0" err="1">
                <a:latin typeface="Aptos Display" panose="020B0004020202020204" pitchFamily="34" charset="0"/>
              </a:rPr>
              <a:t>a..I</a:t>
            </a:r>
            <a:r>
              <a:rPr lang="en-US" sz="1800" b="1" dirty="0">
                <a:latin typeface="Aptos Display" panose="020B0004020202020204" pitchFamily="34" charset="0"/>
              </a:rPr>
              <a:t> </a:t>
            </a:r>
            <a:r>
              <a:rPr lang="en-US" sz="1800" b="1" dirty="0" err="1">
                <a:latin typeface="Aptos Display" panose="020B0004020202020204" pitchFamily="34" charset="0"/>
              </a:rPr>
              <a:t>want..so</a:t>
            </a:r>
            <a:r>
              <a:rPr lang="en-US" sz="1800" b="1" dirty="0">
                <a:latin typeface="Aptos Display" panose="020B0004020202020204" pitchFamily="34" charset="0"/>
              </a:rPr>
              <a:t> that</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As a Store Manager, I want to view real-time inventory levels across all SKUs, so that I can prevent stockouts and restock proactively.</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As a Warehouse Staff, I want to receive automated replenishment requests, so that I can fulfill store needs without delays.</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As a Sales Associate, I want to be alerted when a product is low in stock, so that I can inform customers and recommend alternatives.</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As an Admin, I want to define minimum and maximum stock thresholds for each SKU, so that the system can auto-manage replenishment efficiently.</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As a technical Staff member, I want to be able to detect API fallbacks and error logs, so that I can manually push or pull the required data. </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As a Regional Manager, I want to download and analyze inventory reports by store and category, so that I can make informed stocking and budgeting decisions.</a:t>
            </a:r>
          </a:p>
          <a:p>
            <a:pPr marL="342900" indent="-342900" fontAlgn="ctr">
              <a:lnSpc>
                <a:spcPct val="150000"/>
              </a:lnSpc>
              <a:spcBef>
                <a:spcPts val="0"/>
              </a:spcBef>
              <a:buFont typeface="Arial" panose="020B0604020202020204" pitchFamily="34" charset="0"/>
              <a:buAutoNum type="arabicPeriod"/>
            </a:pPr>
            <a:endParaRPr lang="en-US" sz="1800" dirty="0">
              <a:latin typeface="Aptos Display" panose="020B0004020202020204" pitchFamily="34" charset="0"/>
            </a:endParaRPr>
          </a:p>
        </p:txBody>
      </p:sp>
      <p:sp>
        <p:nvSpPr>
          <p:cNvPr id="12" name="Footer Placeholder 3">
            <a:extLst>
              <a:ext uri="{FF2B5EF4-FFF2-40B4-BE49-F238E27FC236}">
                <a16:creationId xmlns:a16="http://schemas.microsoft.com/office/drawing/2014/main" id="{3FE68CF4-7115-AFA8-650D-2757C0E767FA}"/>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200438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B0C83D-864D-4D90-08C7-2AADAACFFEFA}"/>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804C9831-ED41-AE4B-FEBD-B09764D17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61CC05FC-B158-F545-E213-AA698B717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sp>
          <p:nvSpPr>
            <p:cNvPr id="11" name="Rectangle 10">
              <a:extLst>
                <a:ext uri="{FF2B5EF4-FFF2-40B4-BE49-F238E27FC236}">
                  <a16:creationId xmlns:a16="http://schemas.microsoft.com/office/drawing/2014/main" id="{6CB128C6-78CD-9CD6-4697-379AC5453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grpSp>
      <p:sp>
        <p:nvSpPr>
          <p:cNvPr id="2" name="Title 1">
            <a:extLst>
              <a:ext uri="{FF2B5EF4-FFF2-40B4-BE49-F238E27FC236}">
                <a16:creationId xmlns:a16="http://schemas.microsoft.com/office/drawing/2014/main" id="{EA42B371-FD69-3890-D284-0734A380BB29}"/>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4. USER Case 1 – FULLFILMENT OF ORDER via AUTO TRIGGER</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C0987434-2458-D3E0-05A1-690BB87D7D66}"/>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E5E50807-15A3-6C3B-A604-8D4274BCE6EE}"/>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8650C268-1272-6258-D716-3B9DE89E369F}"/>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D4C129E8-82B1-28D7-F157-04E9E4E86F32}"/>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7F731CA9-7CBF-66C0-C7D1-E4D41277B8D3}"/>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320946F8-E9F0-6CCF-EF0B-A33B09D0C338}"/>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ptos" panose="020B0004020202020204" pitchFamily="34" charset="0"/>
            </a:endParaRPr>
          </a:p>
        </p:txBody>
      </p:sp>
      <p:sp>
        <p:nvSpPr>
          <p:cNvPr id="4" name="Slide Number Placeholder 5">
            <a:extLst>
              <a:ext uri="{FF2B5EF4-FFF2-40B4-BE49-F238E27FC236}">
                <a16:creationId xmlns:a16="http://schemas.microsoft.com/office/drawing/2014/main" id="{2177F6AE-9426-BC11-F5EB-E4A33BE2B58B}"/>
              </a:ext>
            </a:extLst>
          </p:cNvPr>
          <p:cNvSpPr>
            <a:spLocks noGrp="1"/>
          </p:cNvSpPr>
          <p:nvPr>
            <p:ph type="sldNum" sz="quarter" idx="12"/>
          </p:nvPr>
        </p:nvSpPr>
        <p:spPr>
          <a:xfrm>
            <a:off x="11690252" y="6405540"/>
            <a:ext cx="501747"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12</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41427F72-DEDD-59CE-DF69-0BB85582332B}"/>
              </a:ext>
            </a:extLst>
          </p:cNvPr>
          <p:cNvSpPr txBox="1">
            <a:spLocks/>
          </p:cNvSpPr>
          <p:nvPr/>
        </p:nvSpPr>
        <p:spPr>
          <a:xfrm>
            <a:off x="109512" y="812837"/>
            <a:ext cx="5756716" cy="605236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800" b="1" dirty="0">
                <a:latin typeface="Aptos" panose="020B0004020202020204" pitchFamily="34" charset="0"/>
              </a:rPr>
              <a:t>Actors:</a:t>
            </a:r>
          </a:p>
          <a:p>
            <a:pPr lvl="1"/>
            <a:r>
              <a:rPr lang="en-US" sz="1600" dirty="0">
                <a:latin typeface="Aptos" panose="020B0004020202020204" pitchFamily="34" charset="0"/>
              </a:rPr>
              <a:t>Store Manager (indirectly)</a:t>
            </a:r>
          </a:p>
          <a:p>
            <a:pPr lvl="1"/>
            <a:r>
              <a:rPr lang="en-US" sz="1600" dirty="0">
                <a:latin typeface="Aptos" panose="020B0004020202020204" pitchFamily="34" charset="0"/>
              </a:rPr>
              <a:t>IMS System</a:t>
            </a:r>
          </a:p>
          <a:p>
            <a:pPr lvl="1"/>
            <a:r>
              <a:rPr lang="en-US" sz="1600" dirty="0">
                <a:latin typeface="Aptos" panose="020B0004020202020204" pitchFamily="34" charset="0"/>
              </a:rPr>
              <a:t>Warehouse Staff</a:t>
            </a:r>
          </a:p>
          <a:p>
            <a:pPr>
              <a:buNone/>
            </a:pPr>
            <a:br>
              <a:rPr lang="en-US" sz="1800" b="1" dirty="0">
                <a:latin typeface="Aptos" panose="020B0004020202020204" pitchFamily="34" charset="0"/>
              </a:rPr>
            </a:br>
            <a:r>
              <a:rPr lang="en-US" sz="1800" b="1" dirty="0">
                <a:latin typeface="Aptos" panose="020B0004020202020204" pitchFamily="34" charset="0"/>
              </a:rPr>
              <a:t>Alternative Flows:</a:t>
            </a:r>
          </a:p>
          <a:p>
            <a:pPr lvl="1"/>
            <a:r>
              <a:rPr lang="en-US" sz="1600" dirty="0">
                <a:latin typeface="Aptos" panose="020B0004020202020204" pitchFamily="34" charset="0"/>
              </a:rPr>
              <a:t>If item is out of stock in warehouse → System flags it and sends alert to store manager.</a:t>
            </a:r>
          </a:p>
          <a:p>
            <a:pPr lvl="1"/>
            <a:r>
              <a:rPr lang="en-US" sz="1600" dirty="0">
                <a:latin typeface="Aptos" panose="020B0004020202020204" pitchFamily="34" charset="0"/>
              </a:rPr>
              <a:t>If multiple stores request the same SKU → System prioritizes based on urgency or historical sales.</a:t>
            </a:r>
          </a:p>
          <a:p>
            <a:pPr>
              <a:buNone/>
            </a:pPr>
            <a:br>
              <a:rPr lang="en-US" sz="1800" b="1" dirty="0">
                <a:latin typeface="Aptos" panose="020B0004020202020204" pitchFamily="34" charset="0"/>
              </a:rPr>
            </a:br>
            <a:r>
              <a:rPr lang="en-US" sz="1800" b="1" dirty="0">
                <a:latin typeface="Aptos" panose="020B0004020202020204" pitchFamily="34" charset="0"/>
              </a:rPr>
              <a:t>Preconditions:</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Minimum and maximum thresholds are set for each SKU.</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IMS is integrated with the store’s sales data and tracks stock in real time.</a:t>
            </a:r>
          </a:p>
          <a:p>
            <a:pPr lvl="1"/>
            <a:endParaRPr lang="en-US" sz="1600" dirty="0">
              <a:latin typeface="Aptos" panose="020B0004020202020204" pitchFamily="34" charset="0"/>
            </a:endParaRPr>
          </a:p>
        </p:txBody>
      </p:sp>
      <p:sp>
        <p:nvSpPr>
          <p:cNvPr id="12" name="TextBox 11">
            <a:extLst>
              <a:ext uri="{FF2B5EF4-FFF2-40B4-BE49-F238E27FC236}">
                <a16:creationId xmlns:a16="http://schemas.microsoft.com/office/drawing/2014/main" id="{C9E64C7F-4858-8949-2388-654F65A8A44F}"/>
              </a:ext>
            </a:extLst>
          </p:cNvPr>
          <p:cNvSpPr txBox="1"/>
          <p:nvPr/>
        </p:nvSpPr>
        <p:spPr>
          <a:xfrm>
            <a:off x="6096000" y="4504743"/>
            <a:ext cx="4767288" cy="1925655"/>
          </a:xfrm>
          <a:prstGeom prst="rect">
            <a:avLst/>
          </a:prstGeom>
          <a:noFill/>
        </p:spPr>
        <p:txBody>
          <a:bodyPr wrap="square" rtlCol="0">
            <a:spAutoFit/>
          </a:bodyPr>
          <a:lstStyle/>
          <a:p>
            <a:pPr>
              <a:buNone/>
            </a:pPr>
            <a:r>
              <a:rPr lang="en-US" sz="1800" b="1" dirty="0">
                <a:latin typeface="Aptos" panose="020B0004020202020204" pitchFamily="34" charset="0"/>
              </a:rPr>
              <a:t> Postconditions:</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Replenishment order is logged in the system and marked “Pending.”</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Inventory movement is tracked from warehouse to store once fulfilled.</a:t>
            </a:r>
          </a:p>
          <a:p>
            <a:endParaRPr lang="en-IN" sz="1600" dirty="0">
              <a:latin typeface="Aptos" panose="020B0004020202020204" pitchFamily="34" charset="0"/>
            </a:endParaRPr>
          </a:p>
        </p:txBody>
      </p:sp>
      <p:sp>
        <p:nvSpPr>
          <p:cNvPr id="15" name="TextBox 14">
            <a:extLst>
              <a:ext uri="{FF2B5EF4-FFF2-40B4-BE49-F238E27FC236}">
                <a16:creationId xmlns:a16="http://schemas.microsoft.com/office/drawing/2014/main" id="{228EA747-D571-0B3C-60B7-CA045901B18E}"/>
              </a:ext>
            </a:extLst>
          </p:cNvPr>
          <p:cNvSpPr txBox="1"/>
          <p:nvPr/>
        </p:nvSpPr>
        <p:spPr>
          <a:xfrm>
            <a:off x="6004540" y="804900"/>
            <a:ext cx="6223370" cy="2150269"/>
          </a:xfrm>
          <a:prstGeom prst="rect">
            <a:avLst/>
          </a:prstGeom>
          <a:noFill/>
        </p:spPr>
        <p:txBody>
          <a:bodyPr wrap="none" rtlCol="0">
            <a:spAutoFit/>
          </a:bodyPr>
          <a:lstStyle/>
          <a:p>
            <a:pPr>
              <a:buNone/>
            </a:pPr>
            <a:r>
              <a:rPr lang="en-US" sz="1800" b="1" dirty="0">
                <a:latin typeface="Aptos" panose="020B0004020202020204" pitchFamily="34" charset="0"/>
              </a:rPr>
              <a:t>Main Flow:</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IMS receives live sales data.</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Stock quantity for SKU X drops below its minimum threshold.</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System auto-generates a replenishment order.</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Order is sent to the warehouse interface.</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Warehouse staff is notified of the request.</a:t>
            </a:r>
          </a:p>
        </p:txBody>
      </p:sp>
      <p:cxnSp>
        <p:nvCxnSpPr>
          <p:cNvPr id="21" name="Straight Arrow Connector 20">
            <a:extLst>
              <a:ext uri="{FF2B5EF4-FFF2-40B4-BE49-F238E27FC236}">
                <a16:creationId xmlns:a16="http://schemas.microsoft.com/office/drawing/2014/main" id="{66848942-A412-A3B9-DB7F-A8A7F88308D6}"/>
              </a:ext>
            </a:extLst>
          </p:cNvPr>
          <p:cNvCxnSpPr/>
          <p:nvPr/>
        </p:nvCxnSpPr>
        <p:spPr>
          <a:xfrm>
            <a:off x="3813539" y="1887971"/>
            <a:ext cx="1558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5DE6A4-60B5-449B-59C0-39B3BE344055}"/>
              </a:ext>
            </a:extLst>
          </p:cNvPr>
          <p:cNvCxnSpPr>
            <a:cxnSpLocks/>
          </p:cNvCxnSpPr>
          <p:nvPr/>
        </p:nvCxnSpPr>
        <p:spPr>
          <a:xfrm>
            <a:off x="8679766" y="3189851"/>
            <a:ext cx="0" cy="1018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ooter Placeholder 3">
            <a:extLst>
              <a:ext uri="{FF2B5EF4-FFF2-40B4-BE49-F238E27FC236}">
                <a16:creationId xmlns:a16="http://schemas.microsoft.com/office/drawing/2014/main" id="{C530D486-03F6-8CDE-4229-A8BEB923893D}"/>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185848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E6B6CB-0D8C-F40D-58D6-D6C24C100CB7}"/>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1FA5529E-69DD-2B55-0B57-BA85716DF8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BDB524DF-9585-4463-F079-FFE7A4F47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sp>
          <p:nvSpPr>
            <p:cNvPr id="11" name="Rectangle 10">
              <a:extLst>
                <a:ext uri="{FF2B5EF4-FFF2-40B4-BE49-F238E27FC236}">
                  <a16:creationId xmlns:a16="http://schemas.microsoft.com/office/drawing/2014/main" id="{EFED139D-A4FF-DE24-01C5-ED5079984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grpSp>
      <p:sp>
        <p:nvSpPr>
          <p:cNvPr id="2" name="Title 1">
            <a:extLst>
              <a:ext uri="{FF2B5EF4-FFF2-40B4-BE49-F238E27FC236}">
                <a16:creationId xmlns:a16="http://schemas.microsoft.com/office/drawing/2014/main" id="{E40897B3-3CED-7242-76E7-0DD41D7DD239}"/>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4. USER Case 2 – Low-Stock Alert Generation</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987F75DA-7876-F8A4-9EE6-61B07E875E95}"/>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B05D4E30-B8E0-7BF8-6C4C-6DAA7366F9F6}"/>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80850A6B-1D78-2EB2-B1DB-8476AD6127C7}"/>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9CBF4F4A-34F6-98F3-421F-C42D7EEDBFAB}"/>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22B3415C-5BF4-EBCE-EC1C-1BBE4B4CFE83}"/>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4C6B89E4-7EFD-FE9E-949C-53C7A0C08DE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ptos" panose="020B0004020202020204" pitchFamily="34" charset="0"/>
            </a:endParaRPr>
          </a:p>
        </p:txBody>
      </p:sp>
      <p:sp>
        <p:nvSpPr>
          <p:cNvPr id="4" name="Slide Number Placeholder 5">
            <a:extLst>
              <a:ext uri="{FF2B5EF4-FFF2-40B4-BE49-F238E27FC236}">
                <a16:creationId xmlns:a16="http://schemas.microsoft.com/office/drawing/2014/main" id="{A243AF22-E687-74D3-78A8-3886E18474C7}"/>
              </a:ext>
            </a:extLst>
          </p:cNvPr>
          <p:cNvSpPr>
            <a:spLocks noGrp="1"/>
          </p:cNvSpPr>
          <p:nvPr>
            <p:ph type="sldNum" sz="quarter" idx="12"/>
          </p:nvPr>
        </p:nvSpPr>
        <p:spPr>
          <a:xfrm>
            <a:off x="11648050" y="6405540"/>
            <a:ext cx="543950"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13</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E9A6D45E-DAB4-DED3-6801-1F90CB8F7BDF}"/>
              </a:ext>
            </a:extLst>
          </p:cNvPr>
          <p:cNvSpPr txBox="1">
            <a:spLocks/>
          </p:cNvSpPr>
          <p:nvPr/>
        </p:nvSpPr>
        <p:spPr>
          <a:xfrm>
            <a:off x="109512" y="812837"/>
            <a:ext cx="5756716" cy="5074659"/>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800" b="1" dirty="0">
                <a:latin typeface="Aptos" panose="020B0004020202020204" pitchFamily="34" charset="0"/>
              </a:rPr>
              <a:t>Actors:</a:t>
            </a:r>
          </a:p>
          <a:p>
            <a:pPr lvl="1"/>
            <a:r>
              <a:rPr lang="en-US" sz="1600" dirty="0">
                <a:latin typeface="Aptos" panose="020B0004020202020204" pitchFamily="34" charset="0"/>
              </a:rPr>
              <a:t>Sales Associate</a:t>
            </a:r>
          </a:p>
          <a:p>
            <a:pPr lvl="1"/>
            <a:r>
              <a:rPr lang="en-US" sz="1600" dirty="0">
                <a:latin typeface="Aptos" panose="020B0004020202020204" pitchFamily="34" charset="0"/>
              </a:rPr>
              <a:t>IMS System</a:t>
            </a:r>
            <a:endParaRPr lang="en-US" b="1" dirty="0">
              <a:latin typeface="Aptos" panose="020B0004020202020204" pitchFamily="34" charset="0"/>
            </a:endParaRPr>
          </a:p>
          <a:p>
            <a:pPr marL="0" indent="0">
              <a:buNone/>
            </a:pPr>
            <a:br>
              <a:rPr lang="en-US" b="1" dirty="0">
                <a:latin typeface="Aptos" panose="020B0004020202020204" pitchFamily="34" charset="0"/>
              </a:rPr>
            </a:br>
            <a:r>
              <a:rPr lang="en-US" sz="1800" b="1" dirty="0">
                <a:latin typeface="Aptos" panose="020B0004020202020204" pitchFamily="34" charset="0"/>
              </a:rPr>
              <a:t>Alternative Flows:</a:t>
            </a:r>
          </a:p>
          <a:p>
            <a:pPr lvl="1"/>
            <a:r>
              <a:rPr lang="en-US" sz="1600" dirty="0">
                <a:latin typeface="Aptos" panose="020B0004020202020204" pitchFamily="34" charset="0"/>
              </a:rPr>
              <a:t>If stock is already 0 → System displays “Out of Stock” with substitute suggestions (if configured).</a:t>
            </a:r>
          </a:p>
          <a:p>
            <a:pPr lvl="1"/>
            <a:r>
              <a:rPr lang="en-US" sz="1600" dirty="0">
                <a:latin typeface="Aptos" panose="020B0004020202020204" pitchFamily="34" charset="0"/>
              </a:rPr>
              <a:t>If item is available at a nearby store → Suggest inter-store transfer or customer pickup option.</a:t>
            </a:r>
          </a:p>
          <a:p>
            <a:pPr marL="0" indent="0">
              <a:buNone/>
            </a:pPr>
            <a:br>
              <a:rPr lang="en-US" sz="1800" b="1" dirty="0">
                <a:latin typeface="Aptos" panose="020B0004020202020204" pitchFamily="34" charset="0"/>
              </a:rPr>
            </a:br>
            <a:r>
              <a:rPr lang="en-US" sz="1800" b="1" dirty="0">
                <a:latin typeface="Aptos" panose="020B0004020202020204" pitchFamily="34" charset="0"/>
              </a:rPr>
              <a:t>Preconditions:</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SKU-level alert thresholds are already configured.</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Sales associate is logged into the POS system connected to IMS.</a:t>
            </a:r>
          </a:p>
        </p:txBody>
      </p:sp>
      <p:sp>
        <p:nvSpPr>
          <p:cNvPr id="12" name="TextBox 11">
            <a:extLst>
              <a:ext uri="{FF2B5EF4-FFF2-40B4-BE49-F238E27FC236}">
                <a16:creationId xmlns:a16="http://schemas.microsoft.com/office/drawing/2014/main" id="{59F178C3-CF4D-4D8F-3675-FE38ACB18C4B}"/>
              </a:ext>
            </a:extLst>
          </p:cNvPr>
          <p:cNvSpPr txBox="1"/>
          <p:nvPr/>
        </p:nvSpPr>
        <p:spPr>
          <a:xfrm>
            <a:off x="6096000" y="4493515"/>
            <a:ext cx="4767288" cy="1366977"/>
          </a:xfrm>
          <a:prstGeom prst="rect">
            <a:avLst/>
          </a:prstGeom>
          <a:noFill/>
        </p:spPr>
        <p:txBody>
          <a:bodyPr wrap="square" rtlCol="0">
            <a:spAutoFit/>
          </a:bodyPr>
          <a:lstStyle/>
          <a:p>
            <a:pPr>
              <a:buNone/>
            </a:pPr>
            <a:r>
              <a:rPr lang="en-US" sz="1800" b="1" dirty="0">
                <a:latin typeface="Aptos" panose="020B0004020202020204" pitchFamily="34" charset="0"/>
              </a:rPr>
              <a:t> Postconditions:</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Alert is logged with timestamp and SKU ID.</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Optional trigger for manager to review or adjust thresholds if needed.</a:t>
            </a:r>
            <a:endParaRPr lang="en-IN" sz="1600" dirty="0">
              <a:latin typeface="Aptos" panose="020B0004020202020204" pitchFamily="34" charset="0"/>
            </a:endParaRPr>
          </a:p>
        </p:txBody>
      </p:sp>
      <p:sp>
        <p:nvSpPr>
          <p:cNvPr id="15" name="TextBox 14">
            <a:extLst>
              <a:ext uri="{FF2B5EF4-FFF2-40B4-BE49-F238E27FC236}">
                <a16:creationId xmlns:a16="http://schemas.microsoft.com/office/drawing/2014/main" id="{83E310A6-A0F8-6E5F-4155-7AC40E923705}"/>
              </a:ext>
            </a:extLst>
          </p:cNvPr>
          <p:cNvSpPr txBox="1"/>
          <p:nvPr/>
        </p:nvSpPr>
        <p:spPr>
          <a:xfrm>
            <a:off x="6004540" y="804900"/>
            <a:ext cx="6077947" cy="2381614"/>
          </a:xfrm>
          <a:prstGeom prst="rect">
            <a:avLst/>
          </a:prstGeom>
          <a:noFill/>
        </p:spPr>
        <p:txBody>
          <a:bodyPr wrap="square" rtlCol="0">
            <a:spAutoFit/>
          </a:bodyPr>
          <a:lstStyle/>
          <a:p>
            <a:pPr>
              <a:buNone/>
            </a:pPr>
            <a:r>
              <a:rPr lang="en-US" sz="1800" b="1" dirty="0">
                <a:latin typeface="Aptos" panose="020B0004020202020204" pitchFamily="34" charset="0"/>
              </a:rPr>
              <a:t>Main Flow:</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Sales associate scans SKU X at checkout.</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IMS checks stock level for that SKU.</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If stock ≤ alert threshold, system displays a “Low Stock” warning.</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Sales associate is informed and can notify customer or recommend alternatives.</a:t>
            </a:r>
          </a:p>
        </p:txBody>
      </p:sp>
      <p:cxnSp>
        <p:nvCxnSpPr>
          <p:cNvPr id="21" name="Straight Arrow Connector 20">
            <a:extLst>
              <a:ext uri="{FF2B5EF4-FFF2-40B4-BE49-F238E27FC236}">
                <a16:creationId xmlns:a16="http://schemas.microsoft.com/office/drawing/2014/main" id="{380827F4-9035-1F4B-FBC2-42D5CF7207AD}"/>
              </a:ext>
            </a:extLst>
          </p:cNvPr>
          <p:cNvCxnSpPr/>
          <p:nvPr/>
        </p:nvCxnSpPr>
        <p:spPr>
          <a:xfrm>
            <a:off x="3813539" y="1887971"/>
            <a:ext cx="1558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A43997B-2525-8030-CD1E-900E9C0F27C2}"/>
              </a:ext>
            </a:extLst>
          </p:cNvPr>
          <p:cNvCxnSpPr>
            <a:cxnSpLocks/>
          </p:cNvCxnSpPr>
          <p:nvPr/>
        </p:nvCxnSpPr>
        <p:spPr>
          <a:xfrm>
            <a:off x="8679766" y="3350166"/>
            <a:ext cx="0" cy="1018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ooter Placeholder 3">
            <a:extLst>
              <a:ext uri="{FF2B5EF4-FFF2-40B4-BE49-F238E27FC236}">
                <a16:creationId xmlns:a16="http://schemas.microsoft.com/office/drawing/2014/main" id="{9004790E-F3CC-A0A9-9955-563F9C724E0A}"/>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133364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2609AF-8F4B-64E9-2015-5339906AFAA6}"/>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81142E7A-E7E4-1C0A-5CC4-1F4E9B302E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81EF96E9-4081-EF40-3BEE-13526B944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ptos" panose="020B0004020202020204" pitchFamily="34" charset="0"/>
                <a:ea typeface="+mn-ea"/>
                <a:cs typeface="+mn-cs"/>
              </a:endParaRPr>
            </a:p>
          </p:txBody>
        </p:sp>
        <p:sp>
          <p:nvSpPr>
            <p:cNvPr id="11" name="Rectangle 10">
              <a:extLst>
                <a:ext uri="{FF2B5EF4-FFF2-40B4-BE49-F238E27FC236}">
                  <a16:creationId xmlns:a16="http://schemas.microsoft.com/office/drawing/2014/main" id="{D2B94A2A-4650-EA2C-7409-64909D249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ptos" panose="020B0004020202020204" pitchFamily="34" charset="0"/>
                <a:ea typeface="+mn-ea"/>
                <a:cs typeface="+mn-cs"/>
              </a:endParaRPr>
            </a:p>
          </p:txBody>
        </p:sp>
      </p:grpSp>
      <p:sp>
        <p:nvSpPr>
          <p:cNvPr id="2" name="Title 1">
            <a:extLst>
              <a:ext uri="{FF2B5EF4-FFF2-40B4-BE49-F238E27FC236}">
                <a16:creationId xmlns:a16="http://schemas.microsoft.com/office/drawing/2014/main" id="{95DBACAF-2439-9F16-33B9-0350AE5B07E1}"/>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5. Prototype 1 – THE INVENTORY DASHBOARD</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33BF1E37-111D-457D-1D3B-52BE0EDC2104}"/>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0941E451-F8E8-84A2-5BF6-4B4EFE03A7F7}"/>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504264EF-FE3D-9E08-693E-5D8F04E6306E}"/>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595D8A94-46A1-F064-5FB3-0950DE7A2BD1}"/>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76A23130-E695-AB9E-A89E-4A171714635B}"/>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87FC6B40-DC12-CC0C-9356-94B59963A299}"/>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ptos" panose="020B0004020202020204" pitchFamily="34" charset="0"/>
              <a:ea typeface="+mn-ea"/>
              <a:cs typeface="+mn-cs"/>
            </a:endParaRPr>
          </a:p>
        </p:txBody>
      </p:sp>
      <p:sp>
        <p:nvSpPr>
          <p:cNvPr id="4" name="Slide Number Placeholder 5">
            <a:extLst>
              <a:ext uri="{FF2B5EF4-FFF2-40B4-BE49-F238E27FC236}">
                <a16:creationId xmlns:a16="http://schemas.microsoft.com/office/drawing/2014/main" id="{A6AFE690-E5F9-4DCA-7E2B-1BEB743A1416}"/>
              </a:ext>
            </a:extLst>
          </p:cNvPr>
          <p:cNvSpPr>
            <a:spLocks noGrp="1"/>
          </p:cNvSpPr>
          <p:nvPr>
            <p:ph type="sldNum" sz="quarter" idx="12"/>
          </p:nvPr>
        </p:nvSpPr>
        <p:spPr>
          <a:xfrm>
            <a:off x="11605846" y="6405540"/>
            <a:ext cx="586153" cy="365125"/>
          </a:xfrm>
          <a:solidFill>
            <a:srgbClr val="E96E23"/>
          </a:solid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3DB2ADC-AF19-4574-8C10-79B5B04FCA27}" type="slidenum">
              <a:rPr kumimoji="0" lang="en-US" sz="1800" b="1" i="0" u="none" strike="noStrike" kern="1200" cap="none" spc="0" normalizeH="0" baseline="0" noProof="0" smtClean="0">
                <a:ln>
                  <a:noFill/>
                </a:ln>
                <a:solidFill>
                  <a:srgbClr val="FFFFFF"/>
                </a:solidFill>
                <a:effectLst/>
                <a:uLnTx/>
                <a:uFillTx/>
                <a:latin typeface="Aptos" panose="020B0004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800" b="1" i="0" u="none" strike="noStrike" kern="1200" cap="none" spc="0" normalizeH="0" baseline="0" noProof="0" dirty="0">
              <a:ln>
                <a:noFill/>
              </a:ln>
              <a:solidFill>
                <a:srgbClr val="FFFFFF"/>
              </a:solidFill>
              <a:effectLst/>
              <a:uLnTx/>
              <a:uFillTx/>
              <a:latin typeface="Aptos" panose="020B0004020202020204" pitchFamily="34" charset="0"/>
              <a:ea typeface="+mn-ea"/>
              <a:cs typeface="+mn-cs"/>
            </a:endParaRPr>
          </a:p>
        </p:txBody>
      </p:sp>
      <p:sp>
        <p:nvSpPr>
          <p:cNvPr id="18" name="Content Placeholder 13">
            <a:extLst>
              <a:ext uri="{FF2B5EF4-FFF2-40B4-BE49-F238E27FC236}">
                <a16:creationId xmlns:a16="http://schemas.microsoft.com/office/drawing/2014/main" id="{B454661B-8427-1133-2A0B-139A83C25927}"/>
              </a:ext>
            </a:extLst>
          </p:cNvPr>
          <p:cNvSpPr txBox="1">
            <a:spLocks/>
          </p:cNvSpPr>
          <p:nvPr/>
        </p:nvSpPr>
        <p:spPr>
          <a:xfrm>
            <a:off x="109512" y="812837"/>
            <a:ext cx="11496334" cy="37080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Aptos" panose="020B0004020202020204" pitchFamily="34" charset="0"/>
                <a:ea typeface="+mn-ea"/>
                <a:cs typeface="+mn-cs"/>
              </a:rPr>
              <a:t>Note</a:t>
            </a:r>
            <a:r>
              <a:rPr kumimoji="0" lang="en-US" sz="16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rPr>
              <a:t> – To open the live wireframes, go the Figma links provided on the last slide.</a:t>
            </a:r>
            <a:endParaRPr kumimoji="0" lang="en-US" sz="14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pic>
        <p:nvPicPr>
          <p:cNvPr id="15" name="Picture 14">
            <a:extLst>
              <a:ext uri="{FF2B5EF4-FFF2-40B4-BE49-F238E27FC236}">
                <a16:creationId xmlns:a16="http://schemas.microsoft.com/office/drawing/2014/main" id="{12F996DD-472D-0747-4B02-391AEB65DE5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55575" y="1298088"/>
            <a:ext cx="6359338" cy="5054303"/>
          </a:xfrm>
          <a:prstGeom prst="rect">
            <a:avLst/>
          </a:prstGeom>
        </p:spPr>
      </p:pic>
      <p:sp>
        <p:nvSpPr>
          <p:cNvPr id="17" name="TextBox 16">
            <a:extLst>
              <a:ext uri="{FF2B5EF4-FFF2-40B4-BE49-F238E27FC236}">
                <a16:creationId xmlns:a16="http://schemas.microsoft.com/office/drawing/2014/main" id="{5860A1EA-EEA4-0445-7916-84FC494E8037}"/>
              </a:ext>
            </a:extLst>
          </p:cNvPr>
          <p:cNvSpPr txBox="1"/>
          <p:nvPr/>
        </p:nvSpPr>
        <p:spPr>
          <a:xfrm>
            <a:off x="7083062" y="1112340"/>
            <a:ext cx="5108937" cy="5293757"/>
          </a:xfrm>
          <a:prstGeom prst="rect">
            <a:avLst/>
          </a:prstGeom>
          <a:noFill/>
        </p:spPr>
        <p:txBody>
          <a:bodyPr wrap="square" rtlCol="0">
            <a:spAutoFit/>
          </a:bodyPr>
          <a:lstStyle/>
          <a:p>
            <a:pPr>
              <a:buNone/>
            </a:pPr>
            <a:r>
              <a:rPr lang="en-US" sz="1600" b="1" dirty="0">
                <a:latin typeface="Aptos" panose="020B0004020202020204" pitchFamily="34" charset="0"/>
              </a:rPr>
              <a:t>Inventory Dashboard – Summary</a:t>
            </a:r>
          </a:p>
          <a:p>
            <a:pPr>
              <a:buFont typeface="+mj-lt"/>
              <a:buAutoNum type="arabicPeriod"/>
            </a:pPr>
            <a:r>
              <a:rPr lang="en-US" sz="1600" b="1" dirty="0">
                <a:latin typeface="Aptos" panose="020B0004020202020204" pitchFamily="34" charset="0"/>
              </a:rPr>
              <a:t>Header Bar:</a:t>
            </a:r>
            <a:endParaRPr lang="en-US" sz="1600" dirty="0">
              <a:latin typeface="Aptos" panose="020B0004020202020204" pitchFamily="34" charset="0"/>
            </a:endParaRPr>
          </a:p>
          <a:p>
            <a:pPr marL="742950" lvl="1" indent="-285750">
              <a:buFont typeface="+mj-lt"/>
              <a:buAutoNum type="arabicPeriod"/>
            </a:pPr>
            <a:r>
              <a:rPr lang="en-US" sz="1600" dirty="0">
                <a:latin typeface="Aptos" panose="020B0004020202020204" pitchFamily="34" charset="0"/>
              </a:rPr>
              <a:t>Title: "Inventory Dashboard"</a:t>
            </a:r>
          </a:p>
          <a:p>
            <a:pPr marL="742950" lvl="1" indent="-285750">
              <a:buFont typeface="+mj-lt"/>
              <a:buAutoNum type="arabicPeriod"/>
            </a:pPr>
            <a:r>
              <a:rPr lang="en-US" sz="1600" dirty="0">
                <a:latin typeface="Aptos" panose="020B0004020202020204" pitchFamily="34" charset="0"/>
              </a:rPr>
              <a:t>Right side: Dashboard tab and notification bell icon</a:t>
            </a:r>
          </a:p>
          <a:p>
            <a:pPr>
              <a:buFont typeface="+mj-lt"/>
              <a:buAutoNum type="arabicPeriod"/>
            </a:pPr>
            <a:endParaRPr lang="en-US" sz="1600" b="1" dirty="0">
              <a:latin typeface="Aptos" panose="020B0004020202020204" pitchFamily="34" charset="0"/>
            </a:endParaRPr>
          </a:p>
          <a:p>
            <a:pPr>
              <a:buFont typeface="+mj-lt"/>
              <a:buAutoNum type="arabicPeriod"/>
            </a:pPr>
            <a:r>
              <a:rPr lang="en-US" sz="1600" b="1" dirty="0">
                <a:latin typeface="Aptos" panose="020B0004020202020204" pitchFamily="34" charset="0"/>
              </a:rPr>
              <a:t>Alert Section:</a:t>
            </a:r>
            <a:endParaRPr lang="en-US" sz="1600" dirty="0">
              <a:latin typeface="Aptos" panose="020B0004020202020204" pitchFamily="34" charset="0"/>
            </a:endParaRPr>
          </a:p>
          <a:p>
            <a:pPr marL="742950" lvl="1" indent="-285750">
              <a:buFont typeface="+mj-lt"/>
              <a:buAutoNum type="arabicPeriod"/>
            </a:pPr>
            <a:r>
              <a:rPr lang="en-US" sz="1600" dirty="0">
                <a:latin typeface="Aptos" panose="020B0004020202020204" pitchFamily="34" charset="0"/>
              </a:rPr>
              <a:t>Red banner with (caution) icon</a:t>
            </a:r>
          </a:p>
          <a:p>
            <a:pPr marL="742950" lvl="1" indent="-285750">
              <a:buFont typeface="+mj-lt"/>
              <a:buAutoNum type="arabicPeriod"/>
            </a:pPr>
            <a:r>
              <a:rPr lang="en-US" sz="1600" dirty="0">
                <a:latin typeface="Aptos" panose="020B0004020202020204" pitchFamily="34" charset="0"/>
              </a:rPr>
              <a:t>Message: “Low Stock Alert – Some items are running low on inventory.”</a:t>
            </a:r>
          </a:p>
          <a:p>
            <a:pPr>
              <a:buFont typeface="+mj-lt"/>
              <a:buAutoNum type="arabicPeriod"/>
            </a:pPr>
            <a:endParaRPr lang="en-US" sz="1600" b="1" dirty="0">
              <a:latin typeface="Aptos" panose="020B0004020202020204" pitchFamily="34" charset="0"/>
            </a:endParaRPr>
          </a:p>
          <a:p>
            <a:pPr>
              <a:buFont typeface="+mj-lt"/>
              <a:buAutoNum type="arabicPeriod"/>
            </a:pPr>
            <a:r>
              <a:rPr lang="en-US" sz="1600" b="1" dirty="0">
                <a:latin typeface="Aptos" panose="020B0004020202020204" pitchFamily="34" charset="0"/>
              </a:rPr>
              <a:t>Key Metrics (Cards):</a:t>
            </a:r>
            <a:endParaRPr lang="en-US" sz="1600" dirty="0">
              <a:latin typeface="Aptos" panose="020B0004020202020204" pitchFamily="34" charset="0"/>
            </a:endParaRPr>
          </a:p>
          <a:p>
            <a:pPr marL="742950" lvl="1" indent="-285750">
              <a:buFont typeface="+mj-lt"/>
              <a:buAutoNum type="arabicPeriod"/>
            </a:pPr>
            <a:r>
              <a:rPr lang="en-US" sz="1600" b="1" dirty="0">
                <a:latin typeface="Aptos" panose="020B0004020202020204" pitchFamily="34" charset="0"/>
              </a:rPr>
              <a:t>Total Items:</a:t>
            </a:r>
            <a:r>
              <a:rPr lang="en-US" sz="1600" dirty="0">
                <a:latin typeface="Aptos" panose="020B0004020202020204" pitchFamily="34" charset="0"/>
              </a:rPr>
              <a:t> 1,250</a:t>
            </a:r>
          </a:p>
          <a:p>
            <a:pPr marL="742950" lvl="1" indent="-285750">
              <a:buFont typeface="+mj-lt"/>
              <a:buAutoNum type="arabicPeriod"/>
            </a:pPr>
            <a:r>
              <a:rPr lang="en-US" sz="1600" b="1" dirty="0">
                <a:latin typeface="Aptos" panose="020B0004020202020204" pitchFamily="34" charset="0"/>
              </a:rPr>
              <a:t>Out of Stock:</a:t>
            </a:r>
            <a:r>
              <a:rPr lang="en-US" sz="1600" dirty="0">
                <a:latin typeface="Aptos" panose="020B0004020202020204" pitchFamily="34" charset="0"/>
              </a:rPr>
              <a:t> 30</a:t>
            </a:r>
          </a:p>
          <a:p>
            <a:pPr marL="742950" lvl="1" indent="-285750">
              <a:buFont typeface="+mj-lt"/>
              <a:buAutoNum type="arabicPeriod"/>
            </a:pPr>
            <a:r>
              <a:rPr lang="en-US" sz="1600" b="1" dirty="0">
                <a:latin typeface="Aptos" panose="020B0004020202020204" pitchFamily="34" charset="0"/>
              </a:rPr>
              <a:t>Reorder Triggered:</a:t>
            </a:r>
            <a:r>
              <a:rPr lang="en-US" sz="1600" dirty="0">
                <a:latin typeface="Aptos" panose="020B0004020202020204" pitchFamily="34" charset="0"/>
              </a:rPr>
              <a:t> 45</a:t>
            </a:r>
          </a:p>
          <a:p>
            <a:pPr marL="742950" lvl="1" indent="-285750">
              <a:buFont typeface="+mj-lt"/>
              <a:buAutoNum type="arabicPeriod"/>
            </a:pPr>
            <a:endParaRPr lang="en-US" sz="1600" dirty="0">
              <a:latin typeface="Aptos" panose="020B0004020202020204" pitchFamily="34" charset="0"/>
            </a:endParaRPr>
          </a:p>
          <a:p>
            <a:pPr>
              <a:buFont typeface="+mj-lt"/>
              <a:buAutoNum type="arabicPeriod"/>
            </a:pPr>
            <a:r>
              <a:rPr lang="en-US" sz="1600" b="1" dirty="0">
                <a:latin typeface="Aptos" panose="020B0004020202020204" pitchFamily="34" charset="0"/>
              </a:rPr>
              <a:t>Inventory Table (By Location):</a:t>
            </a:r>
            <a:br>
              <a:rPr lang="en-US" sz="1600" dirty="0">
                <a:latin typeface="Aptos" panose="020B0004020202020204" pitchFamily="34" charset="0"/>
              </a:rPr>
            </a:br>
            <a:r>
              <a:rPr lang="en-US" sz="1600" dirty="0">
                <a:latin typeface="Aptos" panose="020B0004020202020204" pitchFamily="34" charset="0"/>
              </a:rPr>
              <a:t>Columns: Item, Location, SKU, Stock Level, Reorder Point</a:t>
            </a:r>
          </a:p>
          <a:p>
            <a:pPr marL="742950" lvl="1" indent="-285750">
              <a:buFont typeface="+mj-lt"/>
              <a:buAutoNum type="arabicPeriod"/>
            </a:pPr>
            <a:r>
              <a:rPr lang="en-US" sz="1600" dirty="0">
                <a:latin typeface="Aptos" panose="020B0004020202020204" pitchFamily="34" charset="0"/>
              </a:rPr>
              <a:t>Shows multiple products with stock levels and reorder points across store locations</a:t>
            </a:r>
            <a:r>
              <a:rPr lang="en-US" dirty="0">
                <a:latin typeface="Aptos" panose="020B0004020202020204" pitchFamily="34" charset="0"/>
              </a:rPr>
              <a:t>.</a:t>
            </a:r>
          </a:p>
        </p:txBody>
      </p:sp>
      <p:sp>
        <p:nvSpPr>
          <p:cNvPr id="12" name="Footer Placeholder 3">
            <a:extLst>
              <a:ext uri="{FF2B5EF4-FFF2-40B4-BE49-F238E27FC236}">
                <a16:creationId xmlns:a16="http://schemas.microsoft.com/office/drawing/2014/main" id="{D4059B48-B0E5-05F5-2E32-8216827BA77A}"/>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2467543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47F17-3844-6087-D24B-A99957001C81}"/>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3B4FCA4C-6946-EDB2-1D77-D7108551A8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4D85C102-16EE-932B-60DE-BA9F8426F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ptos" panose="020B0004020202020204" pitchFamily="34" charset="0"/>
                <a:ea typeface="+mn-ea"/>
                <a:cs typeface="+mn-cs"/>
              </a:endParaRPr>
            </a:p>
          </p:txBody>
        </p:sp>
        <p:sp>
          <p:nvSpPr>
            <p:cNvPr id="11" name="Rectangle 10">
              <a:extLst>
                <a:ext uri="{FF2B5EF4-FFF2-40B4-BE49-F238E27FC236}">
                  <a16:creationId xmlns:a16="http://schemas.microsoft.com/office/drawing/2014/main" id="{A741D32C-531D-CF7C-7291-CBA582AFE8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ptos" panose="020B0004020202020204" pitchFamily="34" charset="0"/>
                <a:ea typeface="+mn-ea"/>
                <a:cs typeface="+mn-cs"/>
              </a:endParaRPr>
            </a:p>
          </p:txBody>
        </p:sp>
      </p:grpSp>
      <p:sp>
        <p:nvSpPr>
          <p:cNvPr id="2" name="Title 1">
            <a:extLst>
              <a:ext uri="{FF2B5EF4-FFF2-40B4-BE49-F238E27FC236}">
                <a16:creationId xmlns:a16="http://schemas.microsoft.com/office/drawing/2014/main" id="{72DFA635-A31C-D7BD-373D-AFDC288F1C3D}"/>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5. Prototype 2 – THE Stock Management interface</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5947BB2F-0350-176C-BA77-70F032A0C0FC}"/>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145E103B-071C-FAAB-B804-AF5C279701EA}"/>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ED25D029-0C7B-4876-D51F-1A6BBF6BA791}"/>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325088D5-60E5-0217-7972-606BE5B2DDF3}"/>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9EFCC7B8-4007-C8B1-701F-C6A8BF26CA3B}"/>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D1EE2B2D-0DFA-49B5-0422-CE2E616F95FF}"/>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ptos" panose="020B0004020202020204" pitchFamily="34" charset="0"/>
              <a:ea typeface="+mn-ea"/>
              <a:cs typeface="+mn-cs"/>
            </a:endParaRPr>
          </a:p>
        </p:txBody>
      </p:sp>
      <p:sp>
        <p:nvSpPr>
          <p:cNvPr id="4" name="Slide Number Placeholder 5">
            <a:extLst>
              <a:ext uri="{FF2B5EF4-FFF2-40B4-BE49-F238E27FC236}">
                <a16:creationId xmlns:a16="http://schemas.microsoft.com/office/drawing/2014/main" id="{24F3ACCE-AEE0-BB1F-A0CC-41152D3F067B}"/>
              </a:ext>
            </a:extLst>
          </p:cNvPr>
          <p:cNvSpPr>
            <a:spLocks noGrp="1"/>
          </p:cNvSpPr>
          <p:nvPr>
            <p:ph type="sldNum" sz="quarter" idx="12"/>
          </p:nvPr>
        </p:nvSpPr>
        <p:spPr>
          <a:xfrm>
            <a:off x="11718388" y="6405540"/>
            <a:ext cx="473611" cy="365125"/>
          </a:xfrm>
          <a:solidFill>
            <a:srgbClr val="E96E23"/>
          </a:solid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3DB2ADC-AF19-4574-8C10-79B5B04FCA27}" type="slidenum">
              <a:rPr kumimoji="0" lang="en-US" sz="1800" b="1" i="0" u="none" strike="noStrike" kern="1200" cap="none" spc="0" normalizeH="0" baseline="0" noProof="0" smtClean="0">
                <a:ln>
                  <a:noFill/>
                </a:ln>
                <a:solidFill>
                  <a:srgbClr val="FFFFFF"/>
                </a:solidFill>
                <a:effectLst/>
                <a:uLnTx/>
                <a:uFillTx/>
                <a:latin typeface="Aptos" panose="020B0004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800" b="1" i="0" u="none" strike="noStrike" kern="1200" cap="none" spc="0" normalizeH="0" baseline="0" noProof="0" dirty="0">
              <a:ln>
                <a:noFill/>
              </a:ln>
              <a:solidFill>
                <a:srgbClr val="FFFFFF"/>
              </a:solidFill>
              <a:effectLst/>
              <a:uLnTx/>
              <a:uFillTx/>
              <a:latin typeface="Aptos" panose="020B0004020202020204" pitchFamily="34" charset="0"/>
              <a:ea typeface="+mn-ea"/>
              <a:cs typeface="+mn-cs"/>
            </a:endParaRPr>
          </a:p>
        </p:txBody>
      </p:sp>
      <p:sp>
        <p:nvSpPr>
          <p:cNvPr id="18" name="Content Placeholder 13">
            <a:extLst>
              <a:ext uri="{FF2B5EF4-FFF2-40B4-BE49-F238E27FC236}">
                <a16:creationId xmlns:a16="http://schemas.microsoft.com/office/drawing/2014/main" id="{2E2F1A6B-204A-10F6-5A07-9B732C910249}"/>
              </a:ext>
            </a:extLst>
          </p:cNvPr>
          <p:cNvSpPr txBox="1">
            <a:spLocks/>
          </p:cNvSpPr>
          <p:nvPr/>
        </p:nvSpPr>
        <p:spPr>
          <a:xfrm>
            <a:off x="109512" y="812837"/>
            <a:ext cx="11496334" cy="37080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Aptos" panose="020B0004020202020204" pitchFamily="34" charset="0"/>
                <a:ea typeface="+mn-ea"/>
                <a:cs typeface="+mn-cs"/>
              </a:rPr>
              <a:t>Note</a:t>
            </a:r>
            <a:r>
              <a:rPr kumimoji="0" lang="en-US" sz="16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rPr>
              <a:t> – To open the live wireframes, go the Figma links provided on the last slide.</a:t>
            </a:r>
            <a:endParaRPr kumimoji="0" lang="en-US" sz="14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p:txBody>
      </p:sp>
      <p:sp>
        <p:nvSpPr>
          <p:cNvPr id="17" name="TextBox 16">
            <a:extLst>
              <a:ext uri="{FF2B5EF4-FFF2-40B4-BE49-F238E27FC236}">
                <a16:creationId xmlns:a16="http://schemas.microsoft.com/office/drawing/2014/main" id="{D9459CD8-5B53-3B14-4778-7EAD02FAD1A7}"/>
              </a:ext>
            </a:extLst>
          </p:cNvPr>
          <p:cNvSpPr txBox="1"/>
          <p:nvPr/>
        </p:nvSpPr>
        <p:spPr>
          <a:xfrm>
            <a:off x="7083062" y="1112340"/>
            <a:ext cx="5108937" cy="4524315"/>
          </a:xfrm>
          <a:prstGeom prst="rect">
            <a:avLst/>
          </a:prstGeom>
          <a:noFill/>
        </p:spPr>
        <p:txBody>
          <a:bodyPr wrap="square" rtlCol="0">
            <a:spAutoFit/>
          </a:bodyPr>
          <a:lstStyle/>
          <a:p>
            <a:pPr>
              <a:buNone/>
            </a:pPr>
            <a:r>
              <a:rPr lang="en-IN" sz="1600" b="1" dirty="0">
                <a:latin typeface="Aptos" panose="020B0004020202020204" pitchFamily="34" charset="0"/>
              </a:rPr>
              <a:t>Stock Management Interface – Summary</a:t>
            </a:r>
          </a:p>
          <a:p>
            <a:pPr>
              <a:buFont typeface="+mj-lt"/>
              <a:buAutoNum type="arabicPeriod"/>
            </a:pPr>
            <a:endParaRPr lang="en-IN" sz="1600" b="1" dirty="0">
              <a:latin typeface="Aptos" panose="020B0004020202020204" pitchFamily="34" charset="0"/>
            </a:endParaRPr>
          </a:p>
          <a:p>
            <a:pPr>
              <a:buFont typeface="+mj-lt"/>
              <a:buAutoNum type="arabicPeriod"/>
            </a:pPr>
            <a:r>
              <a:rPr lang="en-IN" sz="1600" b="1" dirty="0">
                <a:latin typeface="Aptos" panose="020B0004020202020204" pitchFamily="34" charset="0"/>
              </a:rPr>
              <a:t>Top Menu Bar:</a:t>
            </a:r>
          </a:p>
          <a:p>
            <a:pPr marL="742950" lvl="1" indent="-285750">
              <a:buFont typeface="+mj-lt"/>
              <a:buAutoNum type="arabicPeriod"/>
            </a:pPr>
            <a:r>
              <a:rPr lang="en-IN" sz="1600" dirty="0">
                <a:latin typeface="Aptos" panose="020B0004020202020204" pitchFamily="34" charset="0"/>
              </a:rPr>
              <a:t>Sections: Inventory, Dashboard, Reports, Settings</a:t>
            </a:r>
          </a:p>
          <a:p>
            <a:pPr marL="742950" lvl="1" indent="-285750">
              <a:buFont typeface="+mj-lt"/>
              <a:buAutoNum type="arabicPeriod"/>
            </a:pPr>
            <a:r>
              <a:rPr lang="en-IN" sz="1600" dirty="0">
                <a:latin typeface="Aptos" panose="020B0004020202020204" pitchFamily="34" charset="0"/>
              </a:rPr>
              <a:t>Search bar for quick product lookup</a:t>
            </a:r>
          </a:p>
          <a:p>
            <a:pPr>
              <a:buFont typeface="+mj-lt"/>
              <a:buAutoNum type="arabicPeriod"/>
            </a:pPr>
            <a:endParaRPr lang="en-IN" sz="1600" b="1" dirty="0">
              <a:latin typeface="Aptos" panose="020B0004020202020204" pitchFamily="34" charset="0"/>
            </a:endParaRPr>
          </a:p>
          <a:p>
            <a:pPr>
              <a:buFont typeface="+mj-lt"/>
              <a:buAutoNum type="arabicPeriod"/>
            </a:pPr>
            <a:r>
              <a:rPr lang="en-IN" sz="1600" b="1" dirty="0">
                <a:latin typeface="Aptos" panose="020B0004020202020204" pitchFamily="34" charset="0"/>
              </a:rPr>
              <a:t>Main Form:</a:t>
            </a:r>
          </a:p>
          <a:p>
            <a:pPr marL="742950" lvl="1" indent="-285750">
              <a:buFont typeface="+mj-lt"/>
              <a:buAutoNum type="arabicPeriod"/>
            </a:pPr>
            <a:r>
              <a:rPr lang="en-IN" sz="1600" dirty="0">
                <a:latin typeface="Aptos" panose="020B0004020202020204" pitchFamily="34" charset="0"/>
              </a:rPr>
              <a:t>Product Name: Example Product</a:t>
            </a:r>
          </a:p>
          <a:p>
            <a:pPr marL="742950" lvl="1" indent="-285750">
              <a:buFont typeface="+mj-lt"/>
              <a:buAutoNum type="arabicPeriod"/>
            </a:pPr>
            <a:r>
              <a:rPr lang="en-IN" sz="1600" dirty="0">
                <a:latin typeface="Aptos" panose="020B0004020202020204" pitchFamily="34" charset="0"/>
              </a:rPr>
              <a:t>SKU: ABC123</a:t>
            </a:r>
          </a:p>
          <a:p>
            <a:pPr marL="742950" lvl="1" indent="-285750">
              <a:buFont typeface="+mj-lt"/>
              <a:buAutoNum type="arabicPeriod"/>
            </a:pPr>
            <a:r>
              <a:rPr lang="en-IN" sz="1600" dirty="0">
                <a:latin typeface="Aptos" panose="020B0004020202020204" pitchFamily="34" charset="0"/>
              </a:rPr>
              <a:t>Location: Store 1</a:t>
            </a:r>
          </a:p>
          <a:p>
            <a:pPr marL="742950" lvl="1" indent="-285750">
              <a:buFont typeface="+mj-lt"/>
              <a:buAutoNum type="arabicPeriod"/>
            </a:pPr>
            <a:r>
              <a:rPr lang="en-IN" sz="1600" dirty="0">
                <a:latin typeface="Aptos" panose="020B0004020202020204" pitchFamily="34" charset="0"/>
              </a:rPr>
              <a:t>Current Stock: 100</a:t>
            </a:r>
          </a:p>
          <a:p>
            <a:pPr marL="742950" lvl="1" indent="-285750">
              <a:buFont typeface="+mj-lt"/>
              <a:buAutoNum type="arabicPeriod"/>
            </a:pPr>
            <a:r>
              <a:rPr lang="en-IN" sz="1600" dirty="0">
                <a:latin typeface="Aptos" panose="020B0004020202020204" pitchFamily="34" charset="0"/>
              </a:rPr>
              <a:t>Description: Editable text area for product details</a:t>
            </a:r>
          </a:p>
          <a:p>
            <a:pPr>
              <a:buFont typeface="+mj-lt"/>
              <a:buAutoNum type="arabicPeriod"/>
            </a:pPr>
            <a:endParaRPr lang="en-IN" sz="1600" dirty="0">
              <a:latin typeface="Aptos" panose="020B0004020202020204" pitchFamily="34" charset="0"/>
            </a:endParaRPr>
          </a:p>
          <a:p>
            <a:pPr>
              <a:buFont typeface="+mj-lt"/>
              <a:buAutoNum type="arabicPeriod"/>
            </a:pPr>
            <a:r>
              <a:rPr lang="en-IN" sz="1600" b="1" dirty="0">
                <a:latin typeface="Aptos" panose="020B0004020202020204" pitchFamily="34" charset="0"/>
              </a:rPr>
              <a:t>Actions:</a:t>
            </a:r>
          </a:p>
          <a:p>
            <a:pPr marL="742950" lvl="1" indent="-285750">
              <a:buFont typeface="+mj-lt"/>
              <a:buAutoNum type="arabicPeriod"/>
            </a:pPr>
            <a:r>
              <a:rPr lang="en-IN" sz="1600" dirty="0">
                <a:latin typeface="Aptos" panose="020B0004020202020204" pitchFamily="34" charset="0"/>
              </a:rPr>
              <a:t>Update button (blue): Save stock changes</a:t>
            </a:r>
          </a:p>
          <a:p>
            <a:pPr marL="742950" lvl="1" indent="-285750">
              <a:buFont typeface="+mj-lt"/>
              <a:buAutoNum type="arabicPeriod"/>
            </a:pPr>
            <a:r>
              <a:rPr lang="en-IN" sz="1600" dirty="0">
                <a:latin typeface="Aptos" panose="020B0004020202020204" pitchFamily="34" charset="0"/>
              </a:rPr>
              <a:t>Delete button (red): Remove product entry</a:t>
            </a:r>
          </a:p>
        </p:txBody>
      </p:sp>
      <p:pic>
        <p:nvPicPr>
          <p:cNvPr id="16" name="Picture 15">
            <a:extLst>
              <a:ext uri="{FF2B5EF4-FFF2-40B4-BE49-F238E27FC236}">
                <a16:creationId xmlns:a16="http://schemas.microsoft.com/office/drawing/2014/main" id="{CCDE37E6-482F-1BEA-8865-098991E138B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532" y="1403516"/>
            <a:ext cx="6324403" cy="4836946"/>
          </a:xfrm>
          <a:prstGeom prst="rect">
            <a:avLst/>
          </a:prstGeom>
        </p:spPr>
      </p:pic>
      <p:sp>
        <p:nvSpPr>
          <p:cNvPr id="12" name="Footer Placeholder 3">
            <a:extLst>
              <a:ext uri="{FF2B5EF4-FFF2-40B4-BE49-F238E27FC236}">
                <a16:creationId xmlns:a16="http://schemas.microsoft.com/office/drawing/2014/main" id="{5F6DD7DA-AAB0-6B6B-78A8-D3ACC272EF4B}"/>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2636311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DEDCA3-8A28-5644-7908-F8682FFEC9A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77748585-FF85-5AF0-FC53-D4D1A1A6C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F96672BB-34D7-A2AA-4094-784ED0BE3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sp>
          <p:nvSpPr>
            <p:cNvPr id="11" name="Rectangle 10">
              <a:extLst>
                <a:ext uri="{FF2B5EF4-FFF2-40B4-BE49-F238E27FC236}">
                  <a16:creationId xmlns:a16="http://schemas.microsoft.com/office/drawing/2014/main" id="{89076530-4B5F-3B60-5E0E-5856D6D4A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grpSp>
      <p:sp>
        <p:nvSpPr>
          <p:cNvPr id="2" name="Title 1">
            <a:extLst>
              <a:ext uri="{FF2B5EF4-FFF2-40B4-BE49-F238E27FC236}">
                <a16:creationId xmlns:a16="http://schemas.microsoft.com/office/drawing/2014/main" id="{F171FBF6-0D46-27BE-4016-3ABB4AE48A11}"/>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6. TEST CASES :– CASE 1 ; ON Auto-Replenishment Trigger</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40FB12C6-675E-6DCD-C8A7-3AE887B1FBEC}"/>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EDEB42A0-2EAB-9C2B-F1E9-28A60F54411A}"/>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50ECAF3D-0959-F1FB-0337-C4B802E5C7B3}"/>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59671207-5591-652B-904C-9936EDD17EC7}"/>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A862C74F-8D3C-ADA4-3397-A1123367A403}"/>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C06967C9-3090-D773-C3F1-934944580E70}"/>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ptos" panose="020B0004020202020204" pitchFamily="34" charset="0"/>
            </a:endParaRPr>
          </a:p>
        </p:txBody>
      </p:sp>
      <p:sp>
        <p:nvSpPr>
          <p:cNvPr id="4" name="Slide Number Placeholder 5">
            <a:extLst>
              <a:ext uri="{FF2B5EF4-FFF2-40B4-BE49-F238E27FC236}">
                <a16:creationId xmlns:a16="http://schemas.microsoft.com/office/drawing/2014/main" id="{3B76D652-9066-8C90-4FEC-BE4EC3B8F915}"/>
              </a:ext>
            </a:extLst>
          </p:cNvPr>
          <p:cNvSpPr>
            <a:spLocks noGrp="1"/>
          </p:cNvSpPr>
          <p:nvPr>
            <p:ph type="sldNum" sz="quarter" idx="12"/>
          </p:nvPr>
        </p:nvSpPr>
        <p:spPr>
          <a:xfrm>
            <a:off x="11718388" y="6405540"/>
            <a:ext cx="473611"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16</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E3D8D47D-032B-33A6-BE59-81D9039024B8}"/>
              </a:ext>
            </a:extLst>
          </p:cNvPr>
          <p:cNvSpPr txBox="1">
            <a:spLocks/>
          </p:cNvSpPr>
          <p:nvPr/>
        </p:nvSpPr>
        <p:spPr>
          <a:xfrm>
            <a:off x="109512" y="812837"/>
            <a:ext cx="5756716" cy="537576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800" b="1" dirty="0">
                <a:latin typeface="Aptos" panose="020B0004020202020204" pitchFamily="34" charset="0"/>
              </a:rPr>
              <a:t>Test Scenario:</a:t>
            </a:r>
          </a:p>
          <a:p>
            <a:r>
              <a:rPr lang="en-US" sz="1600" dirty="0">
                <a:latin typeface="Aptos" panose="020B0004020202020204" pitchFamily="34" charset="0"/>
              </a:rPr>
              <a:t>When the stock level of a SKU falls below the defined minimum threshold, the system should automatically generate a replenishment request.</a:t>
            </a:r>
          </a:p>
          <a:p>
            <a:pPr lvl="1"/>
            <a:endParaRPr lang="en-US" sz="1600" b="1" dirty="0">
              <a:latin typeface="Aptos" panose="020B0004020202020204" pitchFamily="34" charset="0"/>
            </a:endParaRPr>
          </a:p>
          <a:p>
            <a:pPr lvl="1"/>
            <a:endParaRPr lang="en-US" sz="1600" b="1" dirty="0">
              <a:latin typeface="Aptos" panose="020B0004020202020204" pitchFamily="34" charset="0"/>
            </a:endParaRPr>
          </a:p>
          <a:p>
            <a:pPr marL="457200" lvl="1" indent="0">
              <a:buNone/>
            </a:pPr>
            <a:endParaRPr lang="en-US" sz="1600" b="1" dirty="0">
              <a:latin typeface="Aptos" panose="020B0004020202020204" pitchFamily="34" charset="0"/>
            </a:endParaRPr>
          </a:p>
          <a:p>
            <a:pPr marL="0" indent="0">
              <a:buNone/>
            </a:pPr>
            <a:r>
              <a:rPr lang="en-US" sz="1800" b="1" dirty="0">
                <a:latin typeface="Aptos" panose="020B0004020202020204" pitchFamily="34" charset="0"/>
              </a:rPr>
              <a:t>Steps to follow :</a:t>
            </a:r>
          </a:p>
          <a:p>
            <a:r>
              <a:rPr lang="en-US" sz="1600" dirty="0">
                <a:latin typeface="Aptos" panose="020B0004020202020204" pitchFamily="34" charset="0"/>
              </a:rPr>
              <a:t>Log into the IMS as Admin.</a:t>
            </a:r>
          </a:p>
          <a:p>
            <a:r>
              <a:rPr lang="en-US" sz="1600" dirty="0">
                <a:latin typeface="Aptos" panose="020B0004020202020204" pitchFamily="34" charset="0"/>
              </a:rPr>
              <a:t>Set minimum threshold for SKU "ABC123" to 5 units.</a:t>
            </a:r>
          </a:p>
          <a:p>
            <a:r>
              <a:rPr lang="en-US" sz="1600" dirty="0">
                <a:latin typeface="Aptos" panose="020B0004020202020204" pitchFamily="34" charset="0"/>
              </a:rPr>
              <a:t>Simulate sales until stock drops to 4 units.</a:t>
            </a:r>
          </a:p>
          <a:p>
            <a:r>
              <a:rPr lang="en-US" sz="1600" dirty="0">
                <a:latin typeface="Aptos" panose="020B0004020202020204" pitchFamily="34" charset="0"/>
              </a:rPr>
              <a:t>Check if the system triggers an automatic replenishment.</a:t>
            </a:r>
          </a:p>
          <a:p>
            <a:r>
              <a:rPr lang="en-US" sz="1600" dirty="0">
                <a:latin typeface="Aptos" panose="020B0004020202020204" pitchFamily="34" charset="0"/>
              </a:rPr>
              <a:t>Validate that the order appears in the warehouse queue.</a:t>
            </a:r>
            <a:br>
              <a:rPr lang="en-US" sz="1800" b="1" dirty="0">
                <a:latin typeface="Aptos" panose="020B0004020202020204" pitchFamily="34" charset="0"/>
              </a:rPr>
            </a:br>
            <a:endParaRPr lang="en-US" sz="1600" dirty="0">
              <a:latin typeface="Aptos" panose="020B0004020202020204" pitchFamily="34" charset="0"/>
            </a:endParaRPr>
          </a:p>
        </p:txBody>
      </p:sp>
      <p:sp>
        <p:nvSpPr>
          <p:cNvPr id="12" name="TextBox 11">
            <a:extLst>
              <a:ext uri="{FF2B5EF4-FFF2-40B4-BE49-F238E27FC236}">
                <a16:creationId xmlns:a16="http://schemas.microsoft.com/office/drawing/2014/main" id="{7581EA6D-36F9-D7DA-4B2A-2BB4C7F57E4C}"/>
              </a:ext>
            </a:extLst>
          </p:cNvPr>
          <p:cNvSpPr txBox="1"/>
          <p:nvPr/>
        </p:nvSpPr>
        <p:spPr>
          <a:xfrm>
            <a:off x="6024148" y="3371125"/>
            <a:ext cx="4767288" cy="1790683"/>
          </a:xfrm>
          <a:prstGeom prst="rect">
            <a:avLst/>
          </a:prstGeom>
          <a:noFill/>
        </p:spPr>
        <p:txBody>
          <a:bodyPr wrap="square" rtlCol="0">
            <a:spAutoFit/>
          </a:bodyPr>
          <a:lstStyle/>
          <a:p>
            <a:pPr>
              <a:buNone/>
            </a:pPr>
            <a:r>
              <a:rPr lang="en-US" sz="1800" b="1" dirty="0">
                <a:latin typeface="Aptos" panose="020B0004020202020204" pitchFamily="34" charset="0"/>
              </a:rPr>
              <a:t> Check Criteria:</a:t>
            </a:r>
          </a:p>
          <a:p>
            <a:pPr marL="228600" lvl="1" indent="-228600">
              <a:lnSpc>
                <a:spcPct val="120000"/>
              </a:lnSpc>
              <a:spcBef>
                <a:spcPts val="1000"/>
              </a:spcBef>
              <a:buFont typeface="Arial" panose="020B0604020202020204" pitchFamily="34" charset="0"/>
              <a:buChar char="•"/>
            </a:pPr>
            <a:r>
              <a:rPr lang="en-US" sz="1600" dirty="0">
                <a:latin typeface="Aptos" panose="020B0004020202020204" pitchFamily="34" charset="0"/>
              </a:rPr>
              <a:t>Pass if a replenishment order is created within 5 seconds of threshold breach.</a:t>
            </a:r>
          </a:p>
          <a:p>
            <a:pPr marL="228600" lvl="1" indent="-228600">
              <a:lnSpc>
                <a:spcPct val="120000"/>
              </a:lnSpc>
              <a:spcBef>
                <a:spcPts val="1000"/>
              </a:spcBef>
              <a:buFont typeface="Arial" panose="020B0604020202020204" pitchFamily="34" charset="0"/>
              <a:buChar char="•"/>
            </a:pPr>
            <a:r>
              <a:rPr lang="en-US" sz="1600" dirty="0">
                <a:latin typeface="Aptos" panose="020B0004020202020204" pitchFamily="34" charset="0"/>
              </a:rPr>
              <a:t>Fail if no order is generated or delayed beyond 10 seconds.</a:t>
            </a:r>
            <a:endParaRPr lang="en-IN" sz="1600" dirty="0">
              <a:latin typeface="Aptos" panose="020B0004020202020204" pitchFamily="34" charset="0"/>
            </a:endParaRPr>
          </a:p>
        </p:txBody>
      </p:sp>
      <p:sp>
        <p:nvSpPr>
          <p:cNvPr id="15" name="TextBox 14">
            <a:extLst>
              <a:ext uri="{FF2B5EF4-FFF2-40B4-BE49-F238E27FC236}">
                <a16:creationId xmlns:a16="http://schemas.microsoft.com/office/drawing/2014/main" id="{3EBD0D07-627E-4048-8A91-9B7A860D0F85}"/>
              </a:ext>
            </a:extLst>
          </p:cNvPr>
          <p:cNvSpPr txBox="1"/>
          <p:nvPr/>
        </p:nvSpPr>
        <p:spPr>
          <a:xfrm>
            <a:off x="6004540" y="804900"/>
            <a:ext cx="6077947" cy="1005596"/>
          </a:xfrm>
          <a:prstGeom prst="rect">
            <a:avLst/>
          </a:prstGeom>
          <a:noFill/>
        </p:spPr>
        <p:txBody>
          <a:bodyPr wrap="square" rtlCol="0">
            <a:spAutoFit/>
          </a:bodyPr>
          <a:lstStyle/>
          <a:p>
            <a:pPr>
              <a:buNone/>
            </a:pPr>
            <a:r>
              <a:rPr lang="en-US" b="1" dirty="0">
                <a:latin typeface="Aptos" panose="020B0004020202020204" pitchFamily="34" charset="0"/>
              </a:rPr>
              <a:t>Expected Result:</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A purchase/replenishment order is auto-created and sent to the warehouse interface. Store Manager gets notified.</a:t>
            </a:r>
          </a:p>
        </p:txBody>
      </p:sp>
      <p:cxnSp>
        <p:nvCxnSpPr>
          <p:cNvPr id="21" name="Straight Arrow Connector 20">
            <a:extLst>
              <a:ext uri="{FF2B5EF4-FFF2-40B4-BE49-F238E27FC236}">
                <a16:creationId xmlns:a16="http://schemas.microsoft.com/office/drawing/2014/main" id="{0B7C2724-7E36-5558-1D82-4C4B0BD36BF4}"/>
              </a:ext>
            </a:extLst>
          </p:cNvPr>
          <p:cNvCxnSpPr>
            <a:cxnSpLocks/>
          </p:cNvCxnSpPr>
          <p:nvPr/>
        </p:nvCxnSpPr>
        <p:spPr>
          <a:xfrm>
            <a:off x="4145685" y="2183392"/>
            <a:ext cx="0" cy="92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C463660-68CC-6641-9A1D-F1327FCBAF6A}"/>
              </a:ext>
            </a:extLst>
          </p:cNvPr>
          <p:cNvCxnSpPr>
            <a:cxnSpLocks/>
          </p:cNvCxnSpPr>
          <p:nvPr/>
        </p:nvCxnSpPr>
        <p:spPr>
          <a:xfrm>
            <a:off x="7421113" y="2183392"/>
            <a:ext cx="0" cy="92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ooter Placeholder 3">
            <a:extLst>
              <a:ext uri="{FF2B5EF4-FFF2-40B4-BE49-F238E27FC236}">
                <a16:creationId xmlns:a16="http://schemas.microsoft.com/office/drawing/2014/main" id="{DF16F571-E2A3-70DE-D3D1-720554CB9E07}"/>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88239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A580CE-9149-0171-D54B-AF1E0904E218}"/>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BD5B8E38-9014-E471-490D-7F86B3DB4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B69ED906-E7E5-E2A9-9008-2548CC95C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sp>
          <p:nvSpPr>
            <p:cNvPr id="11" name="Rectangle 10">
              <a:extLst>
                <a:ext uri="{FF2B5EF4-FFF2-40B4-BE49-F238E27FC236}">
                  <a16:creationId xmlns:a16="http://schemas.microsoft.com/office/drawing/2014/main" id="{FD68C97A-AE10-B4CD-2C07-BBD55CA0F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grpSp>
      <p:sp>
        <p:nvSpPr>
          <p:cNvPr id="2" name="Title 1">
            <a:extLst>
              <a:ext uri="{FF2B5EF4-FFF2-40B4-BE49-F238E27FC236}">
                <a16:creationId xmlns:a16="http://schemas.microsoft.com/office/drawing/2014/main" id="{5D289465-F968-6772-7835-E097A7A5890A}"/>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6. TEST CASES :– CASE 2 ; ON Low Stock Alert </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E711FD9B-C76A-0631-125C-EAD4347EACD1}"/>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6C9157DF-9EB0-6C25-BA14-009E5DE84BC2}"/>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FE14249A-D153-5A0F-9464-3BBBE1974F59}"/>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5460601C-DBE3-F2BB-07D7-D6F7486C1B16}"/>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E7B47CDE-3AA6-4E3A-4684-60BDE28DEE94}"/>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0710C148-05DF-0567-4079-E9A7479846B2}"/>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ptos" panose="020B0004020202020204" pitchFamily="34" charset="0"/>
            </a:endParaRPr>
          </a:p>
        </p:txBody>
      </p:sp>
      <p:sp>
        <p:nvSpPr>
          <p:cNvPr id="4" name="Slide Number Placeholder 5">
            <a:extLst>
              <a:ext uri="{FF2B5EF4-FFF2-40B4-BE49-F238E27FC236}">
                <a16:creationId xmlns:a16="http://schemas.microsoft.com/office/drawing/2014/main" id="{ADC3AE63-0C5A-A67B-CEAC-2DD858C30FD2}"/>
              </a:ext>
            </a:extLst>
          </p:cNvPr>
          <p:cNvSpPr>
            <a:spLocks noGrp="1"/>
          </p:cNvSpPr>
          <p:nvPr>
            <p:ph type="sldNum" sz="quarter" idx="12"/>
          </p:nvPr>
        </p:nvSpPr>
        <p:spPr>
          <a:xfrm>
            <a:off x="11718388" y="6405540"/>
            <a:ext cx="473611"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17</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BC37A4C4-72BF-AD8D-1125-40C723E9D376}"/>
              </a:ext>
            </a:extLst>
          </p:cNvPr>
          <p:cNvSpPr txBox="1">
            <a:spLocks/>
          </p:cNvSpPr>
          <p:nvPr/>
        </p:nvSpPr>
        <p:spPr>
          <a:xfrm>
            <a:off x="109512" y="812837"/>
            <a:ext cx="5756716" cy="543988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800" b="1" dirty="0">
                <a:latin typeface="Aptos" panose="020B0004020202020204" pitchFamily="34" charset="0"/>
              </a:rPr>
              <a:t>Test Scenario:</a:t>
            </a:r>
          </a:p>
          <a:p>
            <a:r>
              <a:rPr lang="en-US" sz="1600" dirty="0">
                <a:latin typeface="Aptos" panose="020B0004020202020204" pitchFamily="34" charset="0"/>
              </a:rPr>
              <a:t>The system should alert sales associates if a scanned item’s quantity is at or below the low stock alert level.</a:t>
            </a:r>
            <a:endParaRPr lang="en-US" sz="1600" b="1" dirty="0">
              <a:latin typeface="Aptos" panose="020B0004020202020204" pitchFamily="34" charset="0"/>
            </a:endParaRPr>
          </a:p>
          <a:p>
            <a:pPr lvl="1"/>
            <a:endParaRPr lang="en-US" sz="1600" b="1" dirty="0">
              <a:latin typeface="Aptos" panose="020B0004020202020204" pitchFamily="34" charset="0"/>
            </a:endParaRPr>
          </a:p>
          <a:p>
            <a:pPr marL="457200" lvl="1" indent="0">
              <a:buNone/>
            </a:pPr>
            <a:endParaRPr lang="en-US" sz="1600" b="1" dirty="0">
              <a:latin typeface="Aptos" panose="020B0004020202020204" pitchFamily="34" charset="0"/>
            </a:endParaRPr>
          </a:p>
          <a:p>
            <a:pPr marL="457200" lvl="1" indent="0">
              <a:buNone/>
            </a:pPr>
            <a:endParaRPr lang="en-US" sz="1600" b="1" dirty="0">
              <a:latin typeface="Aptos" panose="020B0004020202020204" pitchFamily="34" charset="0"/>
            </a:endParaRPr>
          </a:p>
          <a:p>
            <a:pPr marL="457200" lvl="1" indent="0">
              <a:buNone/>
            </a:pPr>
            <a:endParaRPr lang="en-US" sz="1600" b="1" dirty="0">
              <a:latin typeface="Aptos" panose="020B0004020202020204" pitchFamily="34" charset="0"/>
            </a:endParaRPr>
          </a:p>
          <a:p>
            <a:pPr marL="0" indent="0">
              <a:buNone/>
            </a:pPr>
            <a:r>
              <a:rPr lang="en-US" sz="1800" b="1" dirty="0">
                <a:latin typeface="Aptos" panose="020B0004020202020204" pitchFamily="34" charset="0"/>
              </a:rPr>
              <a:t>Steps to follow :</a:t>
            </a:r>
          </a:p>
          <a:p>
            <a:r>
              <a:rPr lang="en-US" sz="1600" dirty="0">
                <a:latin typeface="Aptos" panose="020B0004020202020204" pitchFamily="34" charset="0"/>
              </a:rPr>
              <a:t>Log into the POS connected to IMS.</a:t>
            </a:r>
          </a:p>
          <a:p>
            <a:r>
              <a:rPr lang="en-US" sz="1600" dirty="0">
                <a:latin typeface="Aptos" panose="020B0004020202020204" pitchFamily="34" charset="0"/>
              </a:rPr>
              <a:t>Configure alert level for SKU "XYZ789" at 3 units.</a:t>
            </a:r>
          </a:p>
          <a:p>
            <a:r>
              <a:rPr lang="en-US" sz="1600" dirty="0">
                <a:latin typeface="Aptos" panose="020B0004020202020204" pitchFamily="34" charset="0"/>
              </a:rPr>
              <a:t>Update stock of SKU to 3 units.</a:t>
            </a:r>
          </a:p>
          <a:p>
            <a:r>
              <a:rPr lang="en-US" sz="1600" dirty="0">
                <a:latin typeface="Aptos" panose="020B0004020202020204" pitchFamily="34" charset="0"/>
              </a:rPr>
              <a:t>Scan the SKU on POS terminal.</a:t>
            </a:r>
          </a:p>
          <a:p>
            <a:r>
              <a:rPr lang="en-US" sz="1600" dirty="0">
                <a:latin typeface="Aptos" panose="020B0004020202020204" pitchFamily="34" charset="0"/>
              </a:rPr>
              <a:t>Observe the alert response.</a:t>
            </a:r>
            <a:br>
              <a:rPr lang="en-US" sz="1800" b="1" dirty="0">
                <a:latin typeface="Aptos" panose="020B0004020202020204" pitchFamily="34" charset="0"/>
              </a:rPr>
            </a:br>
            <a:endParaRPr lang="en-US" sz="1600" dirty="0">
              <a:latin typeface="Aptos" panose="020B0004020202020204" pitchFamily="34" charset="0"/>
            </a:endParaRPr>
          </a:p>
        </p:txBody>
      </p:sp>
      <p:sp>
        <p:nvSpPr>
          <p:cNvPr id="12" name="TextBox 11">
            <a:extLst>
              <a:ext uri="{FF2B5EF4-FFF2-40B4-BE49-F238E27FC236}">
                <a16:creationId xmlns:a16="http://schemas.microsoft.com/office/drawing/2014/main" id="{6F91DF55-BBD6-2765-2F14-2EE92AE3FF2E}"/>
              </a:ext>
            </a:extLst>
          </p:cNvPr>
          <p:cNvSpPr txBox="1"/>
          <p:nvPr/>
        </p:nvSpPr>
        <p:spPr>
          <a:xfrm>
            <a:off x="6024148" y="3371125"/>
            <a:ext cx="4767288" cy="1495218"/>
          </a:xfrm>
          <a:prstGeom prst="rect">
            <a:avLst/>
          </a:prstGeom>
          <a:noFill/>
        </p:spPr>
        <p:txBody>
          <a:bodyPr wrap="square" rtlCol="0">
            <a:spAutoFit/>
          </a:bodyPr>
          <a:lstStyle/>
          <a:p>
            <a:pPr>
              <a:buNone/>
            </a:pPr>
            <a:r>
              <a:rPr lang="en-US" sz="1800" b="1" dirty="0">
                <a:latin typeface="Aptos" panose="020B0004020202020204" pitchFamily="34" charset="0"/>
              </a:rPr>
              <a:t> Check Criteria:</a:t>
            </a:r>
          </a:p>
          <a:p>
            <a:pPr marL="228600" lvl="1" indent="-228600">
              <a:lnSpc>
                <a:spcPct val="120000"/>
              </a:lnSpc>
              <a:spcBef>
                <a:spcPts val="1000"/>
              </a:spcBef>
              <a:buFont typeface="Arial" panose="020B0604020202020204" pitchFamily="34" charset="0"/>
              <a:buChar char="•"/>
            </a:pPr>
            <a:r>
              <a:rPr lang="en-US" sz="1600" dirty="0">
                <a:latin typeface="Aptos" panose="020B0004020202020204" pitchFamily="34" charset="0"/>
              </a:rPr>
              <a:t>Pass if the alert is displayed with real-time count and warning message.</a:t>
            </a:r>
          </a:p>
          <a:p>
            <a:pPr marL="228600" lvl="1" indent="-228600">
              <a:lnSpc>
                <a:spcPct val="120000"/>
              </a:lnSpc>
              <a:spcBef>
                <a:spcPts val="1000"/>
              </a:spcBef>
              <a:buFont typeface="Arial" panose="020B0604020202020204" pitchFamily="34" charset="0"/>
              <a:buChar char="•"/>
            </a:pPr>
            <a:r>
              <a:rPr lang="en-US" sz="1600" dirty="0">
                <a:latin typeface="Aptos" panose="020B0004020202020204" pitchFamily="34" charset="0"/>
              </a:rPr>
              <a:t>Fail if no alert appears, or count is incorrect.</a:t>
            </a:r>
            <a:endParaRPr lang="en-IN" sz="1600" dirty="0">
              <a:latin typeface="Aptos" panose="020B0004020202020204" pitchFamily="34" charset="0"/>
            </a:endParaRPr>
          </a:p>
        </p:txBody>
      </p:sp>
      <p:sp>
        <p:nvSpPr>
          <p:cNvPr id="15" name="TextBox 14">
            <a:extLst>
              <a:ext uri="{FF2B5EF4-FFF2-40B4-BE49-F238E27FC236}">
                <a16:creationId xmlns:a16="http://schemas.microsoft.com/office/drawing/2014/main" id="{57D3CB89-FED8-C7CC-5F9A-E7B8933D55EF}"/>
              </a:ext>
            </a:extLst>
          </p:cNvPr>
          <p:cNvSpPr txBox="1"/>
          <p:nvPr/>
        </p:nvSpPr>
        <p:spPr>
          <a:xfrm>
            <a:off x="6004540" y="804900"/>
            <a:ext cx="6077947" cy="1005596"/>
          </a:xfrm>
          <a:prstGeom prst="rect">
            <a:avLst/>
          </a:prstGeom>
          <a:noFill/>
        </p:spPr>
        <p:txBody>
          <a:bodyPr wrap="square" rtlCol="0">
            <a:spAutoFit/>
          </a:bodyPr>
          <a:lstStyle/>
          <a:p>
            <a:pPr>
              <a:buNone/>
            </a:pPr>
            <a:r>
              <a:rPr lang="en-US" b="1" dirty="0">
                <a:latin typeface="Aptos" panose="020B0004020202020204" pitchFamily="34" charset="0"/>
              </a:rPr>
              <a:t>Expected Result:</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A pop-up warning appears on the POS screen with “Low Stock” notice and quantity.</a:t>
            </a:r>
          </a:p>
        </p:txBody>
      </p:sp>
      <p:cxnSp>
        <p:nvCxnSpPr>
          <p:cNvPr id="21" name="Straight Arrow Connector 20">
            <a:extLst>
              <a:ext uri="{FF2B5EF4-FFF2-40B4-BE49-F238E27FC236}">
                <a16:creationId xmlns:a16="http://schemas.microsoft.com/office/drawing/2014/main" id="{756D85FF-0200-33C2-95CD-C617051A371F}"/>
              </a:ext>
            </a:extLst>
          </p:cNvPr>
          <p:cNvCxnSpPr>
            <a:cxnSpLocks/>
          </p:cNvCxnSpPr>
          <p:nvPr/>
        </p:nvCxnSpPr>
        <p:spPr>
          <a:xfrm>
            <a:off x="4145685" y="2183392"/>
            <a:ext cx="0" cy="92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B79248C-6584-E359-F5EC-3644046003A9}"/>
              </a:ext>
            </a:extLst>
          </p:cNvPr>
          <p:cNvCxnSpPr>
            <a:cxnSpLocks/>
          </p:cNvCxnSpPr>
          <p:nvPr/>
        </p:nvCxnSpPr>
        <p:spPr>
          <a:xfrm>
            <a:off x="7421113" y="2183392"/>
            <a:ext cx="0" cy="92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ooter Placeholder 3">
            <a:extLst>
              <a:ext uri="{FF2B5EF4-FFF2-40B4-BE49-F238E27FC236}">
                <a16:creationId xmlns:a16="http://schemas.microsoft.com/office/drawing/2014/main" id="{EFC40CC9-9CCB-6EB6-B8BE-4E37EC6A9CB7}"/>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191346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34F64E-7665-3A03-D4EC-A352C3963E52}"/>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23C3D401-80E9-0E78-C535-28EE33DB2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86F5E0A6-54CB-46E7-628C-74A9BC8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sp>
          <p:nvSpPr>
            <p:cNvPr id="11" name="Rectangle 10">
              <a:extLst>
                <a:ext uri="{FF2B5EF4-FFF2-40B4-BE49-F238E27FC236}">
                  <a16:creationId xmlns:a16="http://schemas.microsoft.com/office/drawing/2014/main" id="{B006D402-6E4E-81A6-C270-03C0EE1DA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grpSp>
      <p:sp>
        <p:nvSpPr>
          <p:cNvPr id="2" name="Title 1">
            <a:extLst>
              <a:ext uri="{FF2B5EF4-FFF2-40B4-BE49-F238E27FC236}">
                <a16:creationId xmlns:a16="http://schemas.microsoft.com/office/drawing/2014/main" id="{A806609D-934A-8043-FBAF-33148692034B}"/>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6. TEST CASES :– CASE 3 ; Role-Based Access Control</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7EE356BB-0721-5CD3-7541-D4189E923707}"/>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66408069-C7C0-2003-3348-353C6936D93B}"/>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2B0A0758-3B56-0D43-8235-54358F621ACD}"/>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65767589-C2AB-93D5-8B76-89EFCB050CCA}"/>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0FC79558-A3BA-1D1E-F096-D8E3DEFEF973}"/>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79A29B8C-5C05-1CFC-F2E6-1AB356F2F38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ptos" panose="020B0004020202020204" pitchFamily="34" charset="0"/>
            </a:endParaRPr>
          </a:p>
        </p:txBody>
      </p:sp>
      <p:sp>
        <p:nvSpPr>
          <p:cNvPr id="4" name="Slide Number Placeholder 5">
            <a:extLst>
              <a:ext uri="{FF2B5EF4-FFF2-40B4-BE49-F238E27FC236}">
                <a16:creationId xmlns:a16="http://schemas.microsoft.com/office/drawing/2014/main" id="{11C58FB0-6941-60EE-7EDE-EB01A73033BF}"/>
              </a:ext>
            </a:extLst>
          </p:cNvPr>
          <p:cNvSpPr>
            <a:spLocks noGrp="1"/>
          </p:cNvSpPr>
          <p:nvPr>
            <p:ph type="sldNum" sz="quarter" idx="12"/>
          </p:nvPr>
        </p:nvSpPr>
        <p:spPr>
          <a:xfrm>
            <a:off x="11690252" y="6405540"/>
            <a:ext cx="501747"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18</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AEF86552-3730-FB37-8F73-32F49F49D4A2}"/>
              </a:ext>
            </a:extLst>
          </p:cNvPr>
          <p:cNvSpPr txBox="1">
            <a:spLocks/>
          </p:cNvSpPr>
          <p:nvPr/>
        </p:nvSpPr>
        <p:spPr>
          <a:xfrm>
            <a:off x="109512" y="812837"/>
            <a:ext cx="5756716" cy="531164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800" b="1" dirty="0">
                <a:latin typeface="Aptos" panose="020B0004020202020204" pitchFamily="34" charset="0"/>
              </a:rPr>
              <a:t>Test Scenario:</a:t>
            </a:r>
          </a:p>
          <a:p>
            <a:r>
              <a:rPr lang="en-US" sz="1600" dirty="0">
                <a:latin typeface="Aptos" panose="020B0004020202020204" pitchFamily="34" charset="0"/>
              </a:rPr>
              <a:t>Verify that only authorized users (Admin) can adjust inventory quantities, while Store Managers can only view.</a:t>
            </a:r>
            <a:endParaRPr lang="en-US" sz="1600" b="1" dirty="0">
              <a:latin typeface="Aptos" panose="020B0004020202020204" pitchFamily="34" charset="0"/>
            </a:endParaRPr>
          </a:p>
          <a:p>
            <a:pPr marL="457200" lvl="1" indent="0">
              <a:buNone/>
            </a:pPr>
            <a:endParaRPr lang="en-US" sz="1600" b="1" dirty="0">
              <a:latin typeface="Aptos" panose="020B0004020202020204" pitchFamily="34" charset="0"/>
            </a:endParaRPr>
          </a:p>
          <a:p>
            <a:pPr marL="457200" lvl="1" indent="0">
              <a:buNone/>
            </a:pPr>
            <a:endParaRPr lang="en-US" sz="1600" b="1" dirty="0">
              <a:latin typeface="Aptos" panose="020B0004020202020204" pitchFamily="34" charset="0"/>
            </a:endParaRPr>
          </a:p>
          <a:p>
            <a:pPr marL="457200" lvl="1" indent="0">
              <a:buNone/>
            </a:pPr>
            <a:endParaRPr lang="en-US" sz="1600" b="1" dirty="0">
              <a:latin typeface="Aptos" panose="020B0004020202020204" pitchFamily="34" charset="0"/>
            </a:endParaRPr>
          </a:p>
          <a:p>
            <a:pPr marL="457200" lvl="1" indent="0">
              <a:buNone/>
            </a:pPr>
            <a:endParaRPr lang="en-US" sz="1600" b="1" dirty="0">
              <a:latin typeface="Aptos" panose="020B0004020202020204" pitchFamily="34" charset="0"/>
            </a:endParaRPr>
          </a:p>
          <a:p>
            <a:pPr marL="0" indent="0">
              <a:buNone/>
            </a:pPr>
            <a:r>
              <a:rPr lang="en-US" sz="1800" b="1" dirty="0">
                <a:latin typeface="Aptos" panose="020B0004020202020204" pitchFamily="34" charset="0"/>
              </a:rPr>
              <a:t>Steps to follow :</a:t>
            </a:r>
          </a:p>
          <a:p>
            <a:r>
              <a:rPr lang="en-US" sz="1600" dirty="0">
                <a:latin typeface="Aptos" panose="020B0004020202020204" pitchFamily="34" charset="0"/>
              </a:rPr>
              <a:t>Log in as Store Manager and attempt to update stock for SKU “1234567-001”.</a:t>
            </a:r>
          </a:p>
          <a:p>
            <a:r>
              <a:rPr lang="en-US" sz="1600" dirty="0">
                <a:latin typeface="Aptos" panose="020B0004020202020204" pitchFamily="34" charset="0"/>
              </a:rPr>
              <a:t>System should prevent edit and show permission message.</a:t>
            </a:r>
          </a:p>
          <a:p>
            <a:r>
              <a:rPr lang="en-US" sz="1600" dirty="0">
                <a:latin typeface="Aptos" panose="020B0004020202020204" pitchFamily="34" charset="0"/>
              </a:rPr>
              <a:t>Log in as Admin and perform the same action.</a:t>
            </a:r>
          </a:p>
          <a:p>
            <a:r>
              <a:rPr lang="en-US" sz="1600" dirty="0">
                <a:latin typeface="Aptos" panose="020B0004020202020204" pitchFamily="34" charset="0"/>
              </a:rPr>
              <a:t>Admin should be allowed to change the quantity.</a:t>
            </a:r>
            <a:br>
              <a:rPr lang="en-US" sz="1800" b="1" dirty="0">
                <a:latin typeface="Aptos" panose="020B0004020202020204" pitchFamily="34" charset="0"/>
              </a:rPr>
            </a:br>
            <a:endParaRPr lang="en-US" sz="1600" dirty="0">
              <a:latin typeface="Aptos" panose="020B0004020202020204" pitchFamily="34" charset="0"/>
            </a:endParaRPr>
          </a:p>
        </p:txBody>
      </p:sp>
      <p:sp>
        <p:nvSpPr>
          <p:cNvPr id="12" name="TextBox 11">
            <a:extLst>
              <a:ext uri="{FF2B5EF4-FFF2-40B4-BE49-F238E27FC236}">
                <a16:creationId xmlns:a16="http://schemas.microsoft.com/office/drawing/2014/main" id="{B607F26F-BE9E-6834-7EBA-1F011E332E7B}"/>
              </a:ext>
            </a:extLst>
          </p:cNvPr>
          <p:cNvSpPr txBox="1"/>
          <p:nvPr/>
        </p:nvSpPr>
        <p:spPr>
          <a:xfrm>
            <a:off x="6024148" y="3371125"/>
            <a:ext cx="4767288" cy="1790683"/>
          </a:xfrm>
          <a:prstGeom prst="rect">
            <a:avLst/>
          </a:prstGeom>
          <a:noFill/>
        </p:spPr>
        <p:txBody>
          <a:bodyPr wrap="square" rtlCol="0">
            <a:spAutoFit/>
          </a:bodyPr>
          <a:lstStyle/>
          <a:p>
            <a:pPr>
              <a:buNone/>
            </a:pPr>
            <a:r>
              <a:rPr lang="en-US" sz="1800" b="1" dirty="0">
                <a:latin typeface="Aptos" panose="020B0004020202020204" pitchFamily="34" charset="0"/>
              </a:rPr>
              <a:t> Check Criteria:</a:t>
            </a:r>
          </a:p>
          <a:p>
            <a:pPr marL="228600" lvl="1" indent="-228600">
              <a:lnSpc>
                <a:spcPct val="120000"/>
              </a:lnSpc>
              <a:spcBef>
                <a:spcPts val="1000"/>
              </a:spcBef>
              <a:buFont typeface="Arial" panose="020B0604020202020204" pitchFamily="34" charset="0"/>
              <a:buChar char="•"/>
            </a:pPr>
            <a:r>
              <a:rPr lang="en-US" sz="1600" dirty="0">
                <a:latin typeface="Aptos" panose="020B0004020202020204" pitchFamily="34" charset="0"/>
              </a:rPr>
              <a:t>Pass if Store Manager is blocked and Admin is granted access.</a:t>
            </a:r>
          </a:p>
          <a:p>
            <a:pPr marL="228600" lvl="1" indent="-228600">
              <a:lnSpc>
                <a:spcPct val="120000"/>
              </a:lnSpc>
              <a:spcBef>
                <a:spcPts val="1000"/>
              </a:spcBef>
              <a:buFont typeface="Arial" panose="020B0604020202020204" pitchFamily="34" charset="0"/>
              <a:buChar char="•"/>
            </a:pPr>
            <a:r>
              <a:rPr lang="en-US" sz="1600" dirty="0">
                <a:latin typeface="Aptos" panose="020B0004020202020204" pitchFamily="34" charset="0"/>
              </a:rPr>
              <a:t> Fail if Store Manager can edit or Admin is restricted.</a:t>
            </a:r>
            <a:endParaRPr lang="en-IN" sz="1600" dirty="0">
              <a:latin typeface="Aptos" panose="020B0004020202020204" pitchFamily="34" charset="0"/>
            </a:endParaRPr>
          </a:p>
        </p:txBody>
      </p:sp>
      <p:sp>
        <p:nvSpPr>
          <p:cNvPr id="15" name="TextBox 14">
            <a:extLst>
              <a:ext uri="{FF2B5EF4-FFF2-40B4-BE49-F238E27FC236}">
                <a16:creationId xmlns:a16="http://schemas.microsoft.com/office/drawing/2014/main" id="{CFE1BE84-1033-EC65-628F-9613DA0D08D2}"/>
              </a:ext>
            </a:extLst>
          </p:cNvPr>
          <p:cNvSpPr txBox="1"/>
          <p:nvPr/>
        </p:nvSpPr>
        <p:spPr>
          <a:xfrm>
            <a:off x="6004540" y="804900"/>
            <a:ext cx="6077947" cy="711926"/>
          </a:xfrm>
          <a:prstGeom prst="rect">
            <a:avLst/>
          </a:prstGeom>
          <a:noFill/>
        </p:spPr>
        <p:txBody>
          <a:bodyPr wrap="square" rtlCol="0">
            <a:spAutoFit/>
          </a:bodyPr>
          <a:lstStyle/>
          <a:p>
            <a:pPr>
              <a:buNone/>
            </a:pPr>
            <a:r>
              <a:rPr lang="en-US" b="1" dirty="0">
                <a:latin typeface="Aptos" panose="020B0004020202020204" pitchFamily="34" charset="0"/>
              </a:rPr>
              <a:t>Expected Result:</a:t>
            </a:r>
          </a:p>
          <a:p>
            <a:pPr marL="685800" lvl="1" indent="-228600">
              <a:lnSpc>
                <a:spcPct val="120000"/>
              </a:lnSpc>
              <a:spcBef>
                <a:spcPts val="500"/>
              </a:spcBef>
              <a:buFont typeface="Arial" panose="020B0604020202020204" pitchFamily="34" charset="0"/>
              <a:buChar char="•"/>
            </a:pPr>
            <a:r>
              <a:rPr lang="en-US" sz="1600" dirty="0">
                <a:latin typeface="Aptos" panose="020B0004020202020204" pitchFamily="34" charset="0"/>
              </a:rPr>
              <a:t>Admin can edit stock; Store Manager gets a read-only view.</a:t>
            </a:r>
          </a:p>
        </p:txBody>
      </p:sp>
      <p:cxnSp>
        <p:nvCxnSpPr>
          <p:cNvPr id="21" name="Straight Arrow Connector 20">
            <a:extLst>
              <a:ext uri="{FF2B5EF4-FFF2-40B4-BE49-F238E27FC236}">
                <a16:creationId xmlns:a16="http://schemas.microsoft.com/office/drawing/2014/main" id="{03F2862C-FA59-5223-C9E4-B7957C3AD1FA}"/>
              </a:ext>
            </a:extLst>
          </p:cNvPr>
          <p:cNvCxnSpPr>
            <a:cxnSpLocks/>
          </p:cNvCxnSpPr>
          <p:nvPr/>
        </p:nvCxnSpPr>
        <p:spPr>
          <a:xfrm>
            <a:off x="4145685" y="2183392"/>
            <a:ext cx="0" cy="92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AFC519E-40F3-906B-DF8F-6704750EDE30}"/>
              </a:ext>
            </a:extLst>
          </p:cNvPr>
          <p:cNvCxnSpPr>
            <a:cxnSpLocks/>
          </p:cNvCxnSpPr>
          <p:nvPr/>
        </p:nvCxnSpPr>
        <p:spPr>
          <a:xfrm>
            <a:off x="7421113" y="2183392"/>
            <a:ext cx="0" cy="92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ooter Placeholder 3">
            <a:extLst>
              <a:ext uri="{FF2B5EF4-FFF2-40B4-BE49-F238E27FC236}">
                <a16:creationId xmlns:a16="http://schemas.microsoft.com/office/drawing/2014/main" id="{C37E90FE-6CB1-F519-3399-99848936ED94}"/>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2830792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7E7B2C-FDBD-6736-5286-27574C00B929}"/>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6A8A1B83-5B4F-60B6-999D-5C1660EFE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F77E1421-8333-E708-E459-E60494BA4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sp>
          <p:nvSpPr>
            <p:cNvPr id="11" name="Rectangle 10">
              <a:extLst>
                <a:ext uri="{FF2B5EF4-FFF2-40B4-BE49-F238E27FC236}">
                  <a16:creationId xmlns:a16="http://schemas.microsoft.com/office/drawing/2014/main" id="{1CF7CF2B-DAEA-FA78-5301-E8D305A09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grpSp>
      <p:sp>
        <p:nvSpPr>
          <p:cNvPr id="2" name="Title 1">
            <a:extLst>
              <a:ext uri="{FF2B5EF4-FFF2-40B4-BE49-F238E27FC236}">
                <a16:creationId xmlns:a16="http://schemas.microsoft.com/office/drawing/2014/main" id="{7F26AE5A-297A-5D25-9267-2B17C50E0698}"/>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6. ACCEPTANCE CRITERIA FOR IMS</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632AB990-6923-5177-1602-52D56BEB245B}"/>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D4E3F62E-D06B-5B2C-736A-AF3088CDFE7E}"/>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42FC83E2-EBF4-C494-B63A-9790D25E4478}"/>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8F754E20-EA4E-8E37-C21D-9B38B424DEB8}"/>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4DA210F1-24CD-F0C3-0716-91CA14FAB4BE}"/>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ED8DF434-70CB-B832-8D77-C4515F65E5C5}"/>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ptos" panose="020B0004020202020204" pitchFamily="34" charset="0"/>
            </a:endParaRPr>
          </a:p>
        </p:txBody>
      </p:sp>
      <p:sp>
        <p:nvSpPr>
          <p:cNvPr id="4" name="Slide Number Placeholder 5">
            <a:extLst>
              <a:ext uri="{FF2B5EF4-FFF2-40B4-BE49-F238E27FC236}">
                <a16:creationId xmlns:a16="http://schemas.microsoft.com/office/drawing/2014/main" id="{2095FC23-1D21-C5C2-0632-AEC1B9A60E3B}"/>
              </a:ext>
            </a:extLst>
          </p:cNvPr>
          <p:cNvSpPr>
            <a:spLocks noGrp="1"/>
          </p:cNvSpPr>
          <p:nvPr>
            <p:ph type="sldNum" sz="quarter" idx="12"/>
          </p:nvPr>
        </p:nvSpPr>
        <p:spPr>
          <a:xfrm>
            <a:off x="11732456" y="6405540"/>
            <a:ext cx="459544"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19</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66617AC7-BFB0-A023-86C2-517BC4E373A7}"/>
              </a:ext>
            </a:extLst>
          </p:cNvPr>
          <p:cNvSpPr txBox="1">
            <a:spLocks/>
          </p:cNvSpPr>
          <p:nvPr/>
        </p:nvSpPr>
        <p:spPr>
          <a:xfrm>
            <a:off x="109512" y="812837"/>
            <a:ext cx="9962956" cy="552914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Aptos" panose="020B0004020202020204" pitchFamily="34" charset="0"/>
              </a:rPr>
              <a:t>Functional - </a:t>
            </a:r>
          </a:p>
          <a:p>
            <a:r>
              <a:rPr lang="en-US" sz="1600" dirty="0">
                <a:latin typeface="Aptos" panose="020B0004020202020204" pitchFamily="34" charset="0"/>
              </a:rPr>
              <a:t>System tracks and updates inventory in real time. </a:t>
            </a:r>
          </a:p>
          <a:p>
            <a:r>
              <a:rPr lang="en-US" sz="1600" dirty="0">
                <a:latin typeface="Aptos" panose="020B0004020202020204" pitchFamily="34" charset="0"/>
              </a:rPr>
              <a:t>Auto-replenishment is triggered for all SKUs when thresholds are breached. </a:t>
            </a:r>
          </a:p>
          <a:p>
            <a:r>
              <a:rPr lang="en-US" sz="1600" dirty="0">
                <a:latin typeface="Aptos" panose="020B0004020202020204" pitchFamily="34" charset="0"/>
              </a:rPr>
              <a:t>Sales and warehouse systems are successfully integrated via API.</a:t>
            </a:r>
          </a:p>
          <a:p>
            <a:r>
              <a:rPr lang="en-US" sz="1600" dirty="0">
                <a:latin typeface="Aptos" panose="020B0004020202020204" pitchFamily="34" charset="0"/>
              </a:rPr>
              <a:t>Low stock alerts function as per SKU-level configuration.</a:t>
            </a:r>
          </a:p>
          <a:p>
            <a:r>
              <a:rPr lang="en-US" sz="1600" dirty="0">
                <a:latin typeface="Aptos" panose="020B0004020202020204" pitchFamily="34" charset="0"/>
              </a:rPr>
              <a:t>Stock logs are created for every add/edit/delete activity.</a:t>
            </a:r>
          </a:p>
          <a:p>
            <a:r>
              <a:rPr lang="en-US" sz="1600" dirty="0">
                <a:latin typeface="Aptos" panose="020B0004020202020204" pitchFamily="34" charset="0"/>
              </a:rPr>
              <a:t>User roles are fully enforced — Admin, Store Manager, Warehouse Staff.</a:t>
            </a:r>
          </a:p>
          <a:p>
            <a:r>
              <a:rPr lang="en-US" sz="1600" dirty="0">
                <a:latin typeface="Aptos" panose="020B0004020202020204" pitchFamily="34" charset="0"/>
              </a:rPr>
              <a:t>Inventory reports can be generated and exported (PDF/Excel).</a:t>
            </a:r>
          </a:p>
          <a:p>
            <a:pPr marL="0" indent="0">
              <a:buNone/>
            </a:pPr>
            <a:endParaRPr lang="en-US" sz="1600" dirty="0">
              <a:latin typeface="Aptos" panose="020B0004020202020204" pitchFamily="34" charset="0"/>
            </a:endParaRPr>
          </a:p>
          <a:p>
            <a:pPr marL="0" indent="0">
              <a:buNone/>
            </a:pPr>
            <a:r>
              <a:rPr lang="en-US" sz="1800" b="1" dirty="0">
                <a:latin typeface="Aptos" panose="020B0004020202020204" pitchFamily="34" charset="0"/>
              </a:rPr>
              <a:t>Non-Functional – </a:t>
            </a:r>
          </a:p>
          <a:p>
            <a:r>
              <a:rPr lang="en-US" sz="1600" dirty="0">
                <a:latin typeface="Aptos" panose="020B0004020202020204" pitchFamily="34" charset="0"/>
              </a:rPr>
              <a:t>IMS handles at least 100 concurrent users with &lt;2 seconds latency.</a:t>
            </a:r>
          </a:p>
          <a:p>
            <a:r>
              <a:rPr lang="en-US" sz="1600" dirty="0">
                <a:latin typeface="Aptos" panose="020B0004020202020204" pitchFamily="34" charset="0"/>
              </a:rPr>
              <a:t>System uptime is proven to be 99.9% over a 2-week UAT period.</a:t>
            </a:r>
          </a:p>
          <a:p>
            <a:r>
              <a:rPr lang="en-US" sz="1600" dirty="0">
                <a:latin typeface="Aptos" panose="020B0004020202020204" pitchFamily="34" charset="0"/>
              </a:rPr>
              <a:t>Access is secure — two-factor authentication for Admins, encrypted data storage.</a:t>
            </a:r>
          </a:p>
        </p:txBody>
      </p:sp>
      <p:sp>
        <p:nvSpPr>
          <p:cNvPr id="12" name="Footer Placeholder 3">
            <a:extLst>
              <a:ext uri="{FF2B5EF4-FFF2-40B4-BE49-F238E27FC236}">
                <a16:creationId xmlns:a16="http://schemas.microsoft.com/office/drawing/2014/main" id="{8282FF5A-7EC8-84FD-D3E3-21CDB52DA2A3}"/>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128438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4C9C60D-9D77-45E7-A7AA-45806B23E7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3" name="Rectangle 12">
              <a:extLst>
                <a:ext uri="{FF2B5EF4-FFF2-40B4-BE49-F238E27FC236}">
                  <a16:creationId xmlns:a16="http://schemas.microsoft.com/office/drawing/2014/main" id="{B34D742C-1AE5-4925-9160-7224E37A2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4FF0A4B-3ADB-4A0F-B8EE-7785F277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CB18239-7E63-1E84-AC38-81DA3AE58319}"/>
              </a:ext>
            </a:extLst>
          </p:cNvPr>
          <p:cNvSpPr>
            <a:spLocks noGrp="1"/>
          </p:cNvSpPr>
          <p:nvPr>
            <p:ph type="title"/>
          </p:nvPr>
        </p:nvSpPr>
        <p:spPr>
          <a:xfrm>
            <a:off x="0" y="2803813"/>
            <a:ext cx="3228262" cy="900231"/>
          </a:xfrm>
        </p:spPr>
        <p:txBody>
          <a:bodyPr>
            <a:normAutofit fontScale="90000"/>
          </a:bodyPr>
          <a:lstStyle/>
          <a:p>
            <a:r>
              <a:rPr lang="en-US" sz="2800" b="1" dirty="0">
                <a:latin typeface="Aptos" panose="020B0004020202020204" pitchFamily="34" charset="0"/>
              </a:rPr>
              <a:t>Design Document</a:t>
            </a:r>
            <a:br>
              <a:rPr lang="en-US" sz="3200" dirty="0">
                <a:latin typeface="Aptos" panose="020B0004020202020204" pitchFamily="34" charset="0"/>
              </a:rPr>
            </a:br>
            <a:r>
              <a:rPr lang="en-US" sz="2400" dirty="0">
                <a:solidFill>
                  <a:schemeClr val="bg1">
                    <a:lumMod val="50000"/>
                  </a:schemeClr>
                </a:solidFill>
                <a:latin typeface="Aptos" panose="020B0004020202020204" pitchFamily="34" charset="0"/>
              </a:rPr>
              <a:t>Contents</a:t>
            </a:r>
            <a:endParaRPr lang="en-IN" sz="3200" dirty="0">
              <a:solidFill>
                <a:schemeClr val="bg1">
                  <a:lumMod val="50000"/>
                </a:schemeClr>
              </a:solidFill>
              <a:latin typeface="Aptos" panose="020B0004020202020204" pitchFamily="34" charset="0"/>
            </a:endParaRPr>
          </a:p>
        </p:txBody>
      </p:sp>
      <p:cxnSp>
        <p:nvCxnSpPr>
          <p:cNvPr id="10" name="Straight Connector 9">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txBox="1">
            <a:spLocks noGrp="1"/>
          </p:cNvSpPr>
          <p:nvPr>
            <p:ph idx="1"/>
          </p:nvPr>
        </p:nvSpPr>
        <p:spPr>
          <a:xfrm>
            <a:off x="3407028" y="545492"/>
            <a:ext cx="8351539" cy="5789855"/>
          </a:xfrm>
          <a:prstGeom prst="rect">
            <a:avLst/>
          </a:prstGeom>
          <a:solidFill>
            <a:schemeClr val="accent2">
              <a:lumMod val="20000"/>
              <a:lumOff val="80000"/>
            </a:schemeClr>
          </a:solidFill>
        </p:spPr>
        <p:txBody>
          <a:bodyPr wrap="square" rtlCol="0">
            <a:spAutoFit/>
          </a:bodyPr>
          <a:lstStyle/>
          <a:p>
            <a:pPr marL="800100" lvl="1" indent="-342900">
              <a:lnSpc>
                <a:spcPct val="150000"/>
              </a:lnSpc>
              <a:buFont typeface="+mj-lt"/>
              <a:buAutoNum type="arabicPeriod"/>
            </a:pPr>
            <a:r>
              <a:rPr lang="en-IN" dirty="0">
                <a:latin typeface="Aptos" panose="020B0004020202020204" pitchFamily="34" charset="0"/>
              </a:rPr>
              <a:t>Status Quo and Client Requirement</a:t>
            </a:r>
          </a:p>
          <a:p>
            <a:pPr marL="800100" lvl="1" indent="-342900">
              <a:lnSpc>
                <a:spcPct val="150000"/>
              </a:lnSpc>
              <a:buFont typeface="+mj-lt"/>
              <a:buAutoNum type="arabicPeriod"/>
            </a:pPr>
            <a:r>
              <a:rPr lang="en-IN" dirty="0">
                <a:latin typeface="Aptos" panose="020B0004020202020204" pitchFamily="34" charset="0"/>
              </a:rPr>
              <a:t>Stakeholder Identification &amp; Analysis</a:t>
            </a:r>
          </a:p>
          <a:p>
            <a:pPr marL="800100" lvl="1" indent="-342900">
              <a:lnSpc>
                <a:spcPct val="150000"/>
              </a:lnSpc>
              <a:buFont typeface="+mj-lt"/>
              <a:buAutoNum type="arabicPeriod"/>
            </a:pPr>
            <a:r>
              <a:rPr lang="en-US" dirty="0">
                <a:latin typeface="Aptos" panose="020B0004020202020204" pitchFamily="34" charset="0"/>
              </a:rPr>
              <a:t>Business Process Mapping &amp; Requirements Gathering</a:t>
            </a:r>
            <a:endParaRPr lang="en-IN" dirty="0">
              <a:latin typeface="Aptos" panose="020B0004020202020204" pitchFamily="34" charset="0"/>
            </a:endParaRPr>
          </a:p>
          <a:p>
            <a:pPr marL="800100" lvl="1" indent="-342900">
              <a:lnSpc>
                <a:spcPct val="150000"/>
              </a:lnSpc>
              <a:buFont typeface="+mj-lt"/>
              <a:buAutoNum type="arabicPeriod"/>
            </a:pPr>
            <a:r>
              <a:rPr lang="en-IN" dirty="0">
                <a:latin typeface="Aptos" panose="020B0004020202020204" pitchFamily="34" charset="0"/>
              </a:rPr>
              <a:t>User Stories &amp; Use Cases</a:t>
            </a:r>
          </a:p>
          <a:p>
            <a:pPr marL="800100" lvl="1" indent="-342900">
              <a:lnSpc>
                <a:spcPct val="150000"/>
              </a:lnSpc>
              <a:buFont typeface="+mj-lt"/>
              <a:buAutoNum type="arabicPeriod"/>
            </a:pPr>
            <a:r>
              <a:rPr lang="en-IN" dirty="0">
                <a:latin typeface="Aptos" panose="020B0004020202020204" pitchFamily="34" charset="0"/>
              </a:rPr>
              <a:t>Functional Prototyping &amp; Wireframes </a:t>
            </a:r>
          </a:p>
          <a:p>
            <a:pPr marL="800100" lvl="1" indent="-342900">
              <a:lnSpc>
                <a:spcPct val="150000"/>
              </a:lnSpc>
              <a:buFont typeface="+mj-lt"/>
              <a:buAutoNum type="arabicPeriod"/>
            </a:pPr>
            <a:r>
              <a:rPr lang="en-IN" dirty="0">
                <a:latin typeface="Aptos" panose="020B0004020202020204" pitchFamily="34" charset="0"/>
              </a:rPr>
              <a:t>Test Cases &amp; Acceptance Criteria</a:t>
            </a:r>
          </a:p>
          <a:p>
            <a:pPr marL="800100" lvl="1" indent="-342900">
              <a:lnSpc>
                <a:spcPct val="150000"/>
              </a:lnSpc>
              <a:buFont typeface="+mj-lt"/>
              <a:buAutoNum type="arabicPeriod"/>
            </a:pPr>
            <a:r>
              <a:rPr lang="en-IN" dirty="0">
                <a:latin typeface="Aptos" panose="020B0004020202020204" pitchFamily="34" charset="0"/>
              </a:rPr>
              <a:t>Communication Plan &amp; Project Timeline</a:t>
            </a:r>
          </a:p>
          <a:p>
            <a:pPr marL="800100" lvl="1" indent="-342900">
              <a:lnSpc>
                <a:spcPct val="150000"/>
              </a:lnSpc>
              <a:buFont typeface="+mj-lt"/>
              <a:buAutoNum type="arabicPeriod"/>
            </a:pPr>
            <a:r>
              <a:rPr lang="en-US" dirty="0">
                <a:latin typeface="Aptos" panose="020B0004020202020204" pitchFamily="34" charset="0"/>
              </a:rPr>
              <a:t>Sprint Timelines and development kick off</a:t>
            </a:r>
          </a:p>
          <a:p>
            <a:pPr marL="800100" lvl="1" indent="-342900">
              <a:lnSpc>
                <a:spcPct val="150000"/>
              </a:lnSpc>
              <a:buFont typeface="+mj-lt"/>
              <a:buAutoNum type="arabicPeriod"/>
            </a:pPr>
            <a:r>
              <a:rPr lang="en-US" dirty="0">
                <a:latin typeface="Aptos" panose="020B0004020202020204" pitchFamily="34" charset="0"/>
              </a:rPr>
              <a:t>Production Deployment and Post UAT </a:t>
            </a:r>
          </a:p>
          <a:p>
            <a:pPr marL="457200" lvl="1" indent="0">
              <a:lnSpc>
                <a:spcPct val="150000"/>
              </a:lnSpc>
              <a:buNone/>
            </a:pPr>
            <a:endParaRPr lang="en-US" dirty="0">
              <a:latin typeface="Aptos" panose="020B0004020202020204" pitchFamily="34" charset="0"/>
            </a:endParaRPr>
          </a:p>
          <a:p>
            <a:pPr marL="457200" lvl="1" indent="0">
              <a:lnSpc>
                <a:spcPct val="150000"/>
              </a:lnSpc>
              <a:buNone/>
            </a:pPr>
            <a:r>
              <a:rPr lang="en-US" sz="2000" b="1" dirty="0">
                <a:latin typeface="Aptos" panose="020B0004020202020204" pitchFamily="34" charset="0"/>
              </a:rPr>
              <a:t>Go – Live </a:t>
            </a:r>
            <a:endParaRPr lang="en-US" dirty="0">
              <a:latin typeface="Aptos" panose="020B0004020202020204" pitchFamily="34" charset="0"/>
            </a:endParaRPr>
          </a:p>
          <a:p>
            <a:pPr marL="800100" lvl="1" indent="-342900">
              <a:lnSpc>
                <a:spcPct val="150000"/>
              </a:lnSpc>
              <a:buFont typeface="+mj-lt"/>
              <a:buAutoNum type="arabicPeriod"/>
            </a:pPr>
            <a:r>
              <a:rPr lang="en-US" dirty="0">
                <a:latin typeface="Aptos" panose="020B0004020202020204" pitchFamily="34" charset="0"/>
              </a:rPr>
              <a:t>Server Maintenance Activity and Rollback Plan (if applicable) </a:t>
            </a:r>
            <a:endParaRPr lang="en-US" sz="2200" b="1" dirty="0">
              <a:latin typeface="Aptos" panose="020B0004020202020204" pitchFamily="34" charset="0"/>
            </a:endParaRPr>
          </a:p>
        </p:txBody>
      </p:sp>
      <p:sp>
        <p:nvSpPr>
          <p:cNvPr id="20" name="Slide Number Placeholder 5">
            <a:extLst>
              <a:ext uri="{FF2B5EF4-FFF2-40B4-BE49-F238E27FC236}">
                <a16:creationId xmlns:a16="http://schemas.microsoft.com/office/drawing/2014/main" id="{755AE4FF-5624-291A-EE19-F4DAD3C731BE}"/>
              </a:ext>
            </a:extLst>
          </p:cNvPr>
          <p:cNvSpPr>
            <a:spLocks noGrp="1"/>
          </p:cNvSpPr>
          <p:nvPr>
            <p:ph type="sldNum" sz="quarter" idx="12"/>
          </p:nvPr>
        </p:nvSpPr>
        <p:spPr>
          <a:xfrm>
            <a:off x="11789922" y="6405540"/>
            <a:ext cx="402077"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2</a:t>
            </a:fld>
            <a:endParaRPr lang="en-US" b="1" dirty="0">
              <a:solidFill>
                <a:schemeClr val="bg1"/>
              </a:solidFill>
              <a:latin typeface="Aptos" panose="020B0004020202020204" pitchFamily="34" charset="0"/>
            </a:endParaRPr>
          </a:p>
        </p:txBody>
      </p:sp>
      <p:sp>
        <p:nvSpPr>
          <p:cNvPr id="5" name="Footer Placeholder 3">
            <a:extLst>
              <a:ext uri="{FF2B5EF4-FFF2-40B4-BE49-F238E27FC236}">
                <a16:creationId xmlns:a16="http://schemas.microsoft.com/office/drawing/2014/main" id="{695DA7B9-16EA-67DC-060F-8B2224BD2325}"/>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189167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59DC95-BF61-38A6-235C-FF656C5F02E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9B31752C-9968-FFF1-87AE-88BE0886CF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CA02E383-F949-7962-0C37-DAF47233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sp>
          <p:nvSpPr>
            <p:cNvPr id="11" name="Rectangle 10">
              <a:extLst>
                <a:ext uri="{FF2B5EF4-FFF2-40B4-BE49-F238E27FC236}">
                  <a16:creationId xmlns:a16="http://schemas.microsoft.com/office/drawing/2014/main" id="{8BA82EDC-D7D5-3510-B2F5-C4A1CB376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grpSp>
      <p:sp>
        <p:nvSpPr>
          <p:cNvPr id="2" name="Title 1">
            <a:extLst>
              <a:ext uri="{FF2B5EF4-FFF2-40B4-BE49-F238E27FC236}">
                <a16:creationId xmlns:a16="http://schemas.microsoft.com/office/drawing/2014/main" id="{CE633715-C6E6-4F41-4C17-D69B60F15304}"/>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7. Communication Plan – IMS Project</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F4C66E65-99EF-F93D-9554-3C5A96966FDF}"/>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18B95128-3F0B-B98A-B093-DE925B53F14C}"/>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1578CA52-2510-BF38-ADDA-1472BD728405}"/>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BDAFA717-F5E4-D3C7-136E-44C585DC876F}"/>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AD6E796F-0929-76D0-49FF-F3313C7F93CE}"/>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A58A835C-9C12-6AD3-77A0-2F246E5E3FC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ptos" panose="020B0004020202020204" pitchFamily="34" charset="0"/>
            </a:endParaRPr>
          </a:p>
        </p:txBody>
      </p:sp>
      <p:sp>
        <p:nvSpPr>
          <p:cNvPr id="4" name="Slide Number Placeholder 5">
            <a:extLst>
              <a:ext uri="{FF2B5EF4-FFF2-40B4-BE49-F238E27FC236}">
                <a16:creationId xmlns:a16="http://schemas.microsoft.com/office/drawing/2014/main" id="{CCDF5D53-408C-A838-64B1-A01D6A89DE0F}"/>
              </a:ext>
            </a:extLst>
          </p:cNvPr>
          <p:cNvSpPr>
            <a:spLocks noGrp="1"/>
          </p:cNvSpPr>
          <p:nvPr>
            <p:ph type="sldNum" sz="quarter" idx="12"/>
          </p:nvPr>
        </p:nvSpPr>
        <p:spPr>
          <a:xfrm>
            <a:off x="11760592" y="6405540"/>
            <a:ext cx="431408"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20</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E6E711F4-AB0C-C32D-15DB-0379345894D9}"/>
              </a:ext>
            </a:extLst>
          </p:cNvPr>
          <p:cNvSpPr txBox="1">
            <a:spLocks/>
          </p:cNvSpPr>
          <p:nvPr/>
        </p:nvSpPr>
        <p:spPr>
          <a:xfrm>
            <a:off x="109512" y="812837"/>
            <a:ext cx="11496334" cy="1478866"/>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Aptos" panose="020B0004020202020204" pitchFamily="34" charset="0"/>
              </a:rPr>
              <a:t>Effective communication is critical to ensure alignment between stakeholders and project teams, reduce delays, and manage risks proactively.</a:t>
            </a:r>
          </a:p>
          <a:p>
            <a:pPr marL="0" indent="0">
              <a:buNone/>
            </a:pPr>
            <a:r>
              <a:rPr lang="en-US" sz="1600" b="1" dirty="0">
                <a:latin typeface="Aptos" panose="020B0004020202020204" pitchFamily="34" charset="0"/>
              </a:rPr>
              <a:t> Stakeholder Communication Strategy :</a:t>
            </a:r>
          </a:p>
          <a:p>
            <a:pPr marL="0" indent="0">
              <a:buNone/>
            </a:pPr>
            <a:endParaRPr lang="en-US" sz="1400" dirty="0">
              <a:latin typeface="Aptos" panose="020B0004020202020204" pitchFamily="34" charset="0"/>
            </a:endParaRPr>
          </a:p>
        </p:txBody>
      </p:sp>
      <p:graphicFrame>
        <p:nvGraphicFramePr>
          <p:cNvPr id="12" name="Table 11">
            <a:extLst>
              <a:ext uri="{FF2B5EF4-FFF2-40B4-BE49-F238E27FC236}">
                <a16:creationId xmlns:a16="http://schemas.microsoft.com/office/drawing/2014/main" id="{8E453084-A0FA-E67D-2BFC-8F7FB74F28DB}"/>
              </a:ext>
            </a:extLst>
          </p:cNvPr>
          <p:cNvGraphicFramePr>
            <a:graphicFrameLocks noGrp="1"/>
          </p:cNvGraphicFramePr>
          <p:nvPr>
            <p:extLst>
              <p:ext uri="{D42A27DB-BD31-4B8C-83A1-F6EECF244321}">
                <p14:modId xmlns:p14="http://schemas.microsoft.com/office/powerpoint/2010/main" val="3764669248"/>
              </p:ext>
            </p:extLst>
          </p:nvPr>
        </p:nvGraphicFramePr>
        <p:xfrm>
          <a:off x="263286" y="1923381"/>
          <a:ext cx="11605846" cy="4394824"/>
        </p:xfrm>
        <a:graphic>
          <a:graphicData uri="http://schemas.openxmlformats.org/drawingml/2006/table">
            <a:tbl>
              <a:tblPr>
                <a:tableStyleId>{5C22544A-7EE6-4342-B048-85BDC9FD1C3A}</a:tableStyleId>
              </a:tblPr>
              <a:tblGrid>
                <a:gridCol w="2807360">
                  <a:extLst>
                    <a:ext uri="{9D8B030D-6E8A-4147-A177-3AD203B41FA5}">
                      <a16:colId xmlns:a16="http://schemas.microsoft.com/office/drawing/2014/main" val="297113423"/>
                    </a:ext>
                  </a:extLst>
                </a:gridCol>
                <a:gridCol w="2838544">
                  <a:extLst>
                    <a:ext uri="{9D8B030D-6E8A-4147-A177-3AD203B41FA5}">
                      <a16:colId xmlns:a16="http://schemas.microsoft.com/office/drawing/2014/main" val="515447397"/>
                    </a:ext>
                  </a:extLst>
                </a:gridCol>
                <a:gridCol w="1996732">
                  <a:extLst>
                    <a:ext uri="{9D8B030D-6E8A-4147-A177-3AD203B41FA5}">
                      <a16:colId xmlns:a16="http://schemas.microsoft.com/office/drawing/2014/main" val="3854828638"/>
                    </a:ext>
                  </a:extLst>
                </a:gridCol>
                <a:gridCol w="1452168">
                  <a:extLst>
                    <a:ext uri="{9D8B030D-6E8A-4147-A177-3AD203B41FA5}">
                      <a16:colId xmlns:a16="http://schemas.microsoft.com/office/drawing/2014/main" val="1707207334"/>
                    </a:ext>
                  </a:extLst>
                </a:gridCol>
                <a:gridCol w="2511042">
                  <a:extLst>
                    <a:ext uri="{9D8B030D-6E8A-4147-A177-3AD203B41FA5}">
                      <a16:colId xmlns:a16="http://schemas.microsoft.com/office/drawing/2014/main" val="3674918632"/>
                    </a:ext>
                  </a:extLst>
                </a:gridCol>
              </a:tblGrid>
              <a:tr h="459340">
                <a:tc>
                  <a:txBody>
                    <a:bodyPr/>
                    <a:lstStyle/>
                    <a:p>
                      <a:pPr algn="ctr" fontAlgn="ctr"/>
                      <a:r>
                        <a:rPr lang="en-IN" sz="1600" b="1" u="none" strike="noStrike" dirty="0">
                          <a:solidFill>
                            <a:srgbClr val="002060"/>
                          </a:solidFill>
                          <a:effectLst/>
                          <a:latin typeface="Aptos" panose="020B0004020202020204" pitchFamily="34" charset="0"/>
                        </a:rPr>
                        <a:t>Stakeholder</a:t>
                      </a:r>
                      <a:endParaRPr lang="en-IN" sz="1600" b="1" i="0" u="none" strike="noStrike" dirty="0">
                        <a:solidFill>
                          <a:srgbClr val="002060"/>
                        </a:solidFill>
                        <a:effectLst/>
                        <a:latin typeface="Aptos" panose="020B0004020202020204" pitchFamily="34" charset="0"/>
                      </a:endParaRPr>
                    </a:p>
                  </a:txBody>
                  <a:tcPr marL="5866" marR="5866" marT="5866" marB="0" anchor="ctr"/>
                </a:tc>
                <a:tc>
                  <a:txBody>
                    <a:bodyPr/>
                    <a:lstStyle/>
                    <a:p>
                      <a:pPr algn="ctr" fontAlgn="ctr"/>
                      <a:r>
                        <a:rPr lang="en-IN" sz="1600" b="1" u="none" strike="noStrike" dirty="0">
                          <a:solidFill>
                            <a:srgbClr val="002060"/>
                          </a:solidFill>
                          <a:effectLst/>
                          <a:latin typeface="Aptos" panose="020B0004020202020204" pitchFamily="34" charset="0"/>
                        </a:rPr>
                        <a:t>Communication Purpose</a:t>
                      </a:r>
                      <a:endParaRPr lang="en-IN" sz="1600" b="1" i="0" u="none" strike="noStrike" dirty="0">
                        <a:solidFill>
                          <a:srgbClr val="002060"/>
                        </a:solidFill>
                        <a:effectLst/>
                        <a:latin typeface="Aptos" panose="020B0004020202020204" pitchFamily="34" charset="0"/>
                      </a:endParaRPr>
                    </a:p>
                  </a:txBody>
                  <a:tcPr marL="5866" marR="5866" marT="5866" marB="0" anchor="ctr"/>
                </a:tc>
                <a:tc>
                  <a:txBody>
                    <a:bodyPr/>
                    <a:lstStyle/>
                    <a:p>
                      <a:pPr algn="ctr" fontAlgn="ctr"/>
                      <a:r>
                        <a:rPr lang="en-IN" sz="1600" b="1" u="none" strike="noStrike" dirty="0">
                          <a:solidFill>
                            <a:srgbClr val="002060"/>
                          </a:solidFill>
                          <a:effectLst/>
                          <a:latin typeface="Aptos" panose="020B0004020202020204" pitchFamily="34" charset="0"/>
                        </a:rPr>
                        <a:t>Frequency</a:t>
                      </a:r>
                      <a:endParaRPr lang="en-IN" sz="1600" b="1" i="0" u="none" strike="noStrike" dirty="0">
                        <a:solidFill>
                          <a:srgbClr val="002060"/>
                        </a:solidFill>
                        <a:effectLst/>
                        <a:latin typeface="Aptos" panose="020B0004020202020204" pitchFamily="34" charset="0"/>
                      </a:endParaRPr>
                    </a:p>
                  </a:txBody>
                  <a:tcPr marL="5866" marR="5866" marT="5866" marB="0" anchor="ctr"/>
                </a:tc>
                <a:tc>
                  <a:txBody>
                    <a:bodyPr/>
                    <a:lstStyle/>
                    <a:p>
                      <a:pPr algn="ctr" fontAlgn="ctr"/>
                      <a:r>
                        <a:rPr lang="en-IN" sz="1600" b="1" u="none" strike="noStrike" dirty="0">
                          <a:solidFill>
                            <a:srgbClr val="002060"/>
                          </a:solidFill>
                          <a:effectLst/>
                          <a:latin typeface="Aptos" panose="020B0004020202020204" pitchFamily="34" charset="0"/>
                        </a:rPr>
                        <a:t>Method</a:t>
                      </a:r>
                      <a:endParaRPr lang="en-IN" sz="1600" b="1" i="0" u="none" strike="noStrike" dirty="0">
                        <a:solidFill>
                          <a:srgbClr val="002060"/>
                        </a:solidFill>
                        <a:effectLst/>
                        <a:latin typeface="Aptos" panose="020B0004020202020204" pitchFamily="34" charset="0"/>
                      </a:endParaRPr>
                    </a:p>
                  </a:txBody>
                  <a:tcPr marL="5866" marR="5866" marT="5866" marB="0" anchor="ctr"/>
                </a:tc>
                <a:tc>
                  <a:txBody>
                    <a:bodyPr/>
                    <a:lstStyle/>
                    <a:p>
                      <a:pPr algn="ctr" fontAlgn="ctr"/>
                      <a:r>
                        <a:rPr lang="en-IN" sz="1600" b="1" u="none" strike="noStrike" dirty="0">
                          <a:solidFill>
                            <a:srgbClr val="002060"/>
                          </a:solidFill>
                          <a:effectLst/>
                          <a:latin typeface="Aptos" panose="020B0004020202020204" pitchFamily="34" charset="0"/>
                        </a:rPr>
                        <a:t>Reports/Deliverables</a:t>
                      </a:r>
                      <a:endParaRPr lang="en-IN" sz="1600" b="1" i="0" u="none" strike="noStrike" dirty="0">
                        <a:solidFill>
                          <a:srgbClr val="002060"/>
                        </a:solidFill>
                        <a:effectLst/>
                        <a:latin typeface="Aptos" panose="020B0004020202020204" pitchFamily="34" charset="0"/>
                      </a:endParaRPr>
                    </a:p>
                  </a:txBody>
                  <a:tcPr marL="5866" marR="5866" marT="5866" marB="0" anchor="ctr"/>
                </a:tc>
                <a:extLst>
                  <a:ext uri="{0D108BD9-81ED-4DB2-BD59-A6C34878D82A}">
                    <a16:rowId xmlns:a16="http://schemas.microsoft.com/office/drawing/2014/main" val="1588757194"/>
                  </a:ext>
                </a:extLst>
              </a:tr>
              <a:tr h="527522">
                <a:tc>
                  <a:txBody>
                    <a:bodyPr/>
                    <a:lstStyle/>
                    <a:p>
                      <a:pPr algn="l" fontAlgn="ctr"/>
                      <a:r>
                        <a:rPr lang="en-IN" sz="1600" u="none" strike="noStrike">
                          <a:effectLst/>
                          <a:latin typeface="Aptos" panose="020B0004020202020204" pitchFamily="34" charset="0"/>
                        </a:rPr>
                        <a:t>Client (Retail Owner)</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US" sz="1600" u="none" strike="noStrike">
                          <a:effectLst/>
                          <a:latin typeface="Aptos" panose="020B0004020202020204" pitchFamily="34" charset="0"/>
                        </a:rPr>
                        <a:t>High-level progress, key decisions, approvals</a:t>
                      </a:r>
                      <a:endParaRPr lang="en-US"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Weekly</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Email + Zoom</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US" sz="1600" u="none" strike="noStrike">
                          <a:effectLst/>
                          <a:latin typeface="Aptos" panose="020B0004020202020204" pitchFamily="34" charset="0"/>
                        </a:rPr>
                        <a:t>Executive summary, feature status, issue log</a:t>
                      </a:r>
                      <a:endParaRPr lang="en-US" sz="1600" b="0" i="0" u="none" strike="noStrike">
                        <a:solidFill>
                          <a:srgbClr val="000000"/>
                        </a:solidFill>
                        <a:effectLst/>
                        <a:latin typeface="Aptos" panose="020B0004020202020204" pitchFamily="34" charset="0"/>
                      </a:endParaRPr>
                    </a:p>
                  </a:txBody>
                  <a:tcPr marL="5866" marR="5866" marT="5866" marB="0" anchor="ctr"/>
                </a:tc>
                <a:extLst>
                  <a:ext uri="{0D108BD9-81ED-4DB2-BD59-A6C34878D82A}">
                    <a16:rowId xmlns:a16="http://schemas.microsoft.com/office/drawing/2014/main" val="425115742"/>
                  </a:ext>
                </a:extLst>
              </a:tr>
              <a:tr h="527522">
                <a:tc>
                  <a:txBody>
                    <a:bodyPr/>
                    <a:lstStyle/>
                    <a:p>
                      <a:pPr algn="l" fontAlgn="ctr"/>
                      <a:r>
                        <a:rPr lang="en-IN" sz="1600" u="none" strike="noStrike">
                          <a:effectLst/>
                          <a:latin typeface="Aptos" panose="020B0004020202020204" pitchFamily="34" charset="0"/>
                        </a:rPr>
                        <a:t>Store Managers</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US" sz="1600" u="none" strike="noStrike">
                          <a:effectLst/>
                          <a:latin typeface="Aptos" panose="020B0004020202020204" pitchFamily="34" charset="0"/>
                        </a:rPr>
                        <a:t>Feedback on system usability, pain points</a:t>
                      </a:r>
                      <a:endParaRPr lang="en-US"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Bi-weekly</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Group Calls / Surveys</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Feedback reports, walkthrough summaries</a:t>
                      </a:r>
                      <a:endParaRPr lang="en-IN" sz="1600" b="0" i="0" u="none" strike="noStrike">
                        <a:solidFill>
                          <a:srgbClr val="000000"/>
                        </a:solidFill>
                        <a:effectLst/>
                        <a:latin typeface="Aptos" panose="020B0004020202020204" pitchFamily="34" charset="0"/>
                      </a:endParaRPr>
                    </a:p>
                  </a:txBody>
                  <a:tcPr marL="5866" marR="5866" marT="5866" marB="0" anchor="ctr"/>
                </a:tc>
                <a:extLst>
                  <a:ext uri="{0D108BD9-81ED-4DB2-BD59-A6C34878D82A}">
                    <a16:rowId xmlns:a16="http://schemas.microsoft.com/office/drawing/2014/main" val="2019886517"/>
                  </a:ext>
                </a:extLst>
              </a:tr>
              <a:tr h="770352">
                <a:tc>
                  <a:txBody>
                    <a:bodyPr/>
                    <a:lstStyle/>
                    <a:p>
                      <a:pPr algn="l" fontAlgn="ctr"/>
                      <a:r>
                        <a:rPr lang="en-IN" sz="1600" u="none" strike="noStrike">
                          <a:effectLst/>
                          <a:latin typeface="Aptos" panose="020B0004020202020204" pitchFamily="34" charset="0"/>
                        </a:rPr>
                        <a:t>Warehouse Staff</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US" sz="1600" u="none" strike="noStrike" dirty="0">
                          <a:effectLst/>
                          <a:latin typeface="Aptos" panose="020B0004020202020204" pitchFamily="34" charset="0"/>
                        </a:rPr>
                        <a:t>Clarifications on inventory flows, usability issues</a:t>
                      </a:r>
                      <a:endParaRPr lang="en-US" sz="1600" b="0" i="0" u="none" strike="noStrike" dirty="0">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Fortnightly</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On-site Sessions</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US" sz="1600" u="none" strike="noStrike">
                          <a:effectLst/>
                          <a:latin typeface="Aptos" panose="020B0004020202020204" pitchFamily="34" charset="0"/>
                        </a:rPr>
                        <a:t>Task lists, inventory flow drafts</a:t>
                      </a:r>
                      <a:endParaRPr lang="en-US" sz="1600" b="0" i="0" u="none" strike="noStrike">
                        <a:solidFill>
                          <a:srgbClr val="000000"/>
                        </a:solidFill>
                        <a:effectLst/>
                        <a:latin typeface="Aptos" panose="020B0004020202020204" pitchFamily="34" charset="0"/>
                      </a:endParaRPr>
                    </a:p>
                  </a:txBody>
                  <a:tcPr marL="5866" marR="5866" marT="5866" marB="0" anchor="ctr"/>
                </a:tc>
                <a:extLst>
                  <a:ext uri="{0D108BD9-81ED-4DB2-BD59-A6C34878D82A}">
                    <a16:rowId xmlns:a16="http://schemas.microsoft.com/office/drawing/2014/main" val="2054841586"/>
                  </a:ext>
                </a:extLst>
              </a:tr>
              <a:tr h="527522">
                <a:tc>
                  <a:txBody>
                    <a:bodyPr/>
                    <a:lstStyle/>
                    <a:p>
                      <a:pPr algn="l" fontAlgn="ctr"/>
                      <a:r>
                        <a:rPr lang="en-IN" sz="1600" u="none" strike="noStrike">
                          <a:effectLst/>
                          <a:latin typeface="Aptos" panose="020B0004020202020204" pitchFamily="34" charset="0"/>
                        </a:rPr>
                        <a:t>Client’s IT Team</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Integration scope, API testing updates</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Weekly</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dirty="0">
                          <a:effectLst/>
                          <a:latin typeface="Aptos" panose="020B0004020202020204" pitchFamily="34" charset="0"/>
                        </a:rPr>
                        <a:t>Email</a:t>
                      </a:r>
                      <a:endParaRPr lang="en-IN" sz="1600" b="0" i="0" u="none" strike="noStrike" dirty="0">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API documentation, integration updates</a:t>
                      </a:r>
                      <a:endParaRPr lang="en-IN" sz="1600" b="0" i="0" u="none" strike="noStrike">
                        <a:solidFill>
                          <a:srgbClr val="000000"/>
                        </a:solidFill>
                        <a:effectLst/>
                        <a:latin typeface="Aptos" panose="020B0004020202020204" pitchFamily="34" charset="0"/>
                      </a:endParaRPr>
                    </a:p>
                  </a:txBody>
                  <a:tcPr marL="5866" marR="5866" marT="5866" marB="0" anchor="ctr"/>
                </a:tc>
                <a:extLst>
                  <a:ext uri="{0D108BD9-81ED-4DB2-BD59-A6C34878D82A}">
                    <a16:rowId xmlns:a16="http://schemas.microsoft.com/office/drawing/2014/main" val="3346668391"/>
                  </a:ext>
                </a:extLst>
              </a:tr>
              <a:tr h="527522">
                <a:tc>
                  <a:txBody>
                    <a:bodyPr/>
                    <a:lstStyle/>
                    <a:p>
                      <a:pPr algn="l" fontAlgn="ctr"/>
                      <a:r>
                        <a:rPr lang="en-IN" sz="1600" u="none" strike="noStrike">
                          <a:effectLst/>
                          <a:latin typeface="Aptos" panose="020B0004020202020204" pitchFamily="34" charset="0"/>
                        </a:rPr>
                        <a:t>Internal Dev Team</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US" sz="1600" u="none" strike="noStrike">
                          <a:effectLst/>
                          <a:latin typeface="Aptos" panose="020B0004020202020204" pitchFamily="34" charset="0"/>
                        </a:rPr>
                        <a:t>Task updates, blockers, sprint tracking</a:t>
                      </a:r>
                      <a:endParaRPr lang="en-US"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Daily (Stand-ups)</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Jira + MS Teams</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US" sz="1600" u="none" strike="noStrike">
                          <a:effectLst/>
                          <a:latin typeface="Aptos" panose="020B0004020202020204" pitchFamily="34" charset="0"/>
                        </a:rPr>
                        <a:t>Sprint board, burndown charts, blockers log</a:t>
                      </a:r>
                      <a:endParaRPr lang="en-US" sz="1600" b="0" i="0" u="none" strike="noStrike">
                        <a:solidFill>
                          <a:srgbClr val="000000"/>
                        </a:solidFill>
                        <a:effectLst/>
                        <a:latin typeface="Aptos" panose="020B0004020202020204" pitchFamily="34" charset="0"/>
                      </a:endParaRPr>
                    </a:p>
                  </a:txBody>
                  <a:tcPr marL="5866" marR="5866" marT="5866" marB="0" anchor="ctr"/>
                </a:tc>
                <a:extLst>
                  <a:ext uri="{0D108BD9-81ED-4DB2-BD59-A6C34878D82A}">
                    <a16:rowId xmlns:a16="http://schemas.microsoft.com/office/drawing/2014/main" val="887497038"/>
                  </a:ext>
                </a:extLst>
              </a:tr>
              <a:tr h="527522">
                <a:tc>
                  <a:txBody>
                    <a:bodyPr/>
                    <a:lstStyle/>
                    <a:p>
                      <a:pPr algn="l" fontAlgn="ctr"/>
                      <a:r>
                        <a:rPr lang="en-IN" sz="1600" u="none" strike="noStrike">
                          <a:effectLst/>
                          <a:latin typeface="Aptos" panose="020B0004020202020204" pitchFamily="34" charset="0"/>
                        </a:rPr>
                        <a:t>SYMB Project Manager</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Status reviews, risk management</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Twice a week</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Zoom + Dashboard</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US" sz="1600" u="none" strike="noStrike">
                          <a:effectLst/>
                          <a:latin typeface="Aptos" panose="020B0004020202020204" pitchFamily="34" charset="0"/>
                        </a:rPr>
                        <a:t>Risk log, issue tracker, timeline updates</a:t>
                      </a:r>
                      <a:endParaRPr lang="en-US" sz="1600" b="0" i="0" u="none" strike="noStrike">
                        <a:solidFill>
                          <a:srgbClr val="000000"/>
                        </a:solidFill>
                        <a:effectLst/>
                        <a:latin typeface="Aptos" panose="020B0004020202020204" pitchFamily="34" charset="0"/>
                      </a:endParaRPr>
                    </a:p>
                  </a:txBody>
                  <a:tcPr marL="5866" marR="5866" marT="5866" marB="0" anchor="ctr"/>
                </a:tc>
                <a:extLst>
                  <a:ext uri="{0D108BD9-81ED-4DB2-BD59-A6C34878D82A}">
                    <a16:rowId xmlns:a16="http://schemas.microsoft.com/office/drawing/2014/main" val="3628005414"/>
                  </a:ext>
                </a:extLst>
              </a:tr>
              <a:tr h="527522">
                <a:tc>
                  <a:txBody>
                    <a:bodyPr/>
                    <a:lstStyle/>
                    <a:p>
                      <a:pPr algn="l" fontAlgn="ctr"/>
                      <a:r>
                        <a:rPr lang="en-IN" sz="1600" u="none" strike="noStrike">
                          <a:effectLst/>
                          <a:latin typeface="Aptos" panose="020B0004020202020204" pitchFamily="34" charset="0"/>
                        </a:rPr>
                        <a:t>Business Analyst (Anshika)</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US" sz="1600" u="none" strike="noStrike">
                          <a:effectLst/>
                          <a:latin typeface="Aptos" panose="020B0004020202020204" pitchFamily="34" charset="0"/>
                        </a:rPr>
                        <a:t>Central coordinator for all communication</a:t>
                      </a:r>
                      <a:endParaRPr lang="en-US"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Ongoing</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a:effectLst/>
                          <a:latin typeface="Aptos" panose="020B0004020202020204" pitchFamily="34" charset="0"/>
                        </a:rPr>
                        <a:t>All Channels</a:t>
                      </a:r>
                      <a:endParaRPr lang="en-IN" sz="1600" b="0" i="0" u="none" strike="noStrike">
                        <a:solidFill>
                          <a:srgbClr val="000000"/>
                        </a:solidFill>
                        <a:effectLst/>
                        <a:latin typeface="Aptos" panose="020B0004020202020204" pitchFamily="34" charset="0"/>
                      </a:endParaRPr>
                    </a:p>
                  </a:txBody>
                  <a:tcPr marL="5866" marR="5866" marT="5866" marB="0" anchor="ctr"/>
                </a:tc>
                <a:tc>
                  <a:txBody>
                    <a:bodyPr/>
                    <a:lstStyle/>
                    <a:p>
                      <a:pPr algn="l" fontAlgn="ctr"/>
                      <a:r>
                        <a:rPr lang="en-IN" sz="1600" u="none" strike="noStrike" dirty="0">
                          <a:effectLst/>
                          <a:latin typeface="Aptos" panose="020B0004020202020204" pitchFamily="34" charset="0"/>
                        </a:rPr>
                        <a:t>Maintains minutes, BRDs, action item logs</a:t>
                      </a:r>
                      <a:endParaRPr lang="en-IN" sz="1600" b="0" i="0" u="none" strike="noStrike" dirty="0">
                        <a:solidFill>
                          <a:srgbClr val="000000"/>
                        </a:solidFill>
                        <a:effectLst/>
                        <a:latin typeface="Aptos" panose="020B0004020202020204" pitchFamily="34" charset="0"/>
                      </a:endParaRPr>
                    </a:p>
                  </a:txBody>
                  <a:tcPr marL="5866" marR="5866" marT="5866" marB="0" anchor="ctr"/>
                </a:tc>
                <a:extLst>
                  <a:ext uri="{0D108BD9-81ED-4DB2-BD59-A6C34878D82A}">
                    <a16:rowId xmlns:a16="http://schemas.microsoft.com/office/drawing/2014/main" val="2130593584"/>
                  </a:ext>
                </a:extLst>
              </a:tr>
            </a:tbl>
          </a:graphicData>
        </a:graphic>
      </p:graphicFrame>
      <p:sp>
        <p:nvSpPr>
          <p:cNvPr id="15" name="Footer Placeholder 3">
            <a:extLst>
              <a:ext uri="{FF2B5EF4-FFF2-40B4-BE49-F238E27FC236}">
                <a16:creationId xmlns:a16="http://schemas.microsoft.com/office/drawing/2014/main" id="{48615D74-05FF-903D-C0B7-CF81A7ADC905}"/>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2827030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9FC23F-D0C6-9D58-C3F1-1898DEBC6931}"/>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959A0882-2598-59E3-4773-DC137CC4A0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39C22501-E023-9048-BCDA-C2404EA06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sp>
          <p:nvSpPr>
            <p:cNvPr id="11" name="Rectangle 10">
              <a:extLst>
                <a:ext uri="{FF2B5EF4-FFF2-40B4-BE49-F238E27FC236}">
                  <a16:creationId xmlns:a16="http://schemas.microsoft.com/office/drawing/2014/main" id="{CFF4FD31-1050-484C-1917-6611FA13EE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grpSp>
      <p:sp>
        <p:nvSpPr>
          <p:cNvPr id="2" name="Title 1">
            <a:extLst>
              <a:ext uri="{FF2B5EF4-FFF2-40B4-BE49-F238E27FC236}">
                <a16:creationId xmlns:a16="http://schemas.microsoft.com/office/drawing/2014/main" id="{E05E2B2A-F884-432E-3673-3B7A9704E273}"/>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8. Project Timeline – Development KICK OFF</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23CB2AC3-9513-FCFE-55AC-11CA0D8C65D1}"/>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6B9334B4-A453-17BE-C404-2B2A203BC8ED}"/>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F992EBDE-3A11-20F8-6FC3-6EB69A4C9F63}"/>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052C7C24-15DC-D8C1-874B-2BADF63EE39E}"/>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19309F0A-8BC8-6C10-8D69-8D4D43E2B6EF}"/>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8127C3D1-FDBA-4DE3-3CAA-E490A85468BE}"/>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ptos" panose="020B0004020202020204" pitchFamily="34" charset="0"/>
            </a:endParaRPr>
          </a:p>
        </p:txBody>
      </p:sp>
      <p:sp>
        <p:nvSpPr>
          <p:cNvPr id="4" name="Slide Number Placeholder 5">
            <a:extLst>
              <a:ext uri="{FF2B5EF4-FFF2-40B4-BE49-F238E27FC236}">
                <a16:creationId xmlns:a16="http://schemas.microsoft.com/office/drawing/2014/main" id="{C1947730-ACDF-B12C-B30D-A907CFF3AA49}"/>
              </a:ext>
            </a:extLst>
          </p:cNvPr>
          <p:cNvSpPr>
            <a:spLocks noGrp="1"/>
          </p:cNvSpPr>
          <p:nvPr>
            <p:ph type="sldNum" sz="quarter" idx="12"/>
          </p:nvPr>
        </p:nvSpPr>
        <p:spPr>
          <a:xfrm>
            <a:off x="11605846" y="6405540"/>
            <a:ext cx="586153"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21</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E98EA410-E6B7-3796-3562-AF1515FAFEB3}"/>
              </a:ext>
            </a:extLst>
          </p:cNvPr>
          <p:cNvSpPr txBox="1">
            <a:spLocks/>
          </p:cNvSpPr>
          <p:nvPr/>
        </p:nvSpPr>
        <p:spPr>
          <a:xfrm>
            <a:off x="109512" y="812837"/>
            <a:ext cx="11496334" cy="105516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Aptos" panose="020B0004020202020204" pitchFamily="34" charset="0"/>
              </a:rPr>
              <a:t>Note</a:t>
            </a:r>
            <a:r>
              <a:rPr lang="en-US" sz="1600" dirty="0">
                <a:latin typeface="Aptos" panose="020B0004020202020204" pitchFamily="34" charset="0"/>
              </a:rPr>
              <a:t> – The dates mentioned in this chart are entirely fictional and based according to the previous information present in the document. The below depicted image was created using excel. (the origional Gantt chart’s excel sheet has been attached to mail)</a:t>
            </a:r>
          </a:p>
          <a:p>
            <a:pPr marL="0" indent="0">
              <a:buNone/>
            </a:pPr>
            <a:endParaRPr lang="en-US" sz="1400" dirty="0">
              <a:latin typeface="Aptos" panose="020B0004020202020204" pitchFamily="34" charset="0"/>
            </a:endParaRPr>
          </a:p>
        </p:txBody>
      </p:sp>
      <p:pic>
        <p:nvPicPr>
          <p:cNvPr id="16" name="Picture 15">
            <a:extLst>
              <a:ext uri="{FF2B5EF4-FFF2-40B4-BE49-F238E27FC236}">
                <a16:creationId xmlns:a16="http://schemas.microsoft.com/office/drawing/2014/main" id="{3E20AE9D-ECB8-5A23-FBDD-7BDD5265D6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75" y="1582775"/>
            <a:ext cx="9612020" cy="4767627"/>
          </a:xfrm>
          <a:prstGeom prst="rect">
            <a:avLst/>
          </a:prstGeom>
        </p:spPr>
      </p:pic>
      <p:sp>
        <p:nvSpPr>
          <p:cNvPr id="12" name="Footer Placeholder 3">
            <a:extLst>
              <a:ext uri="{FF2B5EF4-FFF2-40B4-BE49-F238E27FC236}">
                <a16:creationId xmlns:a16="http://schemas.microsoft.com/office/drawing/2014/main" id="{D9ED4D54-0A91-B992-3683-0890B41328F1}"/>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1590650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628607-F9F2-B483-A2A1-89E53528CE35}"/>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9E86E00C-15C6-2D17-E8E8-6C3D1E532B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AA8C0115-A7ED-D5D5-626E-816687F88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sp>
          <p:nvSpPr>
            <p:cNvPr id="11" name="Rectangle 10">
              <a:extLst>
                <a:ext uri="{FF2B5EF4-FFF2-40B4-BE49-F238E27FC236}">
                  <a16:creationId xmlns:a16="http://schemas.microsoft.com/office/drawing/2014/main" id="{8D555FB5-4A55-BDFA-F4BF-E061CDCE6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grpSp>
      <p:sp>
        <p:nvSpPr>
          <p:cNvPr id="2" name="Title 1">
            <a:extLst>
              <a:ext uri="{FF2B5EF4-FFF2-40B4-BE49-F238E27FC236}">
                <a16:creationId xmlns:a16="http://schemas.microsoft.com/office/drawing/2014/main" id="{69E78A54-912B-079A-D733-6269974DF090}"/>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9. PRODUCTION DEPLOYMENT AND POST UAT </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0B620643-2C34-016E-C696-C6A512FA7DF3}"/>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B8805910-61D6-E881-9058-55C7BD6D28EA}"/>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42199147-1665-D39B-FAF9-05098B3912BC}"/>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6EB68094-C03B-8781-040A-55DDF709A1D0}"/>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4941460E-6E60-C58A-8D53-2F08E582B498}"/>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E25F1311-81F4-D18F-5FF5-0052A445AF38}"/>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ptos" panose="020B0004020202020204" pitchFamily="34" charset="0"/>
            </a:endParaRPr>
          </a:p>
        </p:txBody>
      </p:sp>
      <p:sp>
        <p:nvSpPr>
          <p:cNvPr id="4" name="Slide Number Placeholder 5">
            <a:extLst>
              <a:ext uri="{FF2B5EF4-FFF2-40B4-BE49-F238E27FC236}">
                <a16:creationId xmlns:a16="http://schemas.microsoft.com/office/drawing/2014/main" id="{2F2FA6BE-E3E0-7D67-691E-2BAB593BA280}"/>
              </a:ext>
            </a:extLst>
          </p:cNvPr>
          <p:cNvSpPr>
            <a:spLocks noGrp="1"/>
          </p:cNvSpPr>
          <p:nvPr>
            <p:ph type="sldNum" sz="quarter" idx="12"/>
          </p:nvPr>
        </p:nvSpPr>
        <p:spPr>
          <a:xfrm>
            <a:off x="11732456" y="6405540"/>
            <a:ext cx="459544"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22</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86A70D8F-1132-C566-9481-DFDA3C36B98A}"/>
              </a:ext>
            </a:extLst>
          </p:cNvPr>
          <p:cNvSpPr txBox="1">
            <a:spLocks/>
          </p:cNvSpPr>
          <p:nvPr/>
        </p:nvSpPr>
        <p:spPr>
          <a:xfrm>
            <a:off x="109512" y="812837"/>
            <a:ext cx="11496334" cy="418185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Aptos" panose="020B0004020202020204" pitchFamily="34" charset="0"/>
              </a:rPr>
              <a:t>POST PRODUCTION NOTES – </a:t>
            </a:r>
          </a:p>
          <a:p>
            <a:pPr marL="0" indent="0">
              <a:buNone/>
            </a:pPr>
            <a:endParaRPr lang="en-US" sz="1600" b="1" dirty="0">
              <a:latin typeface="Aptos" panose="020B0004020202020204" pitchFamily="34" charset="0"/>
            </a:endParaRPr>
          </a:p>
          <a:p>
            <a:r>
              <a:rPr lang="en-IN" sz="1600" dirty="0">
                <a:latin typeface="Aptos" panose="020B0004020202020204" pitchFamily="34" charset="0"/>
              </a:rPr>
              <a:t>Capture UAT feedback and incorporate any critical changes</a:t>
            </a:r>
          </a:p>
          <a:p>
            <a:r>
              <a:rPr lang="en-IN" sz="1600" dirty="0">
                <a:latin typeface="Aptos" panose="020B0004020202020204" pitchFamily="34" charset="0"/>
              </a:rPr>
              <a:t>Ensure sign-off from all stakeholders</a:t>
            </a:r>
          </a:p>
          <a:p>
            <a:r>
              <a:rPr lang="en-IN" sz="1600" dirty="0">
                <a:latin typeface="Aptos" panose="020B0004020202020204" pitchFamily="34" charset="0"/>
              </a:rPr>
              <a:t>Perform final regression testing after UAT fixes</a:t>
            </a:r>
          </a:p>
          <a:p>
            <a:r>
              <a:rPr lang="en-IN" sz="1600" dirty="0">
                <a:latin typeface="Aptos" panose="020B0004020202020204" pitchFamily="34" charset="0"/>
              </a:rPr>
              <a:t>Finalize training documents and user manuals</a:t>
            </a:r>
          </a:p>
          <a:p>
            <a:r>
              <a:rPr lang="en-IN" sz="1600" dirty="0">
                <a:latin typeface="Aptos" panose="020B0004020202020204" pitchFamily="34" charset="0"/>
              </a:rPr>
              <a:t>Prepare Go-Live readiness checklist</a:t>
            </a:r>
          </a:p>
          <a:p>
            <a:r>
              <a:rPr lang="en-IN" sz="1600" dirty="0">
                <a:latin typeface="Aptos" panose="020B0004020202020204" pitchFamily="34" charset="0"/>
              </a:rPr>
              <a:t>Validate that all acceptance criteria are met</a:t>
            </a:r>
          </a:p>
          <a:p>
            <a:r>
              <a:rPr lang="en-IN" sz="1600" dirty="0">
                <a:latin typeface="Aptos" panose="020B0004020202020204" pitchFamily="34" charset="0"/>
              </a:rPr>
              <a:t>Conduct a pre-deployment dry run</a:t>
            </a:r>
          </a:p>
          <a:p>
            <a:r>
              <a:rPr lang="en-IN" sz="1600" dirty="0">
                <a:latin typeface="Aptos" panose="020B0004020202020204" pitchFamily="34" charset="0"/>
              </a:rPr>
              <a:t>Confirm data backup &amp; migration is complete</a:t>
            </a:r>
          </a:p>
        </p:txBody>
      </p:sp>
      <p:sp>
        <p:nvSpPr>
          <p:cNvPr id="12" name="Footer Placeholder 3">
            <a:extLst>
              <a:ext uri="{FF2B5EF4-FFF2-40B4-BE49-F238E27FC236}">
                <a16:creationId xmlns:a16="http://schemas.microsoft.com/office/drawing/2014/main" id="{25B40B5E-2173-C2F3-E416-F19E1E5B2371}"/>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245949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27DD79-E044-29E7-F0DB-5A6A76B84E52}"/>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7476EE6A-19CF-250D-0BD6-88DB9A4F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B2BA1F8E-22B3-78CC-C463-021668714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sp>
          <p:nvSpPr>
            <p:cNvPr id="11" name="Rectangle 10">
              <a:extLst>
                <a:ext uri="{FF2B5EF4-FFF2-40B4-BE49-F238E27FC236}">
                  <a16:creationId xmlns:a16="http://schemas.microsoft.com/office/drawing/2014/main" id="{0CA8433D-B5C0-9E4D-8B14-6CE45774B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grpSp>
      <p:sp>
        <p:nvSpPr>
          <p:cNvPr id="2" name="Title 1">
            <a:extLst>
              <a:ext uri="{FF2B5EF4-FFF2-40B4-BE49-F238E27FC236}">
                <a16:creationId xmlns:a16="http://schemas.microsoft.com/office/drawing/2014/main" id="{BF199506-7796-0025-2555-A4BA9020852B}"/>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SERVER MAINTAINANCE ACTIVITY AND ROLLBACK PLAN</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0EA72B79-0D3F-A330-3025-11A0A3EF1CF9}"/>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8CD1E7A4-2903-810F-DBCD-1702461E9E00}"/>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9FE7A151-3A0B-B4DB-F363-5C510DA468E2}"/>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AA123776-E58B-2641-A38E-DBF01E316F20}"/>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B1B9DA8C-5B73-2073-9543-0EB8A898D53A}"/>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BA255667-8D4A-C8BA-A83E-429CFF7BA8B9}"/>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ptos" panose="020B0004020202020204" pitchFamily="34" charset="0"/>
            </a:endParaRPr>
          </a:p>
        </p:txBody>
      </p:sp>
      <p:sp>
        <p:nvSpPr>
          <p:cNvPr id="4" name="Slide Number Placeholder 5">
            <a:extLst>
              <a:ext uri="{FF2B5EF4-FFF2-40B4-BE49-F238E27FC236}">
                <a16:creationId xmlns:a16="http://schemas.microsoft.com/office/drawing/2014/main" id="{CCA9C2E8-2264-8637-AC94-E65E0913FFA5}"/>
              </a:ext>
            </a:extLst>
          </p:cNvPr>
          <p:cNvSpPr>
            <a:spLocks noGrp="1"/>
          </p:cNvSpPr>
          <p:nvPr>
            <p:ph type="sldNum" sz="quarter" idx="12"/>
          </p:nvPr>
        </p:nvSpPr>
        <p:spPr>
          <a:xfrm>
            <a:off x="11746524" y="6405540"/>
            <a:ext cx="445476"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23</a:t>
            </a:fld>
            <a:endParaRPr lang="en-US" b="1" dirty="0">
              <a:solidFill>
                <a:schemeClr val="bg1"/>
              </a:solidFill>
              <a:latin typeface="Aptos" panose="020B0004020202020204" pitchFamily="34" charset="0"/>
            </a:endParaRPr>
          </a:p>
        </p:txBody>
      </p:sp>
      <p:graphicFrame>
        <p:nvGraphicFramePr>
          <p:cNvPr id="21" name="Table 20">
            <a:extLst>
              <a:ext uri="{FF2B5EF4-FFF2-40B4-BE49-F238E27FC236}">
                <a16:creationId xmlns:a16="http://schemas.microsoft.com/office/drawing/2014/main" id="{133495E2-76DC-189F-A4CF-847B53DC4626}"/>
              </a:ext>
            </a:extLst>
          </p:cNvPr>
          <p:cNvGraphicFramePr>
            <a:graphicFrameLocks noGrp="1"/>
          </p:cNvGraphicFramePr>
          <p:nvPr>
            <p:extLst>
              <p:ext uri="{D42A27DB-BD31-4B8C-83A1-F6EECF244321}">
                <p14:modId xmlns:p14="http://schemas.microsoft.com/office/powerpoint/2010/main" val="165691744"/>
              </p:ext>
            </p:extLst>
          </p:nvPr>
        </p:nvGraphicFramePr>
        <p:xfrm>
          <a:off x="941687" y="1087867"/>
          <a:ext cx="10596831" cy="5152596"/>
        </p:xfrm>
        <a:graphic>
          <a:graphicData uri="http://schemas.openxmlformats.org/drawingml/2006/table">
            <a:tbl>
              <a:tblPr>
                <a:tableStyleId>{5C22544A-7EE6-4342-B048-85BDC9FD1C3A}</a:tableStyleId>
              </a:tblPr>
              <a:tblGrid>
                <a:gridCol w="2974203">
                  <a:extLst>
                    <a:ext uri="{9D8B030D-6E8A-4147-A177-3AD203B41FA5}">
                      <a16:colId xmlns:a16="http://schemas.microsoft.com/office/drawing/2014/main" val="2672869248"/>
                    </a:ext>
                  </a:extLst>
                </a:gridCol>
                <a:gridCol w="7622628">
                  <a:extLst>
                    <a:ext uri="{9D8B030D-6E8A-4147-A177-3AD203B41FA5}">
                      <a16:colId xmlns:a16="http://schemas.microsoft.com/office/drawing/2014/main" val="2933309525"/>
                    </a:ext>
                  </a:extLst>
                </a:gridCol>
              </a:tblGrid>
              <a:tr h="512441">
                <a:tc>
                  <a:txBody>
                    <a:bodyPr/>
                    <a:lstStyle/>
                    <a:p>
                      <a:pPr algn="l" fontAlgn="b"/>
                      <a:r>
                        <a:rPr lang="en-IN" sz="1800" b="1" u="none" strike="noStrike">
                          <a:solidFill>
                            <a:srgbClr val="002060"/>
                          </a:solidFill>
                          <a:effectLst/>
                          <a:latin typeface="Aptos" panose="020B0004020202020204" pitchFamily="34" charset="0"/>
                        </a:rPr>
                        <a:t>Activity</a:t>
                      </a:r>
                      <a:endParaRPr lang="en-IN" sz="1800" b="1" i="0" u="none" strike="noStrike">
                        <a:solidFill>
                          <a:srgbClr val="002060"/>
                        </a:solidFill>
                        <a:effectLst/>
                        <a:latin typeface="Aptos" panose="020B0004020202020204" pitchFamily="34" charset="0"/>
                      </a:endParaRPr>
                    </a:p>
                  </a:txBody>
                  <a:tcPr marL="9525" marR="9525" marT="9525" marB="0" anchor="b"/>
                </a:tc>
                <a:tc>
                  <a:txBody>
                    <a:bodyPr/>
                    <a:lstStyle/>
                    <a:p>
                      <a:pPr algn="l" fontAlgn="b"/>
                      <a:r>
                        <a:rPr lang="en-IN" sz="1800" b="1" u="none" strike="noStrike" dirty="0">
                          <a:solidFill>
                            <a:srgbClr val="002060"/>
                          </a:solidFill>
                          <a:effectLst/>
                          <a:latin typeface="Aptos" panose="020B0004020202020204" pitchFamily="34" charset="0"/>
                        </a:rPr>
                        <a:t>Description</a:t>
                      </a:r>
                      <a:endParaRPr lang="en-IN" sz="1800" b="1" i="0" u="none" strike="noStrike" dirty="0">
                        <a:solidFill>
                          <a:srgbClr val="00206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3172965401"/>
                  </a:ext>
                </a:extLst>
              </a:tr>
              <a:tr h="692650">
                <a:tc>
                  <a:txBody>
                    <a:bodyPr/>
                    <a:lstStyle/>
                    <a:p>
                      <a:pPr algn="l" fontAlgn="b"/>
                      <a:r>
                        <a:rPr lang="en-IN" sz="1800" u="none" strike="noStrike">
                          <a:effectLst/>
                          <a:latin typeface="Aptos" panose="020B0004020202020204" pitchFamily="34" charset="0"/>
                        </a:rPr>
                        <a:t>Scheduled Downtime Planning</a:t>
                      </a:r>
                      <a:endParaRPr lang="en-IN" sz="1800" b="0" i="0" u="none" strike="noStrike">
                        <a:solidFill>
                          <a:srgbClr val="000000"/>
                        </a:solidFill>
                        <a:effectLst/>
                        <a:latin typeface="Aptos" panose="020B0004020202020204" pitchFamily="34" charset="0"/>
                      </a:endParaRPr>
                    </a:p>
                  </a:txBody>
                  <a:tcPr marL="9525" marR="9525" marT="9525" marB="0" anchor="b"/>
                </a:tc>
                <a:tc>
                  <a:txBody>
                    <a:bodyPr/>
                    <a:lstStyle/>
                    <a:p>
                      <a:pPr algn="l" fontAlgn="b"/>
                      <a:r>
                        <a:rPr lang="en-US" sz="1800" u="none" strike="noStrike" dirty="0">
                          <a:effectLst/>
                          <a:latin typeface="Aptos" panose="020B0004020202020204" pitchFamily="34" charset="0"/>
                        </a:rPr>
                        <a:t>Communicate maintenance windows in advance to all users</a:t>
                      </a:r>
                      <a:endParaRPr lang="en-US" sz="18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2920943727"/>
                  </a:ext>
                </a:extLst>
              </a:tr>
              <a:tr h="512441">
                <a:tc>
                  <a:txBody>
                    <a:bodyPr/>
                    <a:lstStyle/>
                    <a:p>
                      <a:pPr algn="l" fontAlgn="b"/>
                      <a:r>
                        <a:rPr lang="en-IN" sz="1800" u="none" strike="noStrike">
                          <a:effectLst/>
                          <a:latin typeface="Aptos" panose="020B0004020202020204" pitchFamily="34" charset="0"/>
                        </a:rPr>
                        <a:t>System Backup Validation</a:t>
                      </a:r>
                      <a:endParaRPr lang="en-IN" sz="1800" b="0" i="0" u="none" strike="noStrike">
                        <a:solidFill>
                          <a:srgbClr val="000000"/>
                        </a:solidFill>
                        <a:effectLst/>
                        <a:latin typeface="Aptos" panose="020B0004020202020204" pitchFamily="34" charset="0"/>
                      </a:endParaRPr>
                    </a:p>
                  </a:txBody>
                  <a:tcPr marL="9525" marR="9525" marT="9525" marB="0" anchor="b"/>
                </a:tc>
                <a:tc>
                  <a:txBody>
                    <a:bodyPr/>
                    <a:lstStyle/>
                    <a:p>
                      <a:pPr algn="l" fontAlgn="b"/>
                      <a:r>
                        <a:rPr lang="en-US" sz="1800" u="none" strike="noStrike">
                          <a:effectLst/>
                          <a:latin typeface="Aptos" panose="020B0004020202020204" pitchFamily="34" charset="0"/>
                        </a:rPr>
                        <a:t>Confirm data is backed up before patches/updates</a:t>
                      </a:r>
                      <a:endParaRPr lang="en-US" sz="18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3651665746"/>
                  </a:ext>
                </a:extLst>
              </a:tr>
              <a:tr h="512441">
                <a:tc>
                  <a:txBody>
                    <a:bodyPr/>
                    <a:lstStyle/>
                    <a:p>
                      <a:pPr algn="l" fontAlgn="b"/>
                      <a:r>
                        <a:rPr lang="en-IN" sz="1800" u="none" strike="noStrike">
                          <a:effectLst/>
                          <a:latin typeface="Aptos" panose="020B0004020202020204" pitchFamily="34" charset="0"/>
                        </a:rPr>
                        <a:t>Patch Management</a:t>
                      </a:r>
                      <a:endParaRPr lang="en-IN" sz="1800" b="0" i="0" u="none" strike="noStrike">
                        <a:solidFill>
                          <a:srgbClr val="000000"/>
                        </a:solidFill>
                        <a:effectLst/>
                        <a:latin typeface="Aptos" panose="020B0004020202020204" pitchFamily="34" charset="0"/>
                      </a:endParaRPr>
                    </a:p>
                  </a:txBody>
                  <a:tcPr marL="9525" marR="9525" marT="9525" marB="0" anchor="b"/>
                </a:tc>
                <a:tc>
                  <a:txBody>
                    <a:bodyPr/>
                    <a:lstStyle/>
                    <a:p>
                      <a:pPr algn="l" fontAlgn="b"/>
                      <a:r>
                        <a:rPr lang="en-US" sz="1800" u="none" strike="noStrike">
                          <a:effectLst/>
                          <a:latin typeface="Aptos" panose="020B0004020202020204" pitchFamily="34" charset="0"/>
                        </a:rPr>
                        <a:t>Document when OS, DB, or application-level patches are applied</a:t>
                      </a:r>
                      <a:endParaRPr lang="en-US" sz="18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3967366726"/>
                  </a:ext>
                </a:extLst>
              </a:tr>
              <a:tr h="692650">
                <a:tc>
                  <a:txBody>
                    <a:bodyPr/>
                    <a:lstStyle/>
                    <a:p>
                      <a:pPr algn="l" fontAlgn="b"/>
                      <a:r>
                        <a:rPr lang="en-IN" sz="1800" u="none" strike="noStrike">
                          <a:effectLst/>
                          <a:latin typeface="Aptos" panose="020B0004020202020204" pitchFamily="34" charset="0"/>
                        </a:rPr>
                        <a:t>Monitoring Protocols</a:t>
                      </a:r>
                      <a:endParaRPr lang="en-IN" sz="1800" b="0" i="0" u="none" strike="noStrike">
                        <a:solidFill>
                          <a:srgbClr val="000000"/>
                        </a:solidFill>
                        <a:effectLst/>
                        <a:latin typeface="Aptos" panose="020B0004020202020204" pitchFamily="34" charset="0"/>
                      </a:endParaRPr>
                    </a:p>
                  </a:txBody>
                  <a:tcPr marL="9525" marR="9525" marT="9525" marB="0" anchor="b"/>
                </a:tc>
                <a:tc>
                  <a:txBody>
                    <a:bodyPr/>
                    <a:lstStyle/>
                    <a:p>
                      <a:pPr algn="l" fontAlgn="b"/>
                      <a:r>
                        <a:rPr lang="en-US" sz="1800" u="none" strike="noStrike">
                          <a:effectLst/>
                          <a:latin typeface="Aptos" panose="020B0004020202020204" pitchFamily="34" charset="0"/>
                        </a:rPr>
                        <a:t>Mention tools/logs for server health monitoring (e.g., CPU, memory, disk usage)</a:t>
                      </a:r>
                      <a:endParaRPr lang="en-US" sz="18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1853922511"/>
                  </a:ext>
                </a:extLst>
              </a:tr>
              <a:tr h="512441">
                <a:tc>
                  <a:txBody>
                    <a:bodyPr/>
                    <a:lstStyle/>
                    <a:p>
                      <a:pPr algn="l" fontAlgn="b"/>
                      <a:r>
                        <a:rPr lang="en-IN" sz="1800" u="none" strike="noStrike">
                          <a:effectLst/>
                          <a:latin typeface="Aptos" panose="020B0004020202020204" pitchFamily="34" charset="0"/>
                        </a:rPr>
                        <a:t>Load Testing Readiness</a:t>
                      </a:r>
                      <a:endParaRPr lang="en-IN" sz="1800" b="0" i="0" u="none" strike="noStrike">
                        <a:solidFill>
                          <a:srgbClr val="000000"/>
                        </a:solidFill>
                        <a:effectLst/>
                        <a:latin typeface="Aptos" panose="020B0004020202020204" pitchFamily="34" charset="0"/>
                      </a:endParaRPr>
                    </a:p>
                  </a:txBody>
                  <a:tcPr marL="9525" marR="9525" marT="9525" marB="0" anchor="b"/>
                </a:tc>
                <a:tc>
                  <a:txBody>
                    <a:bodyPr/>
                    <a:lstStyle/>
                    <a:p>
                      <a:pPr algn="l" fontAlgn="b"/>
                      <a:r>
                        <a:rPr lang="en-US" sz="1800" u="none" strike="noStrike">
                          <a:effectLst/>
                          <a:latin typeface="Aptos" panose="020B0004020202020204" pitchFamily="34" charset="0"/>
                        </a:rPr>
                        <a:t>Ensure servers can handle peak expected loads post-deployment</a:t>
                      </a:r>
                      <a:endParaRPr lang="en-US" sz="18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814881480"/>
                  </a:ext>
                </a:extLst>
              </a:tr>
              <a:tr h="692650">
                <a:tc>
                  <a:txBody>
                    <a:bodyPr/>
                    <a:lstStyle/>
                    <a:p>
                      <a:pPr algn="l" fontAlgn="b"/>
                      <a:r>
                        <a:rPr lang="en-IN" sz="1800" u="none" strike="noStrike">
                          <a:effectLst/>
                          <a:latin typeface="Aptos" panose="020B0004020202020204" pitchFamily="34" charset="0"/>
                        </a:rPr>
                        <a:t>Server Access Control Review</a:t>
                      </a:r>
                      <a:endParaRPr lang="en-IN" sz="1800" b="0" i="0" u="none" strike="noStrike">
                        <a:solidFill>
                          <a:srgbClr val="000000"/>
                        </a:solidFill>
                        <a:effectLst/>
                        <a:latin typeface="Aptos" panose="020B0004020202020204" pitchFamily="34" charset="0"/>
                      </a:endParaRPr>
                    </a:p>
                  </a:txBody>
                  <a:tcPr marL="9525" marR="9525" marT="9525" marB="0" anchor="b"/>
                </a:tc>
                <a:tc>
                  <a:txBody>
                    <a:bodyPr/>
                    <a:lstStyle/>
                    <a:p>
                      <a:pPr algn="l" fontAlgn="b"/>
                      <a:r>
                        <a:rPr lang="en-US" sz="1800" u="none" strike="noStrike">
                          <a:effectLst/>
                          <a:latin typeface="Aptos" panose="020B0004020202020204" pitchFamily="34" charset="0"/>
                        </a:rPr>
                        <a:t>Periodic check on admin/root access, especially after release cycles</a:t>
                      </a:r>
                      <a:endParaRPr lang="en-US" sz="18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2985154303"/>
                  </a:ext>
                </a:extLst>
              </a:tr>
              <a:tr h="512441">
                <a:tc>
                  <a:txBody>
                    <a:bodyPr/>
                    <a:lstStyle/>
                    <a:p>
                      <a:pPr algn="l" fontAlgn="b"/>
                      <a:r>
                        <a:rPr lang="en-IN" sz="1800" u="none" strike="noStrike">
                          <a:effectLst/>
                          <a:latin typeface="Aptos" panose="020B0004020202020204" pitchFamily="34" charset="0"/>
                        </a:rPr>
                        <a:t>Environment Sync</a:t>
                      </a:r>
                      <a:endParaRPr lang="en-IN" sz="1800" b="0" i="0" u="none" strike="noStrike">
                        <a:solidFill>
                          <a:srgbClr val="000000"/>
                        </a:solidFill>
                        <a:effectLst/>
                        <a:latin typeface="Aptos" panose="020B0004020202020204" pitchFamily="34" charset="0"/>
                      </a:endParaRPr>
                    </a:p>
                  </a:txBody>
                  <a:tcPr marL="9525" marR="9525" marT="9525" marB="0" anchor="b"/>
                </a:tc>
                <a:tc>
                  <a:txBody>
                    <a:bodyPr/>
                    <a:lstStyle/>
                    <a:p>
                      <a:pPr algn="l" fontAlgn="b"/>
                      <a:r>
                        <a:rPr lang="en-US" sz="1800" u="none" strike="noStrike" dirty="0">
                          <a:effectLst/>
                          <a:latin typeface="Aptos" panose="020B0004020202020204" pitchFamily="34" charset="0"/>
                        </a:rPr>
                        <a:t>Ensure staging/UAT mirrors production to avoid surprises post-deploy</a:t>
                      </a:r>
                      <a:endParaRPr lang="en-US" sz="18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3508115275"/>
                  </a:ext>
                </a:extLst>
              </a:tr>
              <a:tr h="512441">
                <a:tc>
                  <a:txBody>
                    <a:bodyPr/>
                    <a:lstStyle/>
                    <a:p>
                      <a:pPr algn="l" fontAlgn="b"/>
                      <a:r>
                        <a:rPr lang="en-IN" sz="1800" u="none" strike="noStrike">
                          <a:effectLst/>
                          <a:latin typeface="Aptos" panose="020B0004020202020204" pitchFamily="34" charset="0"/>
                        </a:rPr>
                        <a:t>Audit Logs Documentation</a:t>
                      </a:r>
                      <a:endParaRPr lang="en-IN" sz="1800" b="0" i="0" u="none" strike="noStrike">
                        <a:solidFill>
                          <a:srgbClr val="000000"/>
                        </a:solidFill>
                        <a:effectLst/>
                        <a:latin typeface="Aptos" panose="020B0004020202020204" pitchFamily="34" charset="0"/>
                      </a:endParaRPr>
                    </a:p>
                  </a:txBody>
                  <a:tcPr marL="9525" marR="9525" marT="9525" marB="0" anchor="b"/>
                </a:tc>
                <a:tc>
                  <a:txBody>
                    <a:bodyPr/>
                    <a:lstStyle/>
                    <a:p>
                      <a:pPr algn="l" fontAlgn="b"/>
                      <a:r>
                        <a:rPr lang="en-IN" sz="1800" u="none" strike="noStrike" dirty="0">
                          <a:effectLst/>
                          <a:latin typeface="Aptos" panose="020B0004020202020204" pitchFamily="34" charset="0"/>
                        </a:rPr>
                        <a:t>Ensure server actions are traceable (login attempts, system changes)</a:t>
                      </a:r>
                      <a:endParaRPr lang="en-IN" sz="18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87116520"/>
                  </a:ext>
                </a:extLst>
              </a:tr>
            </a:tbl>
          </a:graphicData>
        </a:graphic>
      </p:graphicFrame>
      <p:sp>
        <p:nvSpPr>
          <p:cNvPr id="12" name="Footer Placeholder 3">
            <a:extLst>
              <a:ext uri="{FF2B5EF4-FFF2-40B4-BE49-F238E27FC236}">
                <a16:creationId xmlns:a16="http://schemas.microsoft.com/office/drawing/2014/main" id="{09E12065-A783-F404-F5DE-19F0EFC4CD09}"/>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4116941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E8746E-048C-F2C7-499D-B2E719D9A459}"/>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B90E93C5-E07E-4F0A-856A-64A7BF1F8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7DC008EE-AD3A-9236-7496-B5B62DD57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sp>
          <p:nvSpPr>
            <p:cNvPr id="11" name="Rectangle 10">
              <a:extLst>
                <a:ext uri="{FF2B5EF4-FFF2-40B4-BE49-F238E27FC236}">
                  <a16:creationId xmlns:a16="http://schemas.microsoft.com/office/drawing/2014/main" id="{0490E86E-0583-E1C1-B00B-951100DB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ptos" panose="020B0004020202020204" pitchFamily="34" charset="0"/>
              </a:endParaRPr>
            </a:p>
          </p:txBody>
        </p:sp>
      </p:grpSp>
      <p:sp>
        <p:nvSpPr>
          <p:cNvPr id="2" name="Title 1">
            <a:extLst>
              <a:ext uri="{FF2B5EF4-FFF2-40B4-BE49-F238E27FC236}">
                <a16:creationId xmlns:a16="http://schemas.microsoft.com/office/drawing/2014/main" id="{D90B197B-36C3-51F0-2A49-33B08910C68D}"/>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All links and everything</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8847FF89-F074-C3C9-0309-FCAD760BA20A}"/>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13E6E85B-5BFA-239A-FB6E-3DDD6EB0A1AB}"/>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009B06DF-0E0D-92DA-EC19-7749E4CA9384}"/>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C8C48D8A-7B3F-622E-CD54-28451D85470A}"/>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450C39D7-F4B5-0757-1988-FAA8AA890474}"/>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ptos" panose="020B0004020202020204" pitchFamily="34" charset="0"/>
            </a:endParaRPr>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534F2FA8-1075-0938-9A7B-5EC15188A46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ptos" panose="020B0004020202020204" pitchFamily="34" charset="0"/>
            </a:endParaRPr>
          </a:p>
        </p:txBody>
      </p:sp>
      <p:sp>
        <p:nvSpPr>
          <p:cNvPr id="4" name="Slide Number Placeholder 5">
            <a:extLst>
              <a:ext uri="{FF2B5EF4-FFF2-40B4-BE49-F238E27FC236}">
                <a16:creationId xmlns:a16="http://schemas.microsoft.com/office/drawing/2014/main" id="{DE13F8DE-CB84-4537-A472-C8A296CA563C}"/>
              </a:ext>
            </a:extLst>
          </p:cNvPr>
          <p:cNvSpPr>
            <a:spLocks noGrp="1"/>
          </p:cNvSpPr>
          <p:nvPr>
            <p:ph type="sldNum" sz="quarter" idx="12"/>
          </p:nvPr>
        </p:nvSpPr>
        <p:spPr>
          <a:xfrm>
            <a:off x="11605846" y="6405540"/>
            <a:ext cx="586153"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24</a:t>
            </a:fld>
            <a:endParaRPr lang="en-US" b="1" dirty="0">
              <a:solidFill>
                <a:schemeClr val="bg1"/>
              </a:solidFill>
              <a:latin typeface="Aptos" panose="020B0004020202020204" pitchFamily="34" charset="0"/>
            </a:endParaRPr>
          </a:p>
        </p:txBody>
      </p:sp>
      <p:sp>
        <p:nvSpPr>
          <p:cNvPr id="12" name="Content Placeholder 13">
            <a:extLst>
              <a:ext uri="{FF2B5EF4-FFF2-40B4-BE49-F238E27FC236}">
                <a16:creationId xmlns:a16="http://schemas.microsoft.com/office/drawing/2014/main" id="{9D403EF7-C6FC-7C71-B34A-B4844898D1A7}"/>
              </a:ext>
            </a:extLst>
          </p:cNvPr>
          <p:cNvSpPr txBox="1">
            <a:spLocks/>
          </p:cNvSpPr>
          <p:nvPr/>
        </p:nvSpPr>
        <p:spPr>
          <a:xfrm>
            <a:off x="109512" y="812837"/>
            <a:ext cx="11496334" cy="5696368"/>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Aptos" panose="020B0004020202020204" pitchFamily="34" charset="0"/>
              </a:rPr>
              <a:t>Thanks for going through my project ! Mentioned are the Figma links - </a:t>
            </a:r>
          </a:p>
          <a:p>
            <a:pPr marL="0" indent="0">
              <a:buNone/>
            </a:pPr>
            <a:r>
              <a:rPr lang="en-US" sz="1600" dirty="0">
                <a:latin typeface="Aptos" panose="020B0004020202020204" pitchFamily="34" charset="0"/>
                <a:hlinkClick r:id="rId3"/>
              </a:rPr>
              <a:t>https://www.figma.com/proto/2d7hbiLjBr9ogBona53Tyg/Untitled?node-id=2009-70&amp;t=hgAH0EK3SWLSoy2h-0&amp;scaling=scale-down&amp;content-scaling=fixed&amp;page-id=2009%3A69</a:t>
            </a:r>
            <a:endParaRPr lang="en-US" sz="1600" dirty="0">
              <a:latin typeface="Aptos" panose="020B0004020202020204" pitchFamily="34" charset="0"/>
            </a:endParaRPr>
          </a:p>
          <a:p>
            <a:pPr marL="0" indent="0">
              <a:buNone/>
            </a:pPr>
            <a:r>
              <a:rPr lang="en-US" sz="1600" dirty="0">
                <a:latin typeface="Aptos" panose="020B0004020202020204" pitchFamily="34" charset="0"/>
                <a:hlinkClick r:id="rId4"/>
              </a:rPr>
              <a:t>https://www.figma.com/proto/2d7hbiLjBr9ogBona53Tyg/Untitled?node-id=2009-132&amp;t=hgAH0EK3SWLSoy2h-0&amp;scaling=scale-down&amp;content-scaling=fixed&amp;page-id=2009%3A69</a:t>
            </a:r>
            <a:endParaRPr lang="en-US" sz="1600" dirty="0">
              <a:latin typeface="Aptos" panose="020B0004020202020204" pitchFamily="34" charset="0"/>
            </a:endParaRPr>
          </a:p>
          <a:p>
            <a:pPr marL="0" indent="0">
              <a:buNone/>
            </a:pPr>
            <a:endParaRPr lang="en-US" sz="1600" dirty="0">
              <a:latin typeface="Aptos" panose="020B0004020202020204" pitchFamily="34" charset="0"/>
            </a:endParaRPr>
          </a:p>
          <a:p>
            <a:pPr marL="0" indent="0">
              <a:buNone/>
            </a:pPr>
            <a:r>
              <a:rPr lang="en-US" sz="1600" dirty="0">
                <a:latin typeface="Aptos" panose="020B0004020202020204" pitchFamily="34" charset="0"/>
              </a:rPr>
              <a:t>Draw.io - </a:t>
            </a:r>
          </a:p>
          <a:p>
            <a:pPr marL="0" indent="0">
              <a:buNone/>
            </a:pPr>
            <a:endParaRPr lang="en-US" sz="1600" dirty="0">
              <a:latin typeface="Aptos" panose="020B0004020202020204" pitchFamily="34" charset="0"/>
            </a:endParaRPr>
          </a:p>
          <a:p>
            <a:pPr marL="0" indent="0">
              <a:buNone/>
            </a:pPr>
            <a:endParaRPr lang="en-US" sz="1600" dirty="0">
              <a:latin typeface="Aptos" panose="020B0004020202020204" pitchFamily="34" charset="0"/>
            </a:endParaRPr>
          </a:p>
          <a:p>
            <a:pPr marL="0" indent="0">
              <a:buNone/>
            </a:pPr>
            <a:endParaRPr lang="en-US" sz="1600" dirty="0">
              <a:latin typeface="Aptos" panose="020B0004020202020204" pitchFamily="34" charset="0"/>
            </a:endParaRPr>
          </a:p>
          <a:p>
            <a:pPr marL="0" indent="0">
              <a:buNone/>
            </a:pPr>
            <a:r>
              <a:rPr lang="en-US" dirty="0">
                <a:latin typeface="Aptos" panose="020B0004020202020204" pitchFamily="34" charset="0"/>
              </a:rPr>
              <a:t>Feel free to reach out to me at </a:t>
            </a:r>
            <a:r>
              <a:rPr lang="en-US" sz="1600" dirty="0">
                <a:latin typeface="Aptos" panose="020B0004020202020204" pitchFamily="34" charset="0"/>
              </a:rPr>
              <a:t>–</a:t>
            </a:r>
          </a:p>
          <a:p>
            <a:pPr marL="0" indent="0">
              <a:buNone/>
            </a:pPr>
            <a:r>
              <a:rPr lang="en-US" sz="1600" dirty="0">
                <a:latin typeface="Aptos" panose="020B0004020202020204" pitchFamily="34" charset="0"/>
                <a:hlinkClick r:id="rId5"/>
              </a:rPr>
              <a:t>anshikashukla2520@gmail.com</a:t>
            </a:r>
            <a:endParaRPr lang="en-US" sz="1600" dirty="0">
              <a:latin typeface="Aptos" panose="020B0004020202020204" pitchFamily="34" charset="0"/>
            </a:endParaRPr>
          </a:p>
          <a:p>
            <a:pPr marL="0" indent="0">
              <a:buNone/>
            </a:pPr>
            <a:r>
              <a:rPr lang="en-US" sz="1600" dirty="0">
                <a:latin typeface="Aptos" panose="020B0004020202020204" pitchFamily="34" charset="0"/>
              </a:rPr>
              <a:t>+91-6263095335 </a:t>
            </a:r>
          </a:p>
          <a:p>
            <a:pPr marL="0" indent="0">
              <a:buNone/>
            </a:pPr>
            <a:endParaRPr lang="en-US" sz="1600" dirty="0">
              <a:latin typeface="Aptos" panose="020B0004020202020204" pitchFamily="34" charset="0"/>
            </a:endParaRPr>
          </a:p>
        </p:txBody>
      </p:sp>
      <p:graphicFrame>
        <p:nvGraphicFramePr>
          <p:cNvPr id="15" name="Object 14">
            <a:extLst>
              <a:ext uri="{FF2B5EF4-FFF2-40B4-BE49-F238E27FC236}">
                <a16:creationId xmlns:a16="http://schemas.microsoft.com/office/drawing/2014/main" id="{B302BEA9-CCA7-8009-EE9F-9416F21EFD2D}"/>
              </a:ext>
            </a:extLst>
          </p:cNvPr>
          <p:cNvGraphicFramePr>
            <a:graphicFrameLocks noChangeAspect="1"/>
          </p:cNvGraphicFramePr>
          <p:nvPr>
            <p:extLst>
              <p:ext uri="{D42A27DB-BD31-4B8C-83A1-F6EECF244321}">
                <p14:modId xmlns:p14="http://schemas.microsoft.com/office/powerpoint/2010/main" val="2562833393"/>
              </p:ext>
            </p:extLst>
          </p:nvPr>
        </p:nvGraphicFramePr>
        <p:xfrm>
          <a:off x="1222374" y="3428999"/>
          <a:ext cx="1895889" cy="930709"/>
        </p:xfrm>
        <a:graphic>
          <a:graphicData uri="http://schemas.openxmlformats.org/presentationml/2006/ole">
            <mc:AlternateContent xmlns:mc="http://schemas.openxmlformats.org/markup-compatibility/2006">
              <mc:Choice xmlns:v="urn:schemas-microsoft-com:vml" Requires="v">
                <p:oleObj name="Packager Shell Object" showAsIcon="1" r:id="rId6" imgW="1047700" imgH="514326" progId="Package">
                  <p:embed/>
                </p:oleObj>
              </mc:Choice>
              <mc:Fallback>
                <p:oleObj name="Packager Shell Object" showAsIcon="1" r:id="rId6" imgW="1047700" imgH="514326" progId="Package">
                  <p:embed/>
                  <p:pic>
                    <p:nvPicPr>
                      <p:cNvPr id="0" name=""/>
                      <p:cNvPicPr/>
                      <p:nvPr/>
                    </p:nvPicPr>
                    <p:blipFill>
                      <a:blip r:embed="rId7"/>
                      <a:stretch>
                        <a:fillRect/>
                      </a:stretch>
                    </p:blipFill>
                    <p:spPr>
                      <a:xfrm>
                        <a:off x="1222374" y="3428999"/>
                        <a:ext cx="1895889" cy="930709"/>
                      </a:xfrm>
                      <a:prstGeom prst="rect">
                        <a:avLst/>
                      </a:prstGeom>
                    </p:spPr>
                  </p:pic>
                </p:oleObj>
              </mc:Fallback>
            </mc:AlternateContent>
          </a:graphicData>
        </a:graphic>
      </p:graphicFrame>
      <p:sp>
        <p:nvSpPr>
          <p:cNvPr id="16" name="Footer Placeholder 3">
            <a:extLst>
              <a:ext uri="{FF2B5EF4-FFF2-40B4-BE49-F238E27FC236}">
                <a16:creationId xmlns:a16="http://schemas.microsoft.com/office/drawing/2014/main" id="{623BCD4A-826E-B62D-11E4-F6B24EB25A96}"/>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382618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D0E4AE-B404-9802-BB61-7903636A2DA9}"/>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F9C00F27-65B6-769D-86DB-C824FA6CD2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47F28229-0F1D-92F1-5F90-E4392F92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0D86B76-2D21-B4D8-E52F-71CCA8743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0144EAB-7C5C-70E3-7198-ADD83070975A}"/>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1. Status QUO</a:t>
            </a:r>
          </a:p>
        </p:txBody>
      </p:sp>
      <p:sp>
        <p:nvSpPr>
          <p:cNvPr id="16" name="Content Placeholder 13">
            <a:extLst>
              <a:ext uri="{FF2B5EF4-FFF2-40B4-BE49-F238E27FC236}">
                <a16:creationId xmlns:a16="http://schemas.microsoft.com/office/drawing/2014/main" id="{E1AB6787-F8D5-9E15-846F-9DDD92C21E93}"/>
              </a:ext>
            </a:extLst>
          </p:cNvPr>
          <p:cNvSpPr txBox="1">
            <a:spLocks noGrp="1"/>
          </p:cNvSpPr>
          <p:nvPr>
            <p:ph idx="1"/>
          </p:nvPr>
        </p:nvSpPr>
        <p:spPr>
          <a:xfrm>
            <a:off x="612775" y="800669"/>
            <a:ext cx="10838327" cy="4339650"/>
          </a:xfrm>
          <a:prstGeom prst="rect">
            <a:avLst/>
          </a:prstGeom>
          <a:noFill/>
        </p:spPr>
        <p:txBody>
          <a:bodyPr wrap="square" rtlCol="0">
            <a:spAutoFit/>
          </a:bodyPr>
          <a:lstStyle/>
          <a:p>
            <a:pPr marL="0" indent="0" fontAlgn="ctr">
              <a:spcBef>
                <a:spcPts val="0"/>
              </a:spcBef>
              <a:buNone/>
            </a:pPr>
            <a:r>
              <a:rPr lang="en-US" sz="1800" dirty="0">
                <a:latin typeface="Aptos" panose="020B0004020202020204" pitchFamily="34" charset="0"/>
              </a:rPr>
              <a:t>You are hired as a Business Analyst at a software development company that specializes in building custom software solutions for clients in the retail industry. </a:t>
            </a:r>
          </a:p>
          <a:p>
            <a:pPr marL="0" indent="0" fontAlgn="ctr">
              <a:spcBef>
                <a:spcPts val="0"/>
              </a:spcBef>
              <a:buNone/>
            </a:pPr>
            <a:endParaRPr lang="en-US" sz="1800" dirty="0">
              <a:latin typeface="Aptos" panose="020B0004020202020204" pitchFamily="34" charset="0"/>
            </a:endParaRPr>
          </a:p>
          <a:p>
            <a:pPr marL="0" indent="0" fontAlgn="ctr">
              <a:spcBef>
                <a:spcPts val="0"/>
              </a:spcBef>
              <a:buNone/>
            </a:pPr>
            <a:r>
              <a:rPr lang="en-US" sz="1800" dirty="0">
                <a:latin typeface="Aptos" panose="020B0004020202020204" pitchFamily="34" charset="0"/>
              </a:rPr>
              <a:t>The company is working on a new project to build an Inventory Management System (IMS) for a client who has multiple retail stores. The client has expressed concerns about inefficient inventory tracking and the lack of integration between their existing sales system and warehouse management system. They want a unified solution that provides real-time inventory visibility, automated stock replenishment, and streamlined reporting. </a:t>
            </a:r>
          </a:p>
          <a:p>
            <a:pPr marL="0" indent="0" fontAlgn="ctr">
              <a:spcBef>
                <a:spcPts val="0"/>
              </a:spcBef>
              <a:buNone/>
            </a:pPr>
            <a:endParaRPr lang="en-US" sz="1800" dirty="0">
              <a:latin typeface="Aptos" panose="020B0004020202020204" pitchFamily="34" charset="0"/>
            </a:endParaRPr>
          </a:p>
          <a:p>
            <a:pPr marL="0" indent="0" fontAlgn="ctr">
              <a:spcBef>
                <a:spcPts val="0"/>
              </a:spcBef>
              <a:buNone/>
            </a:pPr>
            <a:r>
              <a:rPr lang="en-US" sz="1800" dirty="0">
                <a:latin typeface="Aptos" panose="020B0004020202020204" pitchFamily="34" charset="0"/>
              </a:rPr>
              <a:t>Your task is to gather requirements, analyze the business needs, and help design the solution that meets the client’s expectations.</a:t>
            </a:r>
            <a:endParaRPr lang="en-US" dirty="0">
              <a:latin typeface="Aptos" panose="020B0004020202020204" pitchFamily="34" charset="0"/>
            </a:endParaRPr>
          </a:p>
          <a:p>
            <a:pPr marL="342900" indent="-342900" fontAlgn="ctr">
              <a:spcBef>
                <a:spcPts val="0"/>
              </a:spcBef>
              <a:buAutoNum type="arabicPeriod"/>
            </a:pPr>
            <a:endParaRPr lang="en-US" sz="1800" dirty="0">
              <a:latin typeface="Aptos Display" panose="020B0004020202020204" pitchFamily="34" charset="0"/>
            </a:endParaRPr>
          </a:p>
          <a:p>
            <a:pPr marL="0" indent="0" fontAlgn="ctr">
              <a:spcBef>
                <a:spcPts val="0"/>
              </a:spcBef>
              <a:buNone/>
            </a:pPr>
            <a:endParaRPr lang="en-US" sz="1400" b="1" dirty="0">
              <a:latin typeface="Aptos" panose="020B0004020202020204" pitchFamily="34" charset="0"/>
            </a:endParaRP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F7D25C93-86E6-0DBD-D261-C2FFE03C7A1C}"/>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231F843B-3290-6CAE-0893-3DA75FB6EF70}"/>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74857CCD-E157-E69A-04F2-77BE220ACD21}"/>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9356E666-F11E-0DCA-B7BF-D58031B9A12C}"/>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EDCF53A1-B1EF-7C68-3AFB-6822D2D52288}"/>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8" name="AutoShape 16"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6861EFAF-7683-E2B7-E820-89A096D81109}"/>
              </a:ext>
            </a:extLst>
          </p:cNvPr>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1" name="AutoShape 1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9356C50F-6FB8-7977-B43D-30C637939E14}"/>
              </a:ext>
            </a:extLst>
          </p:cNvPr>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2" name="AutoShape 2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3DF3FCB7-95BE-D01B-45E5-1C93075D37EE}"/>
              </a:ext>
            </a:extLst>
          </p:cNvPr>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7D5C5D14-9810-E556-4897-FF1531346ECA}"/>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lide Number Placeholder 5">
            <a:extLst>
              <a:ext uri="{FF2B5EF4-FFF2-40B4-BE49-F238E27FC236}">
                <a16:creationId xmlns:a16="http://schemas.microsoft.com/office/drawing/2014/main" id="{159E73B7-303A-FF5A-C49F-F2134CDB4482}"/>
              </a:ext>
            </a:extLst>
          </p:cNvPr>
          <p:cNvSpPr>
            <a:spLocks noGrp="1"/>
          </p:cNvSpPr>
          <p:nvPr>
            <p:ph type="sldNum" sz="quarter" idx="12"/>
          </p:nvPr>
        </p:nvSpPr>
        <p:spPr>
          <a:xfrm>
            <a:off x="11789922" y="6405540"/>
            <a:ext cx="402077"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3</a:t>
            </a:fld>
            <a:endParaRPr lang="en-US" b="1" dirty="0">
              <a:solidFill>
                <a:schemeClr val="bg1"/>
              </a:solidFill>
              <a:latin typeface="Aptos" panose="020B0004020202020204" pitchFamily="34" charset="0"/>
            </a:endParaRPr>
          </a:p>
        </p:txBody>
      </p:sp>
      <p:sp>
        <p:nvSpPr>
          <p:cNvPr id="19" name="Title 1">
            <a:extLst>
              <a:ext uri="{FF2B5EF4-FFF2-40B4-BE49-F238E27FC236}">
                <a16:creationId xmlns:a16="http://schemas.microsoft.com/office/drawing/2014/main" id="{C84889EE-51DD-AC07-E40F-30FEF34BFA0C}"/>
              </a:ext>
            </a:extLst>
          </p:cNvPr>
          <p:cNvSpPr txBox="1">
            <a:spLocks/>
          </p:cNvSpPr>
          <p:nvPr/>
        </p:nvSpPr>
        <p:spPr>
          <a:xfrm>
            <a:off x="537668" y="5789841"/>
            <a:ext cx="10854232" cy="53475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sz="2800" b="1" dirty="0"/>
              <a:t>Client Requirement</a:t>
            </a:r>
          </a:p>
          <a:p>
            <a:endParaRPr lang="en-US" sz="2600" dirty="0"/>
          </a:p>
        </p:txBody>
      </p:sp>
      <p:cxnSp>
        <p:nvCxnSpPr>
          <p:cNvPr id="20" name="Straight Connector 19">
            <a:extLst>
              <a:ext uri="{FF2B5EF4-FFF2-40B4-BE49-F238E27FC236}">
                <a16:creationId xmlns:a16="http://schemas.microsoft.com/office/drawing/2014/main" id="{9B8CF1D8-849F-D51C-DDF3-D3F0C66AF612}"/>
              </a:ext>
            </a:extLst>
          </p:cNvPr>
          <p:cNvCxnSpPr/>
          <p:nvPr/>
        </p:nvCxnSpPr>
        <p:spPr>
          <a:xfrm>
            <a:off x="537668" y="5648325"/>
            <a:ext cx="111495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3">
            <a:extLst>
              <a:ext uri="{FF2B5EF4-FFF2-40B4-BE49-F238E27FC236}">
                <a16:creationId xmlns:a16="http://schemas.microsoft.com/office/drawing/2014/main" id="{273095A8-4CE0-9069-1475-C3DB71F1858C}"/>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411829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537BA9-8E1E-390C-3600-6CC5788FC1B8}"/>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82A6F6EA-D683-FF73-963F-72354C2DDE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F6ACADF8-F7EB-E2EB-31A0-32C7F16F20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8BF27DE-B99F-C896-9FDD-BD66A1451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AD9AFEE-13FE-70C9-C74B-7BBC8F619EE0}"/>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2. Stakeholder identification List</a:t>
            </a:r>
          </a:p>
        </p:txBody>
      </p:sp>
      <p:sp>
        <p:nvSpPr>
          <p:cNvPr id="16" name="Content Placeholder 13">
            <a:extLst>
              <a:ext uri="{FF2B5EF4-FFF2-40B4-BE49-F238E27FC236}">
                <a16:creationId xmlns:a16="http://schemas.microsoft.com/office/drawing/2014/main" id="{64558539-1654-DE01-A641-5734170B6C2C}"/>
              </a:ext>
            </a:extLst>
          </p:cNvPr>
          <p:cNvSpPr txBox="1">
            <a:spLocks noGrp="1"/>
          </p:cNvSpPr>
          <p:nvPr>
            <p:ph idx="1"/>
          </p:nvPr>
        </p:nvSpPr>
        <p:spPr>
          <a:xfrm>
            <a:off x="612775" y="800669"/>
            <a:ext cx="3795103" cy="5503045"/>
          </a:xfrm>
          <a:prstGeom prst="rect">
            <a:avLst/>
          </a:prstGeom>
          <a:noFill/>
        </p:spPr>
        <p:txBody>
          <a:bodyPr wrap="square" rtlCol="0">
            <a:spAutoFit/>
          </a:bodyPr>
          <a:lstStyle/>
          <a:p>
            <a:pPr marL="0" indent="0" fontAlgn="ctr">
              <a:spcBef>
                <a:spcPts val="0"/>
              </a:spcBef>
              <a:buNone/>
            </a:pPr>
            <a:r>
              <a:rPr lang="en-US" sz="1800" b="1" dirty="0">
                <a:latin typeface="Aptos Display" panose="020B0004020202020204" pitchFamily="34" charset="0"/>
              </a:rPr>
              <a:t>Client’s Team – </a:t>
            </a:r>
          </a:p>
          <a:p>
            <a:pPr marL="342900" indent="-342900" fontAlgn="ctr">
              <a:lnSpc>
                <a:spcPct val="150000"/>
              </a:lnSpc>
              <a:spcBef>
                <a:spcPts val="0"/>
              </a:spcBef>
              <a:buAutoNum type="arabicPeriod"/>
            </a:pPr>
            <a:r>
              <a:rPr lang="en-US" sz="1800" dirty="0">
                <a:latin typeface="Aptos Display" panose="020B0004020202020204" pitchFamily="34" charset="0"/>
              </a:rPr>
              <a:t>Product Owner/Business Analyst</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Store Managers</a:t>
            </a:r>
          </a:p>
          <a:p>
            <a:pPr marL="342900" indent="-342900" fontAlgn="ctr">
              <a:lnSpc>
                <a:spcPct val="150000"/>
              </a:lnSpc>
              <a:spcBef>
                <a:spcPts val="0"/>
              </a:spcBef>
              <a:buAutoNum type="arabicPeriod"/>
            </a:pPr>
            <a:r>
              <a:rPr lang="en-US" sz="1800" dirty="0">
                <a:latin typeface="Aptos Display" panose="020B0004020202020204" pitchFamily="34" charset="0"/>
              </a:rPr>
              <a:t>Retail Chain Executives</a:t>
            </a:r>
          </a:p>
          <a:p>
            <a:pPr marL="342900" indent="-342900" fontAlgn="ctr">
              <a:lnSpc>
                <a:spcPct val="150000"/>
              </a:lnSpc>
              <a:spcBef>
                <a:spcPts val="0"/>
              </a:spcBef>
              <a:buAutoNum type="arabicPeriod"/>
            </a:pPr>
            <a:r>
              <a:rPr lang="en-US" sz="1800" dirty="0">
                <a:latin typeface="Aptos Display" panose="020B0004020202020204" pitchFamily="34" charset="0"/>
              </a:rPr>
              <a:t>Warehouse Staff :</a:t>
            </a:r>
          </a:p>
          <a:p>
            <a:pPr marL="800100" lvl="1" indent="-342900" fontAlgn="ctr">
              <a:lnSpc>
                <a:spcPct val="150000"/>
              </a:lnSpc>
              <a:spcBef>
                <a:spcPts val="0"/>
              </a:spcBef>
              <a:buAutoNum type="arabicPeriod"/>
            </a:pPr>
            <a:r>
              <a:rPr lang="en-US" dirty="0">
                <a:latin typeface="Aptos Display" panose="020B0004020202020204" pitchFamily="34" charset="0"/>
              </a:rPr>
              <a:t>Procurement team included</a:t>
            </a:r>
          </a:p>
          <a:p>
            <a:pPr marL="800100" lvl="1" indent="-342900" fontAlgn="ctr">
              <a:lnSpc>
                <a:spcPct val="150000"/>
              </a:lnSpc>
              <a:spcBef>
                <a:spcPts val="0"/>
              </a:spcBef>
              <a:buAutoNum type="arabicPeriod"/>
            </a:pPr>
            <a:r>
              <a:rPr lang="en-US" dirty="0">
                <a:latin typeface="Aptos Display" panose="020B0004020202020204" pitchFamily="34" charset="0"/>
              </a:rPr>
              <a:t>Any Sponsor involved</a:t>
            </a:r>
            <a:r>
              <a:rPr lang="en-US" dirty="0">
                <a:solidFill>
                  <a:srgbClr val="FF0000"/>
                </a:solidFill>
                <a:latin typeface="Aptos Display" panose="020B0004020202020204" pitchFamily="34" charset="0"/>
              </a:rPr>
              <a:t>*</a:t>
            </a:r>
          </a:p>
          <a:p>
            <a:pPr marL="800100" lvl="1" indent="-342900" fontAlgn="ctr">
              <a:lnSpc>
                <a:spcPct val="150000"/>
              </a:lnSpc>
              <a:spcBef>
                <a:spcPts val="0"/>
              </a:spcBef>
              <a:buAutoNum type="arabicPeriod"/>
            </a:pPr>
            <a:r>
              <a:rPr lang="en-US" dirty="0">
                <a:latin typeface="Aptos Display" panose="020B0004020202020204" pitchFamily="34" charset="0"/>
              </a:rPr>
              <a:t>Any Solution Consultant</a:t>
            </a:r>
            <a:r>
              <a:rPr lang="en-US" dirty="0">
                <a:solidFill>
                  <a:srgbClr val="FF0000"/>
                </a:solidFill>
                <a:latin typeface="Aptos Display" panose="020B0004020202020204" pitchFamily="34" charset="0"/>
              </a:rPr>
              <a:t>*</a:t>
            </a:r>
          </a:p>
          <a:p>
            <a:pPr marL="342900" indent="-342900" fontAlgn="ctr">
              <a:lnSpc>
                <a:spcPct val="150000"/>
              </a:lnSpc>
              <a:spcBef>
                <a:spcPts val="0"/>
              </a:spcBef>
              <a:buAutoNum type="arabicPeriod"/>
            </a:pPr>
            <a:r>
              <a:rPr lang="en-US" sz="1800" dirty="0">
                <a:latin typeface="Aptos Display" panose="020B0004020202020204" pitchFamily="34" charset="0"/>
              </a:rPr>
              <a:t>IT Team</a:t>
            </a:r>
          </a:p>
          <a:p>
            <a:pPr marL="342900" indent="-342900" fontAlgn="ctr">
              <a:lnSpc>
                <a:spcPct val="150000"/>
              </a:lnSpc>
              <a:spcBef>
                <a:spcPts val="0"/>
              </a:spcBef>
              <a:buAutoNum type="arabicPeriod"/>
            </a:pPr>
            <a:r>
              <a:rPr lang="en-US" sz="1800" dirty="0">
                <a:latin typeface="Aptos Display" panose="020B0004020202020204" pitchFamily="34" charset="0"/>
              </a:rPr>
              <a:t>Finance and Accounts Team</a:t>
            </a:r>
          </a:p>
          <a:p>
            <a:pPr marL="342900" indent="-342900" fontAlgn="ctr">
              <a:lnSpc>
                <a:spcPct val="150000"/>
              </a:lnSpc>
              <a:spcBef>
                <a:spcPts val="0"/>
              </a:spcBef>
              <a:buAutoNum type="arabicPeriod"/>
            </a:pPr>
            <a:r>
              <a:rPr lang="en-US" sz="1800" dirty="0">
                <a:latin typeface="Aptos Display" panose="020B0004020202020204" pitchFamily="34" charset="0"/>
              </a:rPr>
              <a:t>Acting/Associate Directors</a:t>
            </a:r>
            <a:r>
              <a:rPr lang="en-US" sz="1800" dirty="0">
                <a:solidFill>
                  <a:srgbClr val="FF0000"/>
                </a:solidFill>
                <a:latin typeface="Aptos Display" panose="020B0004020202020204" pitchFamily="34" charset="0"/>
              </a:rPr>
              <a:t> *</a:t>
            </a:r>
            <a:endParaRPr lang="en-US" sz="1800" dirty="0">
              <a:latin typeface="Aptos Display" panose="020B0004020202020204" pitchFamily="34" charset="0"/>
            </a:endParaRPr>
          </a:p>
          <a:p>
            <a:pPr marL="342900" indent="-342900" fontAlgn="ctr">
              <a:spcBef>
                <a:spcPts val="0"/>
              </a:spcBef>
              <a:buAutoNum type="arabicPeriod"/>
            </a:pPr>
            <a:endParaRPr lang="en-US" sz="1800" dirty="0">
              <a:latin typeface="Aptos Display" panose="020B0004020202020204" pitchFamily="34" charset="0"/>
            </a:endParaRPr>
          </a:p>
          <a:p>
            <a:pPr marL="342900" indent="-342900" fontAlgn="ctr">
              <a:spcBef>
                <a:spcPts val="0"/>
              </a:spcBef>
              <a:buAutoNum type="arabicPeriod"/>
            </a:pPr>
            <a:endParaRPr lang="en-US" sz="1800" dirty="0">
              <a:latin typeface="Aptos Display" panose="020B0004020202020204" pitchFamily="34" charset="0"/>
            </a:endParaRPr>
          </a:p>
          <a:p>
            <a:pPr marL="0" indent="0" fontAlgn="ctr">
              <a:spcBef>
                <a:spcPts val="0"/>
              </a:spcBef>
              <a:buNone/>
            </a:pPr>
            <a:endParaRPr lang="en-US" sz="1400" b="1" dirty="0">
              <a:latin typeface="Aptos" panose="020B0004020202020204" pitchFamily="34" charset="0"/>
            </a:endParaRP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6349B071-273A-B2FF-D346-BD3A78EF9132}"/>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A4392727-0232-B23C-D735-D3248CC03CAE}"/>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8741ACA4-2F3F-948F-07DB-B77CEB2AB74F}"/>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4783571C-11DA-1DBD-84C8-35824B6F70FF}"/>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E6AF0B2C-319C-E56F-1BDE-B7267C617569}"/>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8" name="AutoShape 16"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D1876EA1-EDEE-C7A2-073D-AB5525870F8A}"/>
              </a:ext>
            </a:extLst>
          </p:cNvPr>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1" name="AutoShape 1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16A638B4-ACE9-630D-8555-19F66D19BA37}"/>
              </a:ext>
            </a:extLst>
          </p:cNvPr>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2" name="AutoShape 2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EE0B6FB1-5E3D-3A5D-DB84-16BCFBA9E7C0}"/>
              </a:ext>
            </a:extLst>
          </p:cNvPr>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D54A3F0F-16D0-92EE-79E6-3F71F18BACF2}"/>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lide Number Placeholder 5">
            <a:extLst>
              <a:ext uri="{FF2B5EF4-FFF2-40B4-BE49-F238E27FC236}">
                <a16:creationId xmlns:a16="http://schemas.microsoft.com/office/drawing/2014/main" id="{4C151734-D224-DDAC-7ED4-F204EAEF2362}"/>
              </a:ext>
            </a:extLst>
          </p:cNvPr>
          <p:cNvSpPr>
            <a:spLocks noGrp="1"/>
          </p:cNvSpPr>
          <p:nvPr>
            <p:ph type="sldNum" sz="quarter" idx="12"/>
          </p:nvPr>
        </p:nvSpPr>
        <p:spPr>
          <a:xfrm>
            <a:off x="11789922" y="6405540"/>
            <a:ext cx="402077"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4</a:t>
            </a:fld>
            <a:endParaRPr lang="en-US" b="1" dirty="0">
              <a:solidFill>
                <a:schemeClr val="bg1"/>
              </a:solidFill>
              <a:latin typeface="Aptos" panose="020B0004020202020204" pitchFamily="34" charset="0"/>
            </a:endParaRPr>
          </a:p>
        </p:txBody>
      </p:sp>
      <p:sp>
        <p:nvSpPr>
          <p:cNvPr id="12" name="Content Placeholder 13">
            <a:extLst>
              <a:ext uri="{FF2B5EF4-FFF2-40B4-BE49-F238E27FC236}">
                <a16:creationId xmlns:a16="http://schemas.microsoft.com/office/drawing/2014/main" id="{58090CB1-357E-82AF-4D87-D4D0B3F091E0}"/>
              </a:ext>
            </a:extLst>
          </p:cNvPr>
          <p:cNvSpPr txBox="1">
            <a:spLocks/>
          </p:cNvSpPr>
          <p:nvPr/>
        </p:nvSpPr>
        <p:spPr>
          <a:xfrm>
            <a:off x="6240103" y="849346"/>
            <a:ext cx="4226260" cy="462588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spcBef>
                <a:spcPts val="0"/>
              </a:spcBef>
              <a:buFont typeface="Arial" panose="020B0604020202020204" pitchFamily="34" charset="0"/>
              <a:buNone/>
            </a:pPr>
            <a:r>
              <a:rPr lang="en-US" sz="1800" b="1" dirty="0">
                <a:latin typeface="Aptos Display" panose="020B0004020202020204" pitchFamily="34" charset="0"/>
              </a:rPr>
              <a:t>Direct receivers from SYMB’s Team – </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Product Owner/Business Analyst</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Product/Project Manager</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Development Team</a:t>
            </a:r>
          </a:p>
          <a:p>
            <a:pPr marL="800100" lvl="1" indent="-342900" fontAlgn="ctr">
              <a:lnSpc>
                <a:spcPct val="150000"/>
              </a:lnSpc>
              <a:spcBef>
                <a:spcPts val="0"/>
              </a:spcBef>
              <a:buFont typeface="Arial" panose="020B0604020202020204" pitchFamily="34" charset="0"/>
              <a:buAutoNum type="arabicPeriod"/>
            </a:pPr>
            <a:r>
              <a:rPr lang="en-US" dirty="0">
                <a:latin typeface="Aptos Display" panose="020B0004020202020204" pitchFamily="34" charset="0"/>
              </a:rPr>
              <a:t>API Developers</a:t>
            </a:r>
            <a:r>
              <a:rPr lang="en-US" dirty="0">
                <a:solidFill>
                  <a:srgbClr val="FF0000"/>
                </a:solidFill>
                <a:latin typeface="Aptos Display" panose="020B0004020202020204" pitchFamily="34" charset="0"/>
              </a:rPr>
              <a:t>*</a:t>
            </a:r>
            <a:endParaRPr lang="en-US" dirty="0">
              <a:latin typeface="Aptos Display" panose="020B0004020202020204" pitchFamily="34" charset="0"/>
            </a:endParaRPr>
          </a:p>
          <a:p>
            <a:pPr marL="800100" lvl="1" indent="-342900" fontAlgn="ctr">
              <a:lnSpc>
                <a:spcPct val="150000"/>
              </a:lnSpc>
              <a:spcBef>
                <a:spcPts val="0"/>
              </a:spcBef>
              <a:buFont typeface="Arial" panose="020B0604020202020204" pitchFamily="34" charset="0"/>
              <a:buAutoNum type="arabicPeriod"/>
            </a:pPr>
            <a:r>
              <a:rPr lang="en-US" dirty="0">
                <a:latin typeface="Aptos Display" panose="020B0004020202020204" pitchFamily="34" charset="0"/>
              </a:rPr>
              <a:t>Full Stack Developers</a:t>
            </a:r>
            <a:r>
              <a:rPr lang="en-US" dirty="0">
                <a:solidFill>
                  <a:srgbClr val="FF0000"/>
                </a:solidFill>
                <a:latin typeface="Aptos Display" panose="020B0004020202020204" pitchFamily="34" charset="0"/>
              </a:rPr>
              <a:t>*</a:t>
            </a:r>
            <a:endParaRPr lang="en-US" dirty="0">
              <a:latin typeface="Aptos Display" panose="020B0004020202020204" pitchFamily="34" charset="0"/>
            </a:endParaRPr>
          </a:p>
          <a:p>
            <a:pPr marL="800100" lvl="1" indent="-342900" fontAlgn="ctr">
              <a:lnSpc>
                <a:spcPct val="150000"/>
              </a:lnSpc>
              <a:spcBef>
                <a:spcPts val="0"/>
              </a:spcBef>
              <a:buFont typeface="Arial" panose="020B0604020202020204" pitchFamily="34" charset="0"/>
              <a:buAutoNum type="arabicPeriod"/>
            </a:pPr>
            <a:r>
              <a:rPr lang="en-US" dirty="0">
                <a:latin typeface="Aptos Display" panose="020B0004020202020204" pitchFamily="34" charset="0"/>
              </a:rPr>
              <a:t>Front/Backend Team</a:t>
            </a:r>
            <a:r>
              <a:rPr lang="en-US" dirty="0">
                <a:solidFill>
                  <a:srgbClr val="FF0000"/>
                </a:solidFill>
                <a:latin typeface="Aptos Display" panose="020B0004020202020204" pitchFamily="34" charset="0"/>
              </a:rPr>
              <a:t>*</a:t>
            </a:r>
          </a:p>
          <a:p>
            <a:pPr marL="800100" lvl="1" indent="-342900" fontAlgn="ctr">
              <a:lnSpc>
                <a:spcPct val="150000"/>
              </a:lnSpc>
              <a:spcBef>
                <a:spcPts val="0"/>
              </a:spcBef>
              <a:buFont typeface="Arial" panose="020B0604020202020204" pitchFamily="34" charset="0"/>
              <a:buAutoNum type="arabicPeriod"/>
            </a:pPr>
            <a:endParaRPr lang="en-US" dirty="0">
              <a:latin typeface="Aptos Display" panose="020B0004020202020204" pitchFamily="34" charset="0"/>
            </a:endParaRPr>
          </a:p>
          <a:p>
            <a:pPr marL="800100" lvl="1" indent="-342900" fontAlgn="ctr">
              <a:lnSpc>
                <a:spcPct val="150000"/>
              </a:lnSpc>
              <a:spcBef>
                <a:spcPts val="0"/>
              </a:spcBef>
              <a:buFont typeface="Arial" panose="020B0604020202020204" pitchFamily="34" charset="0"/>
              <a:buAutoNum type="arabicPeriod"/>
            </a:pPr>
            <a:endParaRPr lang="en-US" sz="1600" dirty="0">
              <a:latin typeface="Aptos Display" panose="020B0004020202020204" pitchFamily="34" charset="0"/>
            </a:endParaRPr>
          </a:p>
          <a:p>
            <a:pPr marL="342900" indent="-342900" fontAlgn="ctr">
              <a:spcBef>
                <a:spcPts val="0"/>
              </a:spcBef>
              <a:buFont typeface="Arial" panose="020B0604020202020204" pitchFamily="34" charset="0"/>
              <a:buAutoNum type="arabicPeriod"/>
            </a:pPr>
            <a:endParaRPr lang="en-US" sz="1800" dirty="0">
              <a:latin typeface="Aptos Display" panose="020B0004020202020204" pitchFamily="34" charset="0"/>
            </a:endParaRPr>
          </a:p>
          <a:p>
            <a:pPr marL="342900" indent="-342900" fontAlgn="ctr">
              <a:spcBef>
                <a:spcPts val="0"/>
              </a:spcBef>
              <a:buFont typeface="Arial" panose="020B0604020202020204" pitchFamily="34" charset="0"/>
              <a:buAutoNum type="arabicPeriod"/>
            </a:pPr>
            <a:endParaRPr lang="en-US" sz="1800" dirty="0">
              <a:latin typeface="Aptos Display" panose="020B0004020202020204" pitchFamily="34" charset="0"/>
            </a:endParaRPr>
          </a:p>
          <a:p>
            <a:pPr marL="0" indent="0" fontAlgn="ctr">
              <a:spcBef>
                <a:spcPts val="0"/>
              </a:spcBef>
              <a:buFont typeface="Arial" panose="020B0604020202020204" pitchFamily="34" charset="0"/>
              <a:buNone/>
            </a:pPr>
            <a:endParaRPr lang="en-US" sz="1400" b="1" dirty="0">
              <a:latin typeface="Aptos" panose="020B0004020202020204" pitchFamily="34" charset="0"/>
            </a:endParaRPr>
          </a:p>
        </p:txBody>
      </p:sp>
      <p:sp>
        <p:nvSpPr>
          <p:cNvPr id="15" name="TextBox 14">
            <a:extLst>
              <a:ext uri="{FF2B5EF4-FFF2-40B4-BE49-F238E27FC236}">
                <a16:creationId xmlns:a16="http://schemas.microsoft.com/office/drawing/2014/main" id="{1B77C971-4EF0-3205-BAC9-0A5FDA318250}"/>
              </a:ext>
            </a:extLst>
          </p:cNvPr>
          <p:cNvSpPr txBox="1"/>
          <p:nvPr/>
        </p:nvSpPr>
        <p:spPr>
          <a:xfrm>
            <a:off x="288207" y="5796404"/>
            <a:ext cx="4226261" cy="369332"/>
          </a:xfrm>
          <a:prstGeom prst="rect">
            <a:avLst/>
          </a:prstGeom>
          <a:noFill/>
        </p:spPr>
        <p:txBody>
          <a:bodyPr wrap="square" rtlCol="0">
            <a:spAutoFit/>
          </a:bodyPr>
          <a:lstStyle/>
          <a:p>
            <a:r>
              <a:rPr lang="en-US" dirty="0">
                <a:solidFill>
                  <a:srgbClr val="FF0000"/>
                </a:solidFill>
                <a:latin typeface="Aptos Display" panose="020B0004020202020204" pitchFamily="34" charset="0"/>
              </a:rPr>
              <a:t>*</a:t>
            </a:r>
            <a:r>
              <a:rPr lang="en-IN" dirty="0">
                <a:solidFill>
                  <a:srgbClr val="FF0000"/>
                </a:solidFill>
                <a:latin typeface="Aptos Display" panose="020B0004020202020204" pitchFamily="34" charset="0"/>
              </a:rPr>
              <a:t> </a:t>
            </a:r>
            <a:r>
              <a:rPr lang="en-IN" dirty="0">
                <a:latin typeface="Aptos Display" panose="020B0004020202020204" pitchFamily="34" charset="0"/>
              </a:rPr>
              <a:t>- Delighters; Good to have; If applicable </a:t>
            </a:r>
            <a:endParaRPr lang="en-US" dirty="0">
              <a:latin typeface="Aptos Display" panose="020B0004020202020204" pitchFamily="34" charset="0"/>
            </a:endParaRPr>
          </a:p>
        </p:txBody>
      </p:sp>
      <p:sp>
        <p:nvSpPr>
          <p:cNvPr id="17" name="Footer Placeholder 3">
            <a:extLst>
              <a:ext uri="{FF2B5EF4-FFF2-40B4-BE49-F238E27FC236}">
                <a16:creationId xmlns:a16="http://schemas.microsoft.com/office/drawing/2014/main" id="{656D9506-A7E0-89D9-AC8F-CC4B30BB384D}"/>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239794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FA5B1E-59DF-052A-FDE1-82395410176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A6C477AC-EA3E-E2C9-BF8C-10042E309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F70EDDB3-F9A1-83E4-C7A3-8DD3AE350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1852AD0-F5C5-8C96-636C-910D3D26D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0E23356-32F1-C4B4-BFE6-10EF927D27A3}"/>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Stakeholder ANALYSIS</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0B842156-F52F-3982-CC5C-4E92CBD79569}"/>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A986E29B-5607-ED88-B6A7-AA5500BFDC7C}"/>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9033BC5B-2DC4-0E90-B046-DFD077962B60}"/>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FC950672-FA24-C91B-0AFD-82BE90CAA3D1}"/>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A158D0FF-E6B0-D00F-FB0F-7566A9A97243}"/>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8" name="AutoShape 16"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9AB0DA71-718E-FBD8-3CFE-ECD94138FC34}"/>
              </a:ext>
            </a:extLst>
          </p:cNvPr>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1" name="AutoShape 1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454BC936-9BF6-F4B9-8DFA-5575E9B32014}"/>
              </a:ext>
            </a:extLst>
          </p:cNvPr>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2" name="AutoShape 2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85E6EF09-ECC3-AF0B-AE49-967FA780C1F9}"/>
              </a:ext>
            </a:extLst>
          </p:cNvPr>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2CA83E7F-97CE-8B7F-9F8D-C4431D88F41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lide Number Placeholder 5">
            <a:extLst>
              <a:ext uri="{FF2B5EF4-FFF2-40B4-BE49-F238E27FC236}">
                <a16:creationId xmlns:a16="http://schemas.microsoft.com/office/drawing/2014/main" id="{A253E3BA-8226-6066-3DE1-3334721CB6EF}"/>
              </a:ext>
            </a:extLst>
          </p:cNvPr>
          <p:cNvSpPr>
            <a:spLocks noGrp="1"/>
          </p:cNvSpPr>
          <p:nvPr>
            <p:ph type="sldNum" sz="quarter" idx="12"/>
          </p:nvPr>
        </p:nvSpPr>
        <p:spPr>
          <a:xfrm>
            <a:off x="11789922" y="6405540"/>
            <a:ext cx="402077"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5</a:t>
            </a:fld>
            <a:endParaRPr lang="en-US" b="1" dirty="0">
              <a:solidFill>
                <a:schemeClr val="bg1"/>
              </a:solidFill>
              <a:latin typeface="Aptos" panose="020B0004020202020204" pitchFamily="34" charset="0"/>
            </a:endParaRPr>
          </a:p>
        </p:txBody>
      </p:sp>
      <p:graphicFrame>
        <p:nvGraphicFramePr>
          <p:cNvPr id="20" name="Table 19">
            <a:extLst>
              <a:ext uri="{FF2B5EF4-FFF2-40B4-BE49-F238E27FC236}">
                <a16:creationId xmlns:a16="http://schemas.microsoft.com/office/drawing/2014/main" id="{811C3D09-2389-1510-3C0F-2FDEBF3F7F75}"/>
              </a:ext>
            </a:extLst>
          </p:cNvPr>
          <p:cNvGraphicFramePr>
            <a:graphicFrameLocks noGrp="1"/>
          </p:cNvGraphicFramePr>
          <p:nvPr>
            <p:extLst>
              <p:ext uri="{D42A27DB-BD31-4B8C-83A1-F6EECF244321}">
                <p14:modId xmlns:p14="http://schemas.microsoft.com/office/powerpoint/2010/main" val="266420881"/>
              </p:ext>
            </p:extLst>
          </p:nvPr>
        </p:nvGraphicFramePr>
        <p:xfrm>
          <a:off x="155575" y="762001"/>
          <a:ext cx="11903792" cy="5123239"/>
        </p:xfrm>
        <a:graphic>
          <a:graphicData uri="http://schemas.openxmlformats.org/drawingml/2006/table">
            <a:tbl>
              <a:tblPr>
                <a:tableStyleId>{5C22544A-7EE6-4342-B048-85BDC9FD1C3A}</a:tableStyleId>
              </a:tblPr>
              <a:tblGrid>
                <a:gridCol w="1640009">
                  <a:extLst>
                    <a:ext uri="{9D8B030D-6E8A-4147-A177-3AD203B41FA5}">
                      <a16:colId xmlns:a16="http://schemas.microsoft.com/office/drawing/2014/main" val="3108530407"/>
                    </a:ext>
                  </a:extLst>
                </a:gridCol>
                <a:gridCol w="1093905">
                  <a:extLst>
                    <a:ext uri="{9D8B030D-6E8A-4147-A177-3AD203B41FA5}">
                      <a16:colId xmlns:a16="http://schemas.microsoft.com/office/drawing/2014/main" val="3167838343"/>
                    </a:ext>
                  </a:extLst>
                </a:gridCol>
                <a:gridCol w="1568891">
                  <a:extLst>
                    <a:ext uri="{9D8B030D-6E8A-4147-A177-3AD203B41FA5}">
                      <a16:colId xmlns:a16="http://schemas.microsoft.com/office/drawing/2014/main" val="1528935729"/>
                    </a:ext>
                  </a:extLst>
                </a:gridCol>
                <a:gridCol w="1424955">
                  <a:extLst>
                    <a:ext uri="{9D8B030D-6E8A-4147-A177-3AD203B41FA5}">
                      <a16:colId xmlns:a16="http://schemas.microsoft.com/office/drawing/2014/main" val="3699134493"/>
                    </a:ext>
                  </a:extLst>
                </a:gridCol>
                <a:gridCol w="1453743">
                  <a:extLst>
                    <a:ext uri="{9D8B030D-6E8A-4147-A177-3AD203B41FA5}">
                      <a16:colId xmlns:a16="http://schemas.microsoft.com/office/drawing/2014/main" val="862818313"/>
                    </a:ext>
                  </a:extLst>
                </a:gridCol>
                <a:gridCol w="1453743">
                  <a:extLst>
                    <a:ext uri="{9D8B030D-6E8A-4147-A177-3AD203B41FA5}">
                      <a16:colId xmlns:a16="http://schemas.microsoft.com/office/drawing/2014/main" val="916916166"/>
                    </a:ext>
                  </a:extLst>
                </a:gridCol>
                <a:gridCol w="1597678">
                  <a:extLst>
                    <a:ext uri="{9D8B030D-6E8A-4147-A177-3AD203B41FA5}">
                      <a16:colId xmlns:a16="http://schemas.microsoft.com/office/drawing/2014/main" val="4236220595"/>
                    </a:ext>
                  </a:extLst>
                </a:gridCol>
                <a:gridCol w="1670868">
                  <a:extLst>
                    <a:ext uri="{9D8B030D-6E8A-4147-A177-3AD203B41FA5}">
                      <a16:colId xmlns:a16="http://schemas.microsoft.com/office/drawing/2014/main" val="2614024046"/>
                    </a:ext>
                  </a:extLst>
                </a:gridCol>
              </a:tblGrid>
              <a:tr h="315068">
                <a:tc gridSpan="8">
                  <a:txBody>
                    <a:bodyPr/>
                    <a:lstStyle/>
                    <a:p>
                      <a:pPr algn="ctr" fontAlgn="ctr"/>
                      <a:r>
                        <a:rPr lang="en-IN" sz="1400" b="1" u="none" strike="noStrike" dirty="0">
                          <a:effectLst/>
                          <a:latin typeface="Aptos" panose="020B0004020202020204" pitchFamily="34" charset="0"/>
                        </a:rPr>
                        <a:t>RACI Matrix for IMS Project – SYMB Technologies</a:t>
                      </a:r>
                      <a:endParaRPr lang="en-IN" sz="1400" b="1" i="0" u="none" strike="noStrike" dirty="0">
                        <a:solidFill>
                          <a:srgbClr val="000000"/>
                        </a:solidFill>
                        <a:effectLst/>
                        <a:latin typeface="Aptos" panose="020B0004020202020204" pitchFamily="34" charset="0"/>
                      </a:endParaRPr>
                    </a:p>
                  </a:txBody>
                  <a:tcPr marL="4176" marR="4176" marT="4176"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7571403"/>
                  </a:ext>
                </a:extLst>
              </a:tr>
              <a:tr h="469129">
                <a:tc>
                  <a:txBody>
                    <a:bodyPr/>
                    <a:lstStyle/>
                    <a:p>
                      <a:pPr algn="ctr" fontAlgn="ctr">
                        <a:buNone/>
                      </a:pPr>
                      <a:r>
                        <a:rPr lang="en-IN" sz="1400" b="1" u="none" strike="noStrike" dirty="0">
                          <a:solidFill>
                            <a:srgbClr val="002060"/>
                          </a:solidFill>
                          <a:effectLst/>
                          <a:latin typeface="Aptos" panose="020B0004020202020204" pitchFamily="34" charset="0"/>
                        </a:rPr>
                        <a:t>Tasks / Deliverables</a:t>
                      </a:r>
                      <a:endParaRPr lang="en-IN" sz="1400" b="1" i="0" u="none" strike="noStrike" dirty="0">
                        <a:solidFill>
                          <a:srgbClr val="002060"/>
                        </a:solidFill>
                        <a:effectLst/>
                        <a:latin typeface="Aptos" panose="020B0004020202020204" pitchFamily="34" charset="0"/>
                      </a:endParaRPr>
                    </a:p>
                  </a:txBody>
                  <a:tcPr marL="4176" marR="4176" marT="4176" marB="0" anchor="ctr"/>
                </a:tc>
                <a:tc>
                  <a:txBody>
                    <a:bodyPr/>
                    <a:lstStyle/>
                    <a:p>
                      <a:pPr algn="ctr" fontAlgn="ctr"/>
                      <a:r>
                        <a:rPr lang="en-IN" sz="1400" b="1" u="none" strike="noStrike" dirty="0">
                          <a:solidFill>
                            <a:srgbClr val="002060"/>
                          </a:solidFill>
                          <a:effectLst/>
                          <a:latin typeface="Aptos" panose="020B0004020202020204" pitchFamily="34" charset="0"/>
                        </a:rPr>
                        <a:t>Client (Retail Owner)</a:t>
                      </a:r>
                      <a:endParaRPr lang="en-IN" sz="1400" b="1" i="0" u="none" strike="noStrike" dirty="0">
                        <a:solidFill>
                          <a:srgbClr val="002060"/>
                        </a:solidFill>
                        <a:effectLst/>
                        <a:latin typeface="Aptos" panose="020B0004020202020204" pitchFamily="34" charset="0"/>
                      </a:endParaRPr>
                    </a:p>
                  </a:txBody>
                  <a:tcPr marL="4176" marR="4176" marT="4176" marB="0" anchor="ctr"/>
                </a:tc>
                <a:tc>
                  <a:txBody>
                    <a:bodyPr/>
                    <a:lstStyle/>
                    <a:p>
                      <a:pPr algn="ctr" fontAlgn="ctr"/>
                      <a:r>
                        <a:rPr lang="en-IN" sz="1400" b="1" u="none" strike="noStrike" dirty="0">
                          <a:solidFill>
                            <a:srgbClr val="002060"/>
                          </a:solidFill>
                          <a:effectLst/>
                          <a:latin typeface="Aptos" panose="020B0004020202020204" pitchFamily="34" charset="0"/>
                        </a:rPr>
                        <a:t>Store Managers</a:t>
                      </a:r>
                      <a:endParaRPr lang="en-IN" sz="1400" b="1" i="0" u="none" strike="noStrike" dirty="0">
                        <a:solidFill>
                          <a:srgbClr val="002060"/>
                        </a:solidFill>
                        <a:effectLst/>
                        <a:latin typeface="Aptos" panose="020B0004020202020204" pitchFamily="34" charset="0"/>
                      </a:endParaRPr>
                    </a:p>
                  </a:txBody>
                  <a:tcPr marL="4176" marR="4176" marT="4176" marB="0" anchor="ctr"/>
                </a:tc>
                <a:tc>
                  <a:txBody>
                    <a:bodyPr/>
                    <a:lstStyle/>
                    <a:p>
                      <a:pPr algn="ctr" fontAlgn="ctr"/>
                      <a:r>
                        <a:rPr lang="en-IN" sz="1400" b="1" u="none" strike="noStrike" dirty="0">
                          <a:solidFill>
                            <a:srgbClr val="002060"/>
                          </a:solidFill>
                          <a:effectLst/>
                          <a:latin typeface="Aptos" panose="020B0004020202020204" pitchFamily="34" charset="0"/>
                        </a:rPr>
                        <a:t>Warehouse Staff</a:t>
                      </a:r>
                      <a:endParaRPr lang="en-IN" sz="1400" b="1" i="0" u="none" strike="noStrike" dirty="0">
                        <a:solidFill>
                          <a:srgbClr val="002060"/>
                        </a:solidFill>
                        <a:effectLst/>
                        <a:latin typeface="Aptos" panose="020B0004020202020204" pitchFamily="34" charset="0"/>
                      </a:endParaRPr>
                    </a:p>
                  </a:txBody>
                  <a:tcPr marL="4176" marR="4176" marT="4176" marB="0" anchor="ctr"/>
                </a:tc>
                <a:tc>
                  <a:txBody>
                    <a:bodyPr/>
                    <a:lstStyle/>
                    <a:p>
                      <a:pPr algn="ctr" fontAlgn="ctr"/>
                      <a:r>
                        <a:rPr lang="en-IN" sz="1400" b="1" u="none" strike="noStrike" dirty="0">
                          <a:solidFill>
                            <a:srgbClr val="002060"/>
                          </a:solidFill>
                          <a:effectLst/>
                          <a:latin typeface="Aptos" panose="020B0004020202020204" pitchFamily="34" charset="0"/>
                        </a:rPr>
                        <a:t>IT Team (Client)</a:t>
                      </a:r>
                      <a:endParaRPr lang="en-IN" sz="1400" b="1" i="0" u="none" strike="noStrike" dirty="0">
                        <a:solidFill>
                          <a:srgbClr val="002060"/>
                        </a:solidFill>
                        <a:effectLst/>
                        <a:latin typeface="Aptos" panose="020B0004020202020204" pitchFamily="34" charset="0"/>
                      </a:endParaRPr>
                    </a:p>
                  </a:txBody>
                  <a:tcPr marL="4176" marR="4176" marT="4176" marB="0" anchor="ctr"/>
                </a:tc>
                <a:tc>
                  <a:txBody>
                    <a:bodyPr/>
                    <a:lstStyle/>
                    <a:p>
                      <a:pPr algn="ctr" fontAlgn="ctr"/>
                      <a:r>
                        <a:rPr lang="en-IN" sz="1400" b="1" u="none" strike="noStrike" dirty="0">
                          <a:solidFill>
                            <a:srgbClr val="002060"/>
                          </a:solidFill>
                          <a:effectLst/>
                          <a:latin typeface="Aptos" panose="020B0004020202020204" pitchFamily="34" charset="0"/>
                        </a:rPr>
                        <a:t>Dev Team (SYMB)</a:t>
                      </a:r>
                      <a:endParaRPr lang="en-IN" sz="1400" b="1" i="0" u="none" strike="noStrike" dirty="0">
                        <a:solidFill>
                          <a:srgbClr val="002060"/>
                        </a:solidFill>
                        <a:effectLst/>
                        <a:latin typeface="Aptos" panose="020B0004020202020204" pitchFamily="34" charset="0"/>
                      </a:endParaRPr>
                    </a:p>
                  </a:txBody>
                  <a:tcPr marL="4176" marR="4176" marT="4176" marB="0" anchor="ctr"/>
                </a:tc>
                <a:tc>
                  <a:txBody>
                    <a:bodyPr/>
                    <a:lstStyle/>
                    <a:p>
                      <a:pPr algn="ctr" fontAlgn="ctr"/>
                      <a:r>
                        <a:rPr lang="en-IN" sz="1400" b="1" u="none" strike="noStrike" dirty="0">
                          <a:solidFill>
                            <a:srgbClr val="002060"/>
                          </a:solidFill>
                          <a:effectLst/>
                          <a:latin typeface="Aptos" panose="020B0004020202020204" pitchFamily="34" charset="0"/>
                        </a:rPr>
                        <a:t>Business Analyst (Anshika)</a:t>
                      </a:r>
                      <a:endParaRPr lang="en-IN" sz="1400" b="1" i="0" u="none" strike="noStrike" dirty="0">
                        <a:solidFill>
                          <a:srgbClr val="002060"/>
                        </a:solidFill>
                        <a:effectLst/>
                        <a:latin typeface="Aptos" panose="020B0004020202020204" pitchFamily="34" charset="0"/>
                      </a:endParaRPr>
                    </a:p>
                  </a:txBody>
                  <a:tcPr marL="4176" marR="4176" marT="4176" marB="0" anchor="ctr"/>
                </a:tc>
                <a:tc>
                  <a:txBody>
                    <a:bodyPr/>
                    <a:lstStyle/>
                    <a:p>
                      <a:pPr algn="ctr" fontAlgn="ctr"/>
                      <a:r>
                        <a:rPr lang="en-IN" sz="1400" b="1" u="none" strike="noStrike" dirty="0">
                          <a:solidFill>
                            <a:srgbClr val="002060"/>
                          </a:solidFill>
                          <a:effectLst/>
                          <a:latin typeface="Aptos" panose="020B0004020202020204" pitchFamily="34" charset="0"/>
                        </a:rPr>
                        <a:t>Project Manager</a:t>
                      </a:r>
                      <a:endParaRPr lang="en-IN" sz="1400" b="1" i="0" u="none" strike="noStrike" dirty="0">
                        <a:solidFill>
                          <a:srgbClr val="00206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2489159841"/>
                  </a:ext>
                </a:extLst>
              </a:tr>
              <a:tr h="469129">
                <a:tc>
                  <a:txBody>
                    <a:bodyPr/>
                    <a:lstStyle/>
                    <a:p>
                      <a:pPr algn="l" fontAlgn="ctr"/>
                      <a:r>
                        <a:rPr lang="en-IN" sz="1400" u="none" strike="noStrike">
                          <a:effectLst/>
                          <a:latin typeface="Aptos" panose="020B0004020202020204" pitchFamily="34" charset="0"/>
                        </a:rPr>
                        <a:t>Requirement Gathering</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A</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R</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2175616571"/>
                  </a:ext>
                </a:extLst>
              </a:tr>
              <a:tr h="236838">
                <a:tc>
                  <a:txBody>
                    <a:bodyPr/>
                    <a:lstStyle/>
                    <a:p>
                      <a:pPr algn="l" fontAlgn="ctr"/>
                      <a:r>
                        <a:rPr lang="en-IN" sz="1400" u="none" strike="noStrike" dirty="0">
                          <a:effectLst/>
                          <a:latin typeface="Aptos" panose="020B0004020202020204" pitchFamily="34" charset="0"/>
                        </a:rPr>
                        <a:t>Process Mapping</a:t>
                      </a:r>
                      <a:endParaRPr lang="en-IN" sz="1400" b="0" i="0" u="none" strike="noStrike" dirty="0">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R</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3883897123"/>
                  </a:ext>
                </a:extLst>
              </a:tr>
              <a:tr h="701420">
                <a:tc>
                  <a:txBody>
                    <a:bodyPr/>
                    <a:lstStyle/>
                    <a:p>
                      <a:pPr algn="l" fontAlgn="ctr"/>
                      <a:r>
                        <a:rPr lang="en-US" sz="1400" u="none" strike="noStrike" dirty="0">
                          <a:effectLst/>
                          <a:latin typeface="Aptos" panose="020B0004020202020204" pitchFamily="34" charset="0"/>
                        </a:rPr>
                        <a:t>Finalizing Business Requirements Document (BRD)</a:t>
                      </a:r>
                      <a:endParaRPr lang="en-US" sz="1400" b="0" i="0" u="none" strike="noStrike" dirty="0">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A</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R</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4134116880"/>
                  </a:ext>
                </a:extLst>
              </a:tr>
              <a:tr h="469129">
                <a:tc>
                  <a:txBody>
                    <a:bodyPr/>
                    <a:lstStyle/>
                    <a:p>
                      <a:pPr algn="l" fontAlgn="ctr"/>
                      <a:r>
                        <a:rPr lang="en-IN" sz="1400" u="none" strike="noStrike">
                          <a:effectLst/>
                          <a:latin typeface="Aptos" panose="020B0004020202020204" pitchFamily="34" charset="0"/>
                        </a:rPr>
                        <a:t>Wireframes &amp; Prototyping</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R</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dirty="0">
                          <a:effectLst/>
                          <a:latin typeface="Aptos" panose="020B0004020202020204" pitchFamily="34" charset="0"/>
                        </a:rPr>
                        <a:t>A</a:t>
                      </a:r>
                      <a:endParaRPr lang="en-IN" sz="1400" b="0" i="0" u="none" strike="noStrike" dirty="0">
                        <a:solidFill>
                          <a:srgbClr val="00000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3235169711"/>
                  </a:ext>
                </a:extLst>
              </a:tr>
              <a:tr h="469129">
                <a:tc>
                  <a:txBody>
                    <a:bodyPr/>
                    <a:lstStyle/>
                    <a:p>
                      <a:pPr algn="l" fontAlgn="ctr"/>
                      <a:r>
                        <a:rPr lang="en-IN" sz="1400" u="none" strike="noStrike">
                          <a:effectLst/>
                          <a:latin typeface="Aptos" panose="020B0004020202020204" pitchFamily="34" charset="0"/>
                        </a:rPr>
                        <a:t>System Design Approval</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A</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R</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111242157"/>
                  </a:ext>
                </a:extLst>
              </a:tr>
              <a:tr h="469129">
                <a:tc>
                  <a:txBody>
                    <a:bodyPr/>
                    <a:lstStyle/>
                    <a:p>
                      <a:pPr algn="l" fontAlgn="ctr"/>
                      <a:r>
                        <a:rPr lang="en-IN" sz="1400" u="none" strike="noStrike">
                          <a:effectLst/>
                          <a:latin typeface="Aptos" panose="020B0004020202020204" pitchFamily="34" charset="0"/>
                        </a:rPr>
                        <a:t>API Integration Planning</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R</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A</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4157206294"/>
                  </a:ext>
                </a:extLst>
              </a:tr>
              <a:tr h="272767">
                <a:tc>
                  <a:txBody>
                    <a:bodyPr/>
                    <a:lstStyle/>
                    <a:p>
                      <a:pPr algn="l" fontAlgn="ctr"/>
                      <a:r>
                        <a:rPr lang="en-IN" sz="1400" u="none" strike="noStrike">
                          <a:effectLst/>
                          <a:latin typeface="Aptos" panose="020B0004020202020204" pitchFamily="34" charset="0"/>
                        </a:rPr>
                        <a:t>Development of IMS</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R</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dirty="0">
                          <a:effectLst/>
                          <a:latin typeface="Aptos" panose="020B0004020202020204" pitchFamily="34" charset="0"/>
                        </a:rPr>
                        <a:t>A</a:t>
                      </a:r>
                      <a:endParaRPr lang="en-IN" sz="1400" b="0" i="0" u="none" strike="noStrike" dirty="0">
                        <a:solidFill>
                          <a:srgbClr val="00000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479600554"/>
                  </a:ext>
                </a:extLst>
              </a:tr>
              <a:tr h="469129">
                <a:tc>
                  <a:txBody>
                    <a:bodyPr/>
                    <a:lstStyle/>
                    <a:p>
                      <a:pPr algn="l" fontAlgn="ctr"/>
                      <a:r>
                        <a:rPr lang="en-IN" sz="1400" u="none" strike="noStrike">
                          <a:effectLst/>
                          <a:latin typeface="Aptos" panose="020B0004020202020204" pitchFamily="34" charset="0"/>
                        </a:rPr>
                        <a:t>UAT Test Case Preparation</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R</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80445991"/>
                  </a:ext>
                </a:extLst>
              </a:tr>
              <a:tr h="272767">
                <a:tc>
                  <a:txBody>
                    <a:bodyPr/>
                    <a:lstStyle/>
                    <a:p>
                      <a:pPr algn="l" fontAlgn="ctr"/>
                      <a:r>
                        <a:rPr lang="en-IN" sz="1400" u="none" strike="noStrike">
                          <a:effectLst/>
                          <a:latin typeface="Aptos" panose="020B0004020202020204" pitchFamily="34" charset="0"/>
                        </a:rPr>
                        <a:t>UAT Execution</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A</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R</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A</a:t>
                      </a:r>
                      <a:endParaRPr lang="en-IN" sz="1400" b="0" i="0" u="none" strike="noStrike">
                        <a:solidFill>
                          <a:srgbClr val="00000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858247154"/>
                  </a:ext>
                </a:extLst>
              </a:tr>
              <a:tr h="236838">
                <a:tc>
                  <a:txBody>
                    <a:bodyPr/>
                    <a:lstStyle/>
                    <a:p>
                      <a:pPr algn="l" fontAlgn="ctr"/>
                      <a:r>
                        <a:rPr lang="en-IN" sz="1400" u="none" strike="noStrike">
                          <a:effectLst/>
                          <a:latin typeface="Aptos" panose="020B0004020202020204" pitchFamily="34" charset="0"/>
                        </a:rPr>
                        <a:t>Go-Live Support</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A</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R</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C</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A</a:t>
                      </a:r>
                      <a:endParaRPr lang="en-IN" sz="1400" b="0" i="0" u="none" strike="noStrike">
                        <a:solidFill>
                          <a:srgbClr val="00000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422465006"/>
                  </a:ext>
                </a:extLst>
              </a:tr>
              <a:tr h="272767">
                <a:tc>
                  <a:txBody>
                    <a:bodyPr/>
                    <a:lstStyle/>
                    <a:p>
                      <a:pPr algn="l" fontAlgn="ctr"/>
                      <a:r>
                        <a:rPr lang="en-IN" sz="1400" u="none" strike="noStrike">
                          <a:effectLst/>
                          <a:latin typeface="Aptos" panose="020B0004020202020204" pitchFamily="34" charset="0"/>
                        </a:rPr>
                        <a:t>Status Reporting</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I</a:t>
                      </a: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endParaRPr lang="en-IN" sz="1400" b="0"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a:effectLst/>
                          <a:latin typeface="Aptos" panose="020B0004020202020204" pitchFamily="34" charset="0"/>
                        </a:rPr>
                        <a:t>R</a:t>
                      </a:r>
                      <a:endParaRPr lang="en-IN" sz="1400" b="1" i="0" u="none" strike="noStrike">
                        <a:solidFill>
                          <a:srgbClr val="000000"/>
                        </a:solidFill>
                        <a:effectLst/>
                        <a:latin typeface="Aptos" panose="020B0004020202020204" pitchFamily="34" charset="0"/>
                      </a:endParaRPr>
                    </a:p>
                  </a:txBody>
                  <a:tcPr marL="4176" marR="4176" marT="4176" marB="0" anchor="ctr"/>
                </a:tc>
                <a:tc>
                  <a:txBody>
                    <a:bodyPr/>
                    <a:lstStyle/>
                    <a:p>
                      <a:pPr algn="l" fontAlgn="ctr"/>
                      <a:r>
                        <a:rPr lang="en-IN" sz="1400" u="none" strike="noStrike" dirty="0">
                          <a:effectLst/>
                          <a:latin typeface="Aptos" panose="020B0004020202020204" pitchFamily="34" charset="0"/>
                        </a:rPr>
                        <a:t>A </a:t>
                      </a:r>
                      <a:endParaRPr lang="en-IN" sz="1400" b="0" i="0" u="none" strike="noStrike" dirty="0">
                        <a:solidFill>
                          <a:srgbClr val="000000"/>
                        </a:solidFill>
                        <a:effectLst/>
                        <a:latin typeface="Aptos" panose="020B0004020202020204" pitchFamily="34" charset="0"/>
                      </a:endParaRPr>
                    </a:p>
                  </a:txBody>
                  <a:tcPr marL="4176" marR="4176" marT="4176" marB="0" anchor="ctr"/>
                </a:tc>
                <a:extLst>
                  <a:ext uri="{0D108BD9-81ED-4DB2-BD59-A6C34878D82A}">
                    <a16:rowId xmlns:a16="http://schemas.microsoft.com/office/drawing/2014/main" val="996716691"/>
                  </a:ext>
                </a:extLst>
              </a:tr>
            </a:tbl>
          </a:graphicData>
        </a:graphic>
      </p:graphicFrame>
      <p:sp>
        <p:nvSpPr>
          <p:cNvPr id="23" name="TextBox 22">
            <a:extLst>
              <a:ext uri="{FF2B5EF4-FFF2-40B4-BE49-F238E27FC236}">
                <a16:creationId xmlns:a16="http://schemas.microsoft.com/office/drawing/2014/main" id="{B60670FA-F6A5-9F5F-7FAE-8FE5C78A4941}"/>
              </a:ext>
            </a:extLst>
          </p:cNvPr>
          <p:cNvSpPr txBox="1"/>
          <p:nvPr/>
        </p:nvSpPr>
        <p:spPr>
          <a:xfrm>
            <a:off x="2795293" y="5972578"/>
            <a:ext cx="8994628" cy="400110"/>
          </a:xfrm>
          <a:prstGeom prst="rect">
            <a:avLst/>
          </a:prstGeom>
          <a:noFill/>
        </p:spPr>
        <p:txBody>
          <a:bodyPr wrap="square" rtlCol="0">
            <a:spAutoFit/>
          </a:bodyPr>
          <a:lstStyle/>
          <a:p>
            <a:r>
              <a:rPr lang="en-US" sz="2000" dirty="0">
                <a:solidFill>
                  <a:srgbClr val="002060"/>
                </a:solidFill>
                <a:latin typeface="Aptos Display" panose="020B0004020202020204" pitchFamily="34" charset="0"/>
              </a:rPr>
              <a:t>R – Responsible; A – Accountable; C – Consulted; In- Informed </a:t>
            </a:r>
          </a:p>
        </p:txBody>
      </p:sp>
      <p:sp>
        <p:nvSpPr>
          <p:cNvPr id="12" name="Footer Placeholder 3">
            <a:extLst>
              <a:ext uri="{FF2B5EF4-FFF2-40B4-BE49-F238E27FC236}">
                <a16:creationId xmlns:a16="http://schemas.microsoft.com/office/drawing/2014/main" id="{D3E0F8E7-8163-E082-2C62-B92748360F39}"/>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290220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FA9BE6-81A6-3863-8291-ADED23F77B9E}"/>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9A0BD906-C665-B6D0-2B51-1843B30BA7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D8E75348-154C-5241-6206-E4486F772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D6944E3-AAA8-F077-0616-140F50EF4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2D1FC74-F61A-C67A-6F12-702E490013A2}"/>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Stakeholder Communication Strategy</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D8CA9397-62E3-D583-BD04-82FB1650AC26}"/>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45500868-998D-04CB-C053-165249245337}"/>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6519B498-9D5F-6AB7-54DC-81A01D1441F1}"/>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9AA3C46D-AD86-C863-4FE9-6572D984CEA1}"/>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CC778888-9977-FA31-FDE0-61EBD3C84DE7}"/>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5994895A-DFD4-04C3-BB4A-72E9C7689E21}"/>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lide Number Placeholder 5">
            <a:extLst>
              <a:ext uri="{FF2B5EF4-FFF2-40B4-BE49-F238E27FC236}">
                <a16:creationId xmlns:a16="http://schemas.microsoft.com/office/drawing/2014/main" id="{55DF0B4E-42AF-DE0E-1AA7-8D588A93D38D}"/>
              </a:ext>
            </a:extLst>
          </p:cNvPr>
          <p:cNvSpPr>
            <a:spLocks noGrp="1"/>
          </p:cNvSpPr>
          <p:nvPr>
            <p:ph type="sldNum" sz="quarter" idx="12"/>
          </p:nvPr>
        </p:nvSpPr>
        <p:spPr>
          <a:xfrm>
            <a:off x="11789922" y="6405540"/>
            <a:ext cx="402077"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6</a:t>
            </a:fld>
            <a:endParaRPr lang="en-US" b="1" dirty="0">
              <a:solidFill>
                <a:schemeClr val="bg1"/>
              </a:solidFill>
              <a:latin typeface="Aptos" panose="020B0004020202020204" pitchFamily="34" charset="0"/>
            </a:endParaRPr>
          </a:p>
        </p:txBody>
      </p:sp>
      <p:graphicFrame>
        <p:nvGraphicFramePr>
          <p:cNvPr id="12" name="Table 11">
            <a:extLst>
              <a:ext uri="{FF2B5EF4-FFF2-40B4-BE49-F238E27FC236}">
                <a16:creationId xmlns:a16="http://schemas.microsoft.com/office/drawing/2014/main" id="{0C1D2753-126F-2ADB-A587-DF640DD6329B}"/>
              </a:ext>
            </a:extLst>
          </p:cNvPr>
          <p:cNvGraphicFramePr>
            <a:graphicFrameLocks noGrp="1"/>
          </p:cNvGraphicFramePr>
          <p:nvPr>
            <p:extLst>
              <p:ext uri="{D42A27DB-BD31-4B8C-83A1-F6EECF244321}">
                <p14:modId xmlns:p14="http://schemas.microsoft.com/office/powerpoint/2010/main" val="3355832430"/>
              </p:ext>
            </p:extLst>
          </p:nvPr>
        </p:nvGraphicFramePr>
        <p:xfrm>
          <a:off x="2062021" y="1554316"/>
          <a:ext cx="8008375" cy="3945084"/>
        </p:xfrm>
        <a:graphic>
          <a:graphicData uri="http://schemas.openxmlformats.org/drawingml/2006/table">
            <a:tbl>
              <a:tblPr>
                <a:tableStyleId>{5C22544A-7EE6-4342-B048-85BDC9FD1C3A}</a:tableStyleId>
              </a:tblPr>
              <a:tblGrid>
                <a:gridCol w="1866613">
                  <a:extLst>
                    <a:ext uri="{9D8B030D-6E8A-4147-A177-3AD203B41FA5}">
                      <a16:colId xmlns:a16="http://schemas.microsoft.com/office/drawing/2014/main" val="3235324751"/>
                    </a:ext>
                  </a:extLst>
                </a:gridCol>
                <a:gridCol w="2077360">
                  <a:extLst>
                    <a:ext uri="{9D8B030D-6E8A-4147-A177-3AD203B41FA5}">
                      <a16:colId xmlns:a16="http://schemas.microsoft.com/office/drawing/2014/main" val="167907353"/>
                    </a:ext>
                  </a:extLst>
                </a:gridCol>
                <a:gridCol w="1987042">
                  <a:extLst>
                    <a:ext uri="{9D8B030D-6E8A-4147-A177-3AD203B41FA5}">
                      <a16:colId xmlns:a16="http://schemas.microsoft.com/office/drawing/2014/main" val="4043620248"/>
                    </a:ext>
                  </a:extLst>
                </a:gridCol>
                <a:gridCol w="2077360">
                  <a:extLst>
                    <a:ext uri="{9D8B030D-6E8A-4147-A177-3AD203B41FA5}">
                      <a16:colId xmlns:a16="http://schemas.microsoft.com/office/drawing/2014/main" val="4227533729"/>
                    </a:ext>
                  </a:extLst>
                </a:gridCol>
              </a:tblGrid>
              <a:tr h="303468">
                <a:tc>
                  <a:txBody>
                    <a:bodyPr/>
                    <a:lstStyle/>
                    <a:p>
                      <a:pPr algn="ctr" fontAlgn="ctr"/>
                      <a:r>
                        <a:rPr lang="en-IN" sz="1600" b="1" u="none" strike="noStrike" kern="1200" dirty="0">
                          <a:solidFill>
                            <a:srgbClr val="002060"/>
                          </a:solidFill>
                          <a:effectLst/>
                          <a:latin typeface="Aptos" panose="020B0004020202020204" pitchFamily="34" charset="0"/>
                          <a:ea typeface="+mn-ea"/>
                          <a:cs typeface="+mn-cs"/>
                        </a:rPr>
                        <a:t>Stakeholder</a:t>
                      </a:r>
                    </a:p>
                  </a:txBody>
                  <a:tcPr marL="9525" marR="9525" marT="9525" marB="0" anchor="ctr"/>
                </a:tc>
                <a:tc>
                  <a:txBody>
                    <a:bodyPr/>
                    <a:lstStyle/>
                    <a:p>
                      <a:pPr algn="ctr" fontAlgn="ctr"/>
                      <a:r>
                        <a:rPr lang="en-IN" sz="1600" b="1" u="none" strike="noStrike" kern="1200">
                          <a:solidFill>
                            <a:srgbClr val="002060"/>
                          </a:solidFill>
                          <a:effectLst/>
                          <a:latin typeface="Aptos" panose="020B0004020202020204" pitchFamily="34" charset="0"/>
                          <a:ea typeface="+mn-ea"/>
                          <a:cs typeface="+mn-cs"/>
                        </a:rPr>
                        <a:t>Frequency</a:t>
                      </a:r>
                    </a:p>
                  </a:txBody>
                  <a:tcPr marL="9525" marR="9525" marT="9525" marB="0" anchor="ctr"/>
                </a:tc>
                <a:tc>
                  <a:txBody>
                    <a:bodyPr/>
                    <a:lstStyle/>
                    <a:p>
                      <a:pPr algn="ctr" fontAlgn="ctr"/>
                      <a:r>
                        <a:rPr lang="en-IN" sz="1600" b="1" u="none" strike="noStrike" kern="1200">
                          <a:solidFill>
                            <a:srgbClr val="002060"/>
                          </a:solidFill>
                          <a:effectLst/>
                          <a:latin typeface="Aptos" panose="020B0004020202020204" pitchFamily="34" charset="0"/>
                          <a:ea typeface="+mn-ea"/>
                          <a:cs typeface="+mn-cs"/>
                        </a:rPr>
                        <a:t>Method</a:t>
                      </a:r>
                    </a:p>
                  </a:txBody>
                  <a:tcPr marL="9525" marR="9525" marT="9525" marB="0" anchor="ctr"/>
                </a:tc>
                <a:tc>
                  <a:txBody>
                    <a:bodyPr/>
                    <a:lstStyle/>
                    <a:p>
                      <a:pPr algn="ctr" fontAlgn="ctr"/>
                      <a:r>
                        <a:rPr lang="en-IN" sz="1600" b="1" u="none" strike="noStrike" kern="1200" dirty="0">
                          <a:solidFill>
                            <a:srgbClr val="002060"/>
                          </a:solidFill>
                          <a:effectLst/>
                          <a:latin typeface="Aptos" panose="020B0004020202020204" pitchFamily="34" charset="0"/>
                          <a:ea typeface="+mn-ea"/>
                          <a:cs typeface="+mn-cs"/>
                        </a:rPr>
                        <a:t>Deliverables</a:t>
                      </a:r>
                    </a:p>
                  </a:txBody>
                  <a:tcPr marL="9525" marR="9525" marT="9525" marB="0" anchor="ctr"/>
                </a:tc>
                <a:extLst>
                  <a:ext uri="{0D108BD9-81ED-4DB2-BD59-A6C34878D82A}">
                    <a16:rowId xmlns:a16="http://schemas.microsoft.com/office/drawing/2014/main" val="2697772361"/>
                  </a:ext>
                </a:extLst>
              </a:tr>
              <a:tr h="910404">
                <a:tc>
                  <a:txBody>
                    <a:bodyPr/>
                    <a:lstStyle/>
                    <a:p>
                      <a:pPr algn="l" fontAlgn="ctr"/>
                      <a:r>
                        <a:rPr lang="en-IN" sz="1400" u="none" strike="noStrike" kern="1200">
                          <a:solidFill>
                            <a:schemeClr val="dk1"/>
                          </a:solidFill>
                          <a:effectLst/>
                          <a:latin typeface="Aptos" panose="020B0004020202020204" pitchFamily="34" charset="0"/>
                          <a:ea typeface="+mn-ea"/>
                          <a:cs typeface="+mn-cs"/>
                        </a:rPr>
                        <a:t>Client &amp; Store Managers</a:t>
                      </a:r>
                    </a:p>
                  </a:txBody>
                  <a:tcPr marL="9525" marR="9525" marT="9525" marB="0" anchor="ctr"/>
                </a:tc>
                <a:tc>
                  <a:txBody>
                    <a:bodyPr/>
                    <a:lstStyle/>
                    <a:p>
                      <a:pPr algn="l" fontAlgn="ctr"/>
                      <a:r>
                        <a:rPr lang="en-IN" sz="1400" u="none" strike="noStrike" kern="1200">
                          <a:solidFill>
                            <a:schemeClr val="dk1"/>
                          </a:solidFill>
                          <a:effectLst/>
                          <a:latin typeface="Aptos" panose="020B0004020202020204" pitchFamily="34" charset="0"/>
                          <a:ea typeface="+mn-ea"/>
                          <a:cs typeface="+mn-cs"/>
                        </a:rPr>
                        <a:t>Weekly</a:t>
                      </a:r>
                    </a:p>
                  </a:txBody>
                  <a:tcPr marL="9525" marR="9525" marT="9525" marB="0" anchor="ctr"/>
                </a:tc>
                <a:tc>
                  <a:txBody>
                    <a:bodyPr/>
                    <a:lstStyle/>
                    <a:p>
                      <a:pPr algn="l" fontAlgn="ctr"/>
                      <a:r>
                        <a:rPr lang="en-IN" sz="1400" u="none" strike="noStrike" kern="1200" dirty="0">
                          <a:solidFill>
                            <a:schemeClr val="dk1"/>
                          </a:solidFill>
                          <a:effectLst/>
                          <a:latin typeface="Aptos" panose="020B0004020202020204" pitchFamily="34" charset="0"/>
                          <a:ea typeface="+mn-ea"/>
                          <a:cs typeface="+mn-cs"/>
                        </a:rPr>
                        <a:t>Email + Meetings</a:t>
                      </a:r>
                    </a:p>
                  </a:txBody>
                  <a:tcPr marL="9525" marR="9525" marT="9525" marB="0" anchor="ctr"/>
                </a:tc>
                <a:tc>
                  <a:txBody>
                    <a:bodyPr/>
                    <a:lstStyle/>
                    <a:p>
                      <a:pPr algn="l" fontAlgn="ctr"/>
                      <a:r>
                        <a:rPr lang="en-IN" sz="1400" u="none" strike="noStrike" kern="1200" dirty="0">
                          <a:solidFill>
                            <a:schemeClr val="dk1"/>
                          </a:solidFill>
                          <a:effectLst/>
                          <a:latin typeface="Aptos" panose="020B0004020202020204" pitchFamily="34" charset="0"/>
                          <a:ea typeface="+mn-ea"/>
                          <a:cs typeface="+mn-cs"/>
                        </a:rPr>
                        <a:t>Progress reports, demos</a:t>
                      </a:r>
                    </a:p>
                  </a:txBody>
                  <a:tcPr marL="9525" marR="9525" marT="9525" marB="0" anchor="ctr"/>
                </a:tc>
                <a:extLst>
                  <a:ext uri="{0D108BD9-81ED-4DB2-BD59-A6C34878D82A}">
                    <a16:rowId xmlns:a16="http://schemas.microsoft.com/office/drawing/2014/main" val="2960133162"/>
                  </a:ext>
                </a:extLst>
              </a:tr>
              <a:tr h="1517340">
                <a:tc>
                  <a:txBody>
                    <a:bodyPr/>
                    <a:lstStyle/>
                    <a:p>
                      <a:pPr algn="l" fontAlgn="ctr"/>
                      <a:r>
                        <a:rPr lang="en-IN" sz="1400" u="none" strike="noStrike" kern="1200" dirty="0">
                          <a:solidFill>
                            <a:schemeClr val="dk1"/>
                          </a:solidFill>
                          <a:effectLst/>
                          <a:latin typeface="Aptos" panose="020B0004020202020204" pitchFamily="34" charset="0"/>
                          <a:ea typeface="+mn-ea"/>
                          <a:cs typeface="+mn-cs"/>
                        </a:rPr>
                        <a:t>IT Team</a:t>
                      </a:r>
                    </a:p>
                  </a:txBody>
                  <a:tcPr marL="9525" marR="9525" marT="9525" marB="0" anchor="ctr"/>
                </a:tc>
                <a:tc>
                  <a:txBody>
                    <a:bodyPr/>
                    <a:lstStyle/>
                    <a:p>
                      <a:pPr algn="l" fontAlgn="ctr"/>
                      <a:r>
                        <a:rPr lang="en-IN" sz="1400" u="none" strike="noStrike" kern="1200" dirty="0">
                          <a:solidFill>
                            <a:schemeClr val="dk1"/>
                          </a:solidFill>
                          <a:effectLst/>
                          <a:latin typeface="Aptos" panose="020B0004020202020204" pitchFamily="34" charset="0"/>
                          <a:ea typeface="+mn-ea"/>
                          <a:cs typeface="+mn-cs"/>
                        </a:rPr>
                        <a:t>Bi-weekly</a:t>
                      </a:r>
                    </a:p>
                  </a:txBody>
                  <a:tcPr marL="9525" marR="9525" marT="9525" marB="0" anchor="ctr"/>
                </a:tc>
                <a:tc>
                  <a:txBody>
                    <a:bodyPr/>
                    <a:lstStyle/>
                    <a:p>
                      <a:pPr algn="l" fontAlgn="ctr"/>
                      <a:r>
                        <a:rPr lang="en-IN" sz="1400" u="none" strike="noStrike" kern="1200" dirty="0">
                          <a:solidFill>
                            <a:schemeClr val="dk1"/>
                          </a:solidFill>
                          <a:effectLst/>
                          <a:latin typeface="Aptos" panose="020B0004020202020204" pitchFamily="34" charset="0"/>
                          <a:ea typeface="+mn-ea"/>
                          <a:cs typeface="+mn-cs"/>
                        </a:rPr>
                        <a:t>MS Teams/Zoom</a:t>
                      </a:r>
                    </a:p>
                  </a:txBody>
                  <a:tcPr marL="9525" marR="9525" marT="9525" marB="0" anchor="ctr"/>
                </a:tc>
                <a:tc>
                  <a:txBody>
                    <a:bodyPr/>
                    <a:lstStyle/>
                    <a:p>
                      <a:pPr algn="l" fontAlgn="ctr"/>
                      <a:r>
                        <a:rPr lang="en-IN" sz="1400" u="none" strike="noStrike" kern="1200" dirty="0">
                          <a:solidFill>
                            <a:schemeClr val="dk1"/>
                          </a:solidFill>
                          <a:effectLst/>
                          <a:latin typeface="Aptos" panose="020B0004020202020204" pitchFamily="34" charset="0"/>
                          <a:ea typeface="+mn-ea"/>
                          <a:cs typeface="+mn-cs"/>
                        </a:rPr>
                        <a:t>Tech documentation, integration plans</a:t>
                      </a:r>
                    </a:p>
                  </a:txBody>
                  <a:tcPr marL="9525" marR="9525" marT="9525" marB="0" anchor="ctr"/>
                </a:tc>
                <a:extLst>
                  <a:ext uri="{0D108BD9-81ED-4DB2-BD59-A6C34878D82A}">
                    <a16:rowId xmlns:a16="http://schemas.microsoft.com/office/drawing/2014/main" val="2232212208"/>
                  </a:ext>
                </a:extLst>
              </a:tr>
              <a:tr h="606936">
                <a:tc>
                  <a:txBody>
                    <a:bodyPr/>
                    <a:lstStyle/>
                    <a:p>
                      <a:pPr algn="l" fontAlgn="ctr"/>
                      <a:r>
                        <a:rPr lang="en-IN" sz="1400" u="none" strike="noStrike" kern="1200">
                          <a:solidFill>
                            <a:schemeClr val="dk1"/>
                          </a:solidFill>
                          <a:effectLst/>
                          <a:latin typeface="Aptos" panose="020B0004020202020204" pitchFamily="34" charset="0"/>
                          <a:ea typeface="+mn-ea"/>
                          <a:cs typeface="+mn-cs"/>
                        </a:rPr>
                        <a:t>Warehouse Team</a:t>
                      </a:r>
                    </a:p>
                  </a:txBody>
                  <a:tcPr marL="9525" marR="9525" marT="9525" marB="0" anchor="ctr"/>
                </a:tc>
                <a:tc>
                  <a:txBody>
                    <a:bodyPr/>
                    <a:lstStyle/>
                    <a:p>
                      <a:pPr algn="l" fontAlgn="ctr"/>
                      <a:r>
                        <a:rPr lang="en-IN" sz="1400" u="none" strike="noStrike" kern="1200">
                          <a:solidFill>
                            <a:schemeClr val="dk1"/>
                          </a:solidFill>
                          <a:effectLst/>
                          <a:latin typeface="Aptos" panose="020B0004020202020204" pitchFamily="34" charset="0"/>
                          <a:ea typeface="+mn-ea"/>
                          <a:cs typeface="+mn-cs"/>
                        </a:rPr>
                        <a:t>As needed</a:t>
                      </a:r>
                    </a:p>
                  </a:txBody>
                  <a:tcPr marL="9525" marR="9525" marT="9525" marB="0" anchor="ctr"/>
                </a:tc>
                <a:tc>
                  <a:txBody>
                    <a:bodyPr/>
                    <a:lstStyle/>
                    <a:p>
                      <a:pPr algn="l" fontAlgn="ctr"/>
                      <a:r>
                        <a:rPr lang="en-IN" sz="1400" u="none" strike="noStrike" kern="1200" dirty="0">
                          <a:solidFill>
                            <a:schemeClr val="dk1"/>
                          </a:solidFill>
                          <a:effectLst/>
                          <a:latin typeface="Aptos" panose="020B0004020202020204" pitchFamily="34" charset="0"/>
                          <a:ea typeface="+mn-ea"/>
                          <a:cs typeface="+mn-cs"/>
                        </a:rPr>
                        <a:t>On-site visits</a:t>
                      </a:r>
                    </a:p>
                  </a:txBody>
                  <a:tcPr marL="9525" marR="9525" marT="9525" marB="0" anchor="ctr"/>
                </a:tc>
                <a:tc>
                  <a:txBody>
                    <a:bodyPr/>
                    <a:lstStyle/>
                    <a:p>
                      <a:pPr algn="l" fontAlgn="ctr"/>
                      <a:r>
                        <a:rPr lang="en-IN" sz="1400" u="none" strike="noStrike" kern="1200">
                          <a:solidFill>
                            <a:schemeClr val="dk1"/>
                          </a:solidFill>
                          <a:effectLst/>
                          <a:latin typeface="Aptos" panose="020B0004020202020204" pitchFamily="34" charset="0"/>
                          <a:ea typeface="+mn-ea"/>
                          <a:cs typeface="+mn-cs"/>
                        </a:rPr>
                        <a:t>Process observations</a:t>
                      </a:r>
                    </a:p>
                  </a:txBody>
                  <a:tcPr marL="9525" marR="9525" marT="9525" marB="0" anchor="ctr"/>
                </a:tc>
                <a:extLst>
                  <a:ext uri="{0D108BD9-81ED-4DB2-BD59-A6C34878D82A}">
                    <a16:rowId xmlns:a16="http://schemas.microsoft.com/office/drawing/2014/main" val="767619455"/>
                  </a:ext>
                </a:extLst>
              </a:tr>
              <a:tr h="606936">
                <a:tc>
                  <a:txBody>
                    <a:bodyPr/>
                    <a:lstStyle/>
                    <a:p>
                      <a:pPr algn="l" fontAlgn="ctr"/>
                      <a:r>
                        <a:rPr lang="en-IN" sz="1400" u="none" strike="noStrike" kern="1200">
                          <a:solidFill>
                            <a:schemeClr val="dk1"/>
                          </a:solidFill>
                          <a:effectLst/>
                          <a:latin typeface="Aptos" panose="020B0004020202020204" pitchFamily="34" charset="0"/>
                          <a:ea typeface="+mn-ea"/>
                          <a:cs typeface="+mn-cs"/>
                        </a:rPr>
                        <a:t>Dev Team</a:t>
                      </a:r>
                    </a:p>
                  </a:txBody>
                  <a:tcPr marL="9525" marR="9525" marT="9525" marB="0" anchor="ctr"/>
                </a:tc>
                <a:tc>
                  <a:txBody>
                    <a:bodyPr/>
                    <a:lstStyle/>
                    <a:p>
                      <a:pPr algn="l" fontAlgn="ctr"/>
                      <a:r>
                        <a:rPr lang="en-IN" sz="1400" u="none" strike="noStrike" kern="1200">
                          <a:solidFill>
                            <a:schemeClr val="dk1"/>
                          </a:solidFill>
                          <a:effectLst/>
                          <a:latin typeface="Aptos" panose="020B0004020202020204" pitchFamily="34" charset="0"/>
                          <a:ea typeface="+mn-ea"/>
                          <a:cs typeface="+mn-cs"/>
                        </a:rPr>
                        <a:t>Daily Standups</a:t>
                      </a:r>
                    </a:p>
                  </a:txBody>
                  <a:tcPr marL="9525" marR="9525" marT="9525" marB="0" anchor="ctr"/>
                </a:tc>
                <a:tc>
                  <a:txBody>
                    <a:bodyPr/>
                    <a:lstStyle/>
                    <a:p>
                      <a:pPr algn="l" fontAlgn="ctr"/>
                      <a:r>
                        <a:rPr lang="en-IN" sz="1400" u="none" strike="noStrike" kern="1200" dirty="0">
                          <a:solidFill>
                            <a:schemeClr val="dk1"/>
                          </a:solidFill>
                          <a:effectLst/>
                          <a:latin typeface="Aptos" panose="020B0004020202020204" pitchFamily="34" charset="0"/>
                          <a:ea typeface="+mn-ea"/>
                          <a:cs typeface="+mn-cs"/>
                        </a:rPr>
                        <a:t>Jira + Teams Meet</a:t>
                      </a:r>
                    </a:p>
                  </a:txBody>
                  <a:tcPr marL="9525" marR="9525" marT="9525" marB="0" anchor="ctr"/>
                </a:tc>
                <a:tc>
                  <a:txBody>
                    <a:bodyPr/>
                    <a:lstStyle/>
                    <a:p>
                      <a:pPr algn="l" fontAlgn="ctr"/>
                      <a:r>
                        <a:rPr lang="en-IN" sz="1400" u="none" strike="noStrike" kern="1200" dirty="0">
                          <a:solidFill>
                            <a:schemeClr val="dk1"/>
                          </a:solidFill>
                          <a:effectLst/>
                          <a:latin typeface="Aptos" panose="020B0004020202020204" pitchFamily="34" charset="0"/>
                          <a:ea typeface="+mn-ea"/>
                          <a:cs typeface="+mn-cs"/>
                        </a:rPr>
                        <a:t>Task status, blockers</a:t>
                      </a:r>
                    </a:p>
                  </a:txBody>
                  <a:tcPr marL="9525" marR="9525" marT="9525" marB="0" anchor="ctr"/>
                </a:tc>
                <a:extLst>
                  <a:ext uri="{0D108BD9-81ED-4DB2-BD59-A6C34878D82A}">
                    <a16:rowId xmlns:a16="http://schemas.microsoft.com/office/drawing/2014/main" val="4139114909"/>
                  </a:ext>
                </a:extLst>
              </a:tr>
            </a:tbl>
          </a:graphicData>
        </a:graphic>
      </p:graphicFrame>
      <p:sp>
        <p:nvSpPr>
          <p:cNvPr id="15" name="Footer Placeholder 3">
            <a:extLst>
              <a:ext uri="{FF2B5EF4-FFF2-40B4-BE49-F238E27FC236}">
                <a16:creationId xmlns:a16="http://schemas.microsoft.com/office/drawing/2014/main" id="{1B3D92A3-028A-9061-D21F-CC7081CE5AAE}"/>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169691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E8B6DF-C604-FAE1-86D5-C552E7FE7621}"/>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A07EBB50-3767-1C0A-D385-4A859CB5B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8199F3DD-B8BC-5B72-8793-C1785BD81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49A9854-5B22-F02A-D0E0-8CC4ED5BB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DAE3D14-9E9D-BF07-5BD6-8F48F2C3BFDF}"/>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3. BUSINESS PROCESS : AS – IS </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624D8A4F-03C6-FD82-9974-4CBDA5CC3E1E}"/>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06B7B6A9-FD7B-A4EF-F754-DB12C5C6F2A2}"/>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3F2E1784-4C00-9F8A-27FF-DAB0A768E709}"/>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26F7BA5A-8117-349A-7F79-65C0D4CCECBB}"/>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390AFB0C-7E0E-9430-D217-C9E8782BF8DC}"/>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0B51EBD8-EC6C-A076-5A78-37EAAC378DA2}"/>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lide Number Placeholder 5">
            <a:extLst>
              <a:ext uri="{FF2B5EF4-FFF2-40B4-BE49-F238E27FC236}">
                <a16:creationId xmlns:a16="http://schemas.microsoft.com/office/drawing/2014/main" id="{E2F2ED17-861B-A4B1-12F9-EC1056D42ED7}"/>
              </a:ext>
            </a:extLst>
          </p:cNvPr>
          <p:cNvSpPr>
            <a:spLocks noGrp="1"/>
          </p:cNvSpPr>
          <p:nvPr>
            <p:ph type="sldNum" sz="quarter" idx="12"/>
          </p:nvPr>
        </p:nvSpPr>
        <p:spPr>
          <a:xfrm>
            <a:off x="11789922" y="6405540"/>
            <a:ext cx="402077"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7</a:t>
            </a:fld>
            <a:endParaRPr lang="en-US" b="1" dirty="0">
              <a:solidFill>
                <a:schemeClr val="bg1"/>
              </a:solidFill>
              <a:latin typeface="Aptos" panose="020B0004020202020204" pitchFamily="34" charset="0"/>
            </a:endParaRPr>
          </a:p>
        </p:txBody>
      </p:sp>
      <p:pic>
        <p:nvPicPr>
          <p:cNvPr id="16" name="Picture 15">
            <a:extLst>
              <a:ext uri="{FF2B5EF4-FFF2-40B4-BE49-F238E27FC236}">
                <a16:creationId xmlns:a16="http://schemas.microsoft.com/office/drawing/2014/main" id="{1039A669-CB53-46AA-5CAD-DEB959DC0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975" y="712042"/>
            <a:ext cx="6173010" cy="5433915"/>
          </a:xfrm>
          <a:prstGeom prst="rect">
            <a:avLst/>
          </a:prstGeom>
        </p:spPr>
      </p:pic>
      <p:sp>
        <p:nvSpPr>
          <p:cNvPr id="17" name="TextBox 16">
            <a:extLst>
              <a:ext uri="{FF2B5EF4-FFF2-40B4-BE49-F238E27FC236}">
                <a16:creationId xmlns:a16="http://schemas.microsoft.com/office/drawing/2014/main" id="{92732F22-5EAB-7E7E-FF1E-76457A491564}"/>
              </a:ext>
            </a:extLst>
          </p:cNvPr>
          <p:cNvSpPr txBox="1"/>
          <p:nvPr/>
        </p:nvSpPr>
        <p:spPr>
          <a:xfrm>
            <a:off x="74850" y="6099629"/>
            <a:ext cx="3661778" cy="369332"/>
          </a:xfrm>
          <a:prstGeom prst="rect">
            <a:avLst/>
          </a:prstGeom>
          <a:noFill/>
        </p:spPr>
        <p:txBody>
          <a:bodyPr wrap="square" rtlCol="0">
            <a:spAutoFit/>
          </a:bodyPr>
          <a:lstStyle/>
          <a:p>
            <a:r>
              <a:rPr lang="en-US" dirty="0">
                <a:solidFill>
                  <a:srgbClr val="002060"/>
                </a:solidFill>
                <a:latin typeface="Aptos Display" panose="020B0004020202020204" pitchFamily="34" charset="0"/>
              </a:rPr>
              <a:t>Diagram exported through Draw.io</a:t>
            </a:r>
          </a:p>
        </p:txBody>
      </p:sp>
      <p:sp>
        <p:nvSpPr>
          <p:cNvPr id="18" name="Content Placeholder 13">
            <a:extLst>
              <a:ext uri="{FF2B5EF4-FFF2-40B4-BE49-F238E27FC236}">
                <a16:creationId xmlns:a16="http://schemas.microsoft.com/office/drawing/2014/main" id="{B72A6E84-B25F-BA30-7356-1457B4B0F9F1}"/>
              </a:ext>
            </a:extLst>
          </p:cNvPr>
          <p:cNvSpPr txBox="1">
            <a:spLocks/>
          </p:cNvSpPr>
          <p:nvPr/>
        </p:nvSpPr>
        <p:spPr>
          <a:xfrm>
            <a:off x="7764700" y="368086"/>
            <a:ext cx="4226260" cy="587237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spcBef>
                <a:spcPts val="0"/>
              </a:spcBef>
              <a:buFont typeface="Arial" panose="020B0604020202020204" pitchFamily="34" charset="0"/>
              <a:buNone/>
            </a:pPr>
            <a:r>
              <a:rPr lang="en-US" sz="1800" b="1" dirty="0">
                <a:solidFill>
                  <a:srgbClr val="FF0000"/>
                </a:solidFill>
                <a:latin typeface="Aptos Display" panose="020B0004020202020204" pitchFamily="34" charset="0"/>
              </a:rPr>
              <a:t>Identified Pain Points </a:t>
            </a:r>
            <a:r>
              <a:rPr lang="en-US" sz="1800" b="1" dirty="0">
                <a:latin typeface="Aptos Display" panose="020B0004020202020204" pitchFamily="34" charset="0"/>
              </a:rPr>
              <a:t>– </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No Real-Time Visibility across stores or central systems.</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Manual Data Entry = High error rates.</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No Integration between store sales &amp; warehouse.</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Delay in Stock Replenishment =  Stockouts and no stock signaling.</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No Auto-Triggers for low stock alerts.</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Reporting is slow and inaccurate due to Excel-based logs.</a:t>
            </a:r>
            <a:endParaRPr lang="en-US" dirty="0">
              <a:latin typeface="Aptos Display" panose="020B0004020202020204" pitchFamily="34" charset="0"/>
            </a:endParaRPr>
          </a:p>
          <a:p>
            <a:pPr marL="800100" lvl="1" indent="-342900" fontAlgn="ctr">
              <a:lnSpc>
                <a:spcPct val="150000"/>
              </a:lnSpc>
              <a:spcBef>
                <a:spcPts val="0"/>
              </a:spcBef>
              <a:buFont typeface="Arial" panose="020B0604020202020204" pitchFamily="34" charset="0"/>
              <a:buAutoNum type="arabicPeriod"/>
            </a:pPr>
            <a:endParaRPr lang="en-US" sz="1600" dirty="0">
              <a:latin typeface="Aptos Display" panose="020B0004020202020204" pitchFamily="34" charset="0"/>
            </a:endParaRPr>
          </a:p>
          <a:p>
            <a:pPr marL="342900" indent="-342900" fontAlgn="ctr">
              <a:spcBef>
                <a:spcPts val="0"/>
              </a:spcBef>
              <a:buFont typeface="Arial" panose="020B0604020202020204" pitchFamily="34" charset="0"/>
              <a:buAutoNum type="arabicPeriod"/>
            </a:pPr>
            <a:endParaRPr lang="en-US" sz="1800" dirty="0">
              <a:latin typeface="Aptos Display" panose="020B0004020202020204" pitchFamily="34" charset="0"/>
            </a:endParaRPr>
          </a:p>
          <a:p>
            <a:pPr marL="342900" indent="-342900" fontAlgn="ctr">
              <a:spcBef>
                <a:spcPts val="0"/>
              </a:spcBef>
              <a:buFont typeface="Arial" panose="020B0604020202020204" pitchFamily="34" charset="0"/>
              <a:buAutoNum type="arabicPeriod"/>
            </a:pPr>
            <a:endParaRPr lang="en-US" sz="1800" dirty="0">
              <a:latin typeface="Aptos Display" panose="020B0004020202020204" pitchFamily="34" charset="0"/>
            </a:endParaRPr>
          </a:p>
          <a:p>
            <a:pPr marL="0" indent="0" fontAlgn="ctr">
              <a:spcBef>
                <a:spcPts val="0"/>
              </a:spcBef>
              <a:buFont typeface="Arial" panose="020B0604020202020204" pitchFamily="34" charset="0"/>
              <a:buNone/>
            </a:pPr>
            <a:endParaRPr lang="en-US" sz="1400" b="1" dirty="0">
              <a:latin typeface="Aptos" panose="020B0004020202020204" pitchFamily="34" charset="0"/>
            </a:endParaRPr>
          </a:p>
        </p:txBody>
      </p:sp>
      <p:sp>
        <p:nvSpPr>
          <p:cNvPr id="12" name="Footer Placeholder 3">
            <a:extLst>
              <a:ext uri="{FF2B5EF4-FFF2-40B4-BE49-F238E27FC236}">
                <a16:creationId xmlns:a16="http://schemas.microsoft.com/office/drawing/2014/main" id="{B123D891-C01C-9401-1ABD-17D0A787D6E1}"/>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52412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A93F1-BA07-DD71-B915-732B15B00238}"/>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E0FB14DF-D21B-CB22-49D3-1022B684E3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2A249684-DDCF-7DBF-0A2B-3B465D1AF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D912BD-B259-19AA-A11F-86791DBB3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DF2B2BBB-1770-828A-6A9A-1B01722AFCDE}"/>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BUSINESS GOALS (TO-BE) AND PROJECT SCOPE  </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D5EC7CD3-7810-554D-67DF-4DD2F6871EDC}"/>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A37DA246-63E7-B72F-899A-F2D5B67F9F8C}"/>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D7E0EDC9-AD90-1D75-0586-9FFE3437CA5E}"/>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8DF6A4C5-F859-5B81-13B5-B0FEBD6B44B7}"/>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B3237608-6473-EFE9-44ED-C695849F0722}"/>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3FAA82CE-FEA5-1B4C-C5EC-6ADC5DB01E41}"/>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lide Number Placeholder 5">
            <a:extLst>
              <a:ext uri="{FF2B5EF4-FFF2-40B4-BE49-F238E27FC236}">
                <a16:creationId xmlns:a16="http://schemas.microsoft.com/office/drawing/2014/main" id="{2DE44F3B-CCD4-F794-873D-DEB14BE104C3}"/>
              </a:ext>
            </a:extLst>
          </p:cNvPr>
          <p:cNvSpPr>
            <a:spLocks noGrp="1"/>
          </p:cNvSpPr>
          <p:nvPr>
            <p:ph type="sldNum" sz="quarter" idx="12"/>
          </p:nvPr>
        </p:nvSpPr>
        <p:spPr>
          <a:xfrm>
            <a:off x="11789922" y="6405540"/>
            <a:ext cx="402077"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8</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BB3E697D-E2A4-A3F2-D872-EAAAB8F994A7}"/>
              </a:ext>
            </a:extLst>
          </p:cNvPr>
          <p:cNvSpPr txBox="1">
            <a:spLocks/>
          </p:cNvSpPr>
          <p:nvPr/>
        </p:nvSpPr>
        <p:spPr>
          <a:xfrm>
            <a:off x="342496" y="823030"/>
            <a:ext cx="6732421" cy="508754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spcBef>
                <a:spcPts val="0"/>
              </a:spcBef>
              <a:buFont typeface="Arial" panose="020B0604020202020204" pitchFamily="34" charset="0"/>
              <a:buNone/>
            </a:pPr>
            <a:r>
              <a:rPr lang="en-US" sz="1800" b="1" dirty="0">
                <a:latin typeface="Aptos Display" panose="020B0004020202020204" pitchFamily="34" charset="0"/>
              </a:rPr>
              <a:t>Objectives -  </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Provide </a:t>
            </a:r>
            <a:r>
              <a:rPr lang="en-US" sz="1800" u="sng" dirty="0">
                <a:latin typeface="Aptos Display" panose="020B0004020202020204" pitchFamily="34" charset="0"/>
              </a:rPr>
              <a:t>real-time inventory </a:t>
            </a:r>
            <a:r>
              <a:rPr lang="en-US" sz="1800" dirty="0">
                <a:latin typeface="Aptos Display" panose="020B0004020202020204" pitchFamily="34" charset="0"/>
              </a:rPr>
              <a:t>visibility across all retail locations. (</a:t>
            </a:r>
            <a:r>
              <a:rPr lang="en-US" sz="1800" b="1" dirty="0">
                <a:solidFill>
                  <a:srgbClr val="FF0000"/>
                </a:solidFill>
                <a:latin typeface="Aptos Display" panose="020B0004020202020204" pitchFamily="34" charset="0"/>
              </a:rPr>
              <a:t>M</a:t>
            </a:r>
            <a:r>
              <a:rPr lang="en-US" sz="1800" dirty="0">
                <a:latin typeface="Aptos Display" panose="020B0004020202020204" pitchFamily="34" charset="0"/>
              </a:rPr>
              <a:t>)</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Enable </a:t>
            </a:r>
            <a:r>
              <a:rPr lang="en-US" sz="1800" u="sng" dirty="0">
                <a:latin typeface="Aptos Display" panose="020B0004020202020204" pitchFamily="34" charset="0"/>
              </a:rPr>
              <a:t>automated stock replenishment </a:t>
            </a:r>
            <a:r>
              <a:rPr lang="en-US" sz="1800" dirty="0">
                <a:latin typeface="Aptos Display" panose="020B0004020202020204" pitchFamily="34" charset="0"/>
              </a:rPr>
              <a:t>based on defined rules. (</a:t>
            </a:r>
            <a:r>
              <a:rPr lang="en-US" sz="1800" b="1" dirty="0">
                <a:solidFill>
                  <a:srgbClr val="FF0000"/>
                </a:solidFill>
                <a:latin typeface="Aptos Display" panose="020B0004020202020204" pitchFamily="34" charset="0"/>
              </a:rPr>
              <a:t>M</a:t>
            </a:r>
            <a:r>
              <a:rPr lang="en-US" sz="1800" dirty="0">
                <a:latin typeface="Aptos Display" panose="020B0004020202020204" pitchFamily="34" charset="0"/>
              </a:rPr>
              <a:t>)</a:t>
            </a:r>
          </a:p>
          <a:p>
            <a:pPr marL="342900" indent="-342900" fontAlgn="ctr">
              <a:lnSpc>
                <a:spcPct val="150000"/>
              </a:lnSpc>
              <a:spcBef>
                <a:spcPts val="0"/>
              </a:spcBef>
              <a:buFont typeface="Arial" panose="020B0604020202020204" pitchFamily="34" charset="0"/>
              <a:buAutoNum type="arabicPeriod"/>
            </a:pPr>
            <a:r>
              <a:rPr lang="en-US" sz="1800" u="sng" dirty="0">
                <a:latin typeface="Aptos Display" panose="020B0004020202020204" pitchFamily="34" charset="0"/>
              </a:rPr>
              <a:t>Integrate sales and warehouse systems </a:t>
            </a:r>
            <a:r>
              <a:rPr lang="en-US" sz="1800" dirty="0">
                <a:latin typeface="Aptos Display" panose="020B0004020202020204" pitchFamily="34" charset="0"/>
              </a:rPr>
              <a:t>for seamless communication. (</a:t>
            </a:r>
            <a:r>
              <a:rPr lang="en-US" sz="1800" b="1" dirty="0">
                <a:solidFill>
                  <a:srgbClr val="FF0000"/>
                </a:solidFill>
                <a:latin typeface="Aptos Display" panose="020B0004020202020204" pitchFamily="34" charset="0"/>
              </a:rPr>
              <a:t>M</a:t>
            </a:r>
            <a:r>
              <a:rPr lang="en-US" sz="1800" dirty="0">
                <a:latin typeface="Aptos Display" panose="020B0004020202020204" pitchFamily="34" charset="0"/>
              </a:rPr>
              <a:t>)</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Improve </a:t>
            </a:r>
            <a:r>
              <a:rPr lang="en-US" sz="1800" u="sng" dirty="0">
                <a:latin typeface="Aptos Display" panose="020B0004020202020204" pitchFamily="34" charset="0"/>
              </a:rPr>
              <a:t>reporting efficiency</a:t>
            </a:r>
            <a:r>
              <a:rPr lang="en-US" sz="1800" dirty="0">
                <a:latin typeface="Aptos Display" panose="020B0004020202020204" pitchFamily="34" charset="0"/>
              </a:rPr>
              <a:t> to support data-driven decisions. (</a:t>
            </a:r>
            <a:r>
              <a:rPr lang="en-US" sz="1800" b="1" dirty="0">
                <a:solidFill>
                  <a:srgbClr val="FF0000"/>
                </a:solidFill>
                <a:latin typeface="Aptos Display" panose="020B0004020202020204" pitchFamily="34" charset="0"/>
              </a:rPr>
              <a:t>M</a:t>
            </a:r>
            <a:r>
              <a:rPr lang="en-US" sz="1800" dirty="0">
                <a:latin typeface="Aptos Display" panose="020B0004020202020204" pitchFamily="34" charset="0"/>
              </a:rPr>
              <a:t>)</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Reduce stockouts, overstocks, and </a:t>
            </a:r>
            <a:r>
              <a:rPr lang="en-US" sz="1800" u="sng" dirty="0">
                <a:latin typeface="Aptos Display" panose="020B0004020202020204" pitchFamily="34" charset="0"/>
              </a:rPr>
              <a:t>manual errors. </a:t>
            </a:r>
            <a:r>
              <a:rPr lang="en-US" sz="1600" dirty="0">
                <a:latin typeface="Aptos Display" panose="020B0004020202020204" pitchFamily="34" charset="0"/>
              </a:rPr>
              <a:t>(</a:t>
            </a:r>
            <a:r>
              <a:rPr lang="en-US" sz="1800" b="1" dirty="0">
                <a:solidFill>
                  <a:srgbClr val="7030A0"/>
                </a:solidFill>
                <a:latin typeface="Aptos Display" panose="020B0004020202020204" pitchFamily="34" charset="0"/>
              </a:rPr>
              <a:t>S</a:t>
            </a:r>
            <a:r>
              <a:rPr lang="en-US" sz="1600" dirty="0">
                <a:latin typeface="Aptos Display" panose="020B0004020202020204" pitchFamily="34" charset="0"/>
              </a:rPr>
              <a:t>)</a:t>
            </a:r>
          </a:p>
          <a:p>
            <a:pPr marL="342900" indent="-342900" fontAlgn="ctr">
              <a:lnSpc>
                <a:spcPct val="150000"/>
              </a:lnSpc>
              <a:spcBef>
                <a:spcPts val="0"/>
              </a:spcBef>
              <a:buFont typeface="Arial" panose="020B0604020202020204" pitchFamily="34" charset="0"/>
              <a:buAutoNum type="arabicPeriod"/>
            </a:pPr>
            <a:r>
              <a:rPr lang="en-US" sz="1800" dirty="0">
                <a:latin typeface="Aptos Display" panose="020B0004020202020204" pitchFamily="34" charset="0"/>
              </a:rPr>
              <a:t>Order status and </a:t>
            </a:r>
            <a:r>
              <a:rPr lang="en-US" sz="1800" u="sng" dirty="0">
                <a:latin typeface="Aptos Display" panose="020B0004020202020204" pitchFamily="34" charset="0"/>
              </a:rPr>
              <a:t>automatic updates </a:t>
            </a:r>
            <a:r>
              <a:rPr lang="en-US" sz="1800" dirty="0">
                <a:latin typeface="Aptos Display" panose="020B0004020202020204" pitchFamily="34" charset="0"/>
              </a:rPr>
              <a:t>(</a:t>
            </a:r>
            <a:r>
              <a:rPr lang="en-US" sz="1800" b="1" dirty="0">
                <a:solidFill>
                  <a:srgbClr val="7030A0"/>
                </a:solidFill>
                <a:latin typeface="Aptos Display" panose="020B0004020202020204" pitchFamily="34" charset="0"/>
              </a:rPr>
              <a:t>S</a:t>
            </a:r>
            <a:r>
              <a:rPr lang="en-US" sz="1800" dirty="0">
                <a:latin typeface="Aptos Display" panose="020B0004020202020204" pitchFamily="34" charset="0"/>
              </a:rPr>
              <a:t>)</a:t>
            </a:r>
          </a:p>
          <a:p>
            <a:pPr marL="342900" indent="-342900" fontAlgn="ctr">
              <a:lnSpc>
                <a:spcPct val="150000"/>
              </a:lnSpc>
              <a:spcBef>
                <a:spcPts val="0"/>
              </a:spcBef>
              <a:buFont typeface="Arial" panose="020B0604020202020204" pitchFamily="34" charset="0"/>
              <a:buAutoNum type="arabicPeriod"/>
            </a:pPr>
            <a:r>
              <a:rPr lang="en-US" sz="1800" u="sng" dirty="0">
                <a:latin typeface="Aptos Display" panose="020B0004020202020204" pitchFamily="34" charset="0"/>
              </a:rPr>
              <a:t>Error Log Portal </a:t>
            </a:r>
            <a:r>
              <a:rPr lang="en-US" sz="1800" dirty="0">
                <a:latin typeface="Aptos Display" panose="020B0004020202020204" pitchFamily="34" charset="0"/>
              </a:rPr>
              <a:t>for Failed Inventory status (</a:t>
            </a:r>
            <a:r>
              <a:rPr lang="en-US" sz="1800" b="1" dirty="0">
                <a:solidFill>
                  <a:srgbClr val="0070C0"/>
                </a:solidFill>
                <a:latin typeface="Aptos Display" panose="020B0004020202020204" pitchFamily="34" charset="0"/>
              </a:rPr>
              <a:t>C</a:t>
            </a:r>
            <a:r>
              <a:rPr lang="en-US" sz="1800" dirty="0">
                <a:latin typeface="Aptos Display" panose="020B0004020202020204" pitchFamily="34" charset="0"/>
              </a:rPr>
              <a:t>)</a:t>
            </a:r>
          </a:p>
          <a:p>
            <a:pPr marL="342900" indent="-342900" fontAlgn="ctr">
              <a:lnSpc>
                <a:spcPct val="150000"/>
              </a:lnSpc>
              <a:spcBef>
                <a:spcPts val="0"/>
              </a:spcBef>
              <a:buFont typeface="Arial" panose="020B0604020202020204" pitchFamily="34" charset="0"/>
              <a:buAutoNum type="arabicPeriod"/>
            </a:pPr>
            <a:r>
              <a:rPr lang="en-US" sz="1800" u="sng" dirty="0">
                <a:latin typeface="Aptos Display" panose="020B0004020202020204" pitchFamily="34" charset="0"/>
              </a:rPr>
              <a:t>Monthly Report</a:t>
            </a:r>
            <a:r>
              <a:rPr lang="en-US" sz="1800" dirty="0">
                <a:latin typeface="Aptos Display" panose="020B0004020202020204" pitchFamily="34" charset="0"/>
              </a:rPr>
              <a:t> buildup (</a:t>
            </a:r>
            <a:r>
              <a:rPr lang="en-US" sz="1800" b="1" dirty="0">
                <a:solidFill>
                  <a:srgbClr val="00B050"/>
                </a:solidFill>
                <a:latin typeface="Aptos Display" panose="020B0004020202020204" pitchFamily="34" charset="0"/>
              </a:rPr>
              <a:t>W</a:t>
            </a:r>
            <a:r>
              <a:rPr lang="en-US" sz="1800" dirty="0">
                <a:latin typeface="Aptos Display" panose="020B0004020202020204" pitchFamily="34" charset="0"/>
              </a:rPr>
              <a:t>)</a:t>
            </a:r>
          </a:p>
          <a:p>
            <a:pPr marL="0" indent="0" fontAlgn="ctr">
              <a:spcBef>
                <a:spcPts val="0"/>
              </a:spcBef>
              <a:buNone/>
            </a:pPr>
            <a:endParaRPr lang="en-US" sz="1800" dirty="0">
              <a:latin typeface="Aptos Display" panose="020B0004020202020204" pitchFamily="34" charset="0"/>
            </a:endParaRPr>
          </a:p>
          <a:p>
            <a:pPr marL="0" indent="0" fontAlgn="ctr">
              <a:spcBef>
                <a:spcPts val="0"/>
              </a:spcBef>
              <a:buNone/>
            </a:pPr>
            <a:r>
              <a:rPr lang="en-US" sz="1800" b="1" dirty="0">
                <a:solidFill>
                  <a:srgbClr val="FF0000"/>
                </a:solidFill>
                <a:latin typeface="Aptos Display" panose="020B0004020202020204" pitchFamily="34" charset="0"/>
              </a:rPr>
              <a:t>* - </a:t>
            </a:r>
            <a:r>
              <a:rPr lang="en-US" sz="1800" b="1" dirty="0" err="1">
                <a:solidFill>
                  <a:srgbClr val="FF0000"/>
                </a:solidFill>
                <a:latin typeface="Aptos Display" panose="020B0004020202020204" pitchFamily="34" charset="0"/>
              </a:rPr>
              <a:t>M</a:t>
            </a:r>
            <a:r>
              <a:rPr lang="en-US" sz="1800" b="1" dirty="0" err="1">
                <a:latin typeface="Aptos Display" panose="020B0004020202020204" pitchFamily="34" charset="0"/>
              </a:rPr>
              <a:t>o</a:t>
            </a:r>
            <a:r>
              <a:rPr lang="en-US" sz="1800" b="1" dirty="0" err="1">
                <a:solidFill>
                  <a:srgbClr val="7030A0"/>
                </a:solidFill>
                <a:latin typeface="Aptos Display" panose="020B0004020202020204" pitchFamily="34" charset="0"/>
              </a:rPr>
              <a:t>S</a:t>
            </a:r>
            <a:r>
              <a:rPr lang="en-US" sz="1800" b="1" dirty="0" err="1">
                <a:solidFill>
                  <a:srgbClr val="0070C0"/>
                </a:solidFill>
                <a:latin typeface="Aptos Display" panose="020B0004020202020204" pitchFamily="34" charset="0"/>
              </a:rPr>
              <a:t>C</a:t>
            </a:r>
            <a:r>
              <a:rPr lang="en-US" sz="1800" b="1" dirty="0" err="1">
                <a:latin typeface="Aptos Display" panose="020B0004020202020204" pitchFamily="34" charset="0"/>
              </a:rPr>
              <a:t>o</a:t>
            </a:r>
            <a:r>
              <a:rPr lang="en-US" sz="1800" b="1" dirty="0" err="1">
                <a:solidFill>
                  <a:srgbClr val="00B050"/>
                </a:solidFill>
                <a:latin typeface="Aptos Display" panose="020B0004020202020204" pitchFamily="34" charset="0"/>
              </a:rPr>
              <a:t>W</a:t>
            </a:r>
            <a:r>
              <a:rPr lang="en-US" sz="1800" dirty="0">
                <a:latin typeface="Aptos Display" panose="020B0004020202020204" pitchFamily="34" charset="0"/>
              </a:rPr>
              <a:t> method to be followed here. </a:t>
            </a:r>
          </a:p>
          <a:p>
            <a:pPr marL="0" indent="0" fontAlgn="ctr">
              <a:spcBef>
                <a:spcPts val="0"/>
              </a:spcBef>
              <a:buFont typeface="Arial" panose="020B0604020202020204" pitchFamily="34" charset="0"/>
              <a:buNone/>
            </a:pPr>
            <a:r>
              <a:rPr lang="en-US" sz="1400" b="1" dirty="0">
                <a:latin typeface="Aptos" panose="020B0004020202020204" pitchFamily="34" charset="0"/>
              </a:rPr>
              <a:t>M – Must Have; S – Should have; C – Could have; W – Would have</a:t>
            </a:r>
          </a:p>
        </p:txBody>
      </p:sp>
      <p:sp>
        <p:nvSpPr>
          <p:cNvPr id="15" name="Content Placeholder 13">
            <a:extLst>
              <a:ext uri="{FF2B5EF4-FFF2-40B4-BE49-F238E27FC236}">
                <a16:creationId xmlns:a16="http://schemas.microsoft.com/office/drawing/2014/main" id="{3D0F91F8-361E-17C0-B30C-4D3D30B53BEA}"/>
              </a:ext>
            </a:extLst>
          </p:cNvPr>
          <p:cNvSpPr txBox="1">
            <a:spLocks/>
          </p:cNvSpPr>
          <p:nvPr/>
        </p:nvSpPr>
        <p:spPr>
          <a:xfrm>
            <a:off x="7227317" y="794287"/>
            <a:ext cx="5091851" cy="5322804"/>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spcBef>
                <a:spcPts val="0"/>
              </a:spcBef>
              <a:buFont typeface="Arial" panose="020B0604020202020204" pitchFamily="34" charset="0"/>
              <a:buNone/>
            </a:pPr>
            <a:r>
              <a:rPr lang="en-US" sz="1800" b="1" dirty="0">
                <a:solidFill>
                  <a:srgbClr val="0070C0"/>
                </a:solidFill>
                <a:latin typeface="Aptos Display" panose="020B0004020202020204" pitchFamily="34" charset="0"/>
              </a:rPr>
              <a:t>In Scope -  </a:t>
            </a:r>
          </a:p>
          <a:p>
            <a:pPr fontAlgn="ctr">
              <a:lnSpc>
                <a:spcPct val="150000"/>
              </a:lnSpc>
              <a:spcBef>
                <a:spcPts val="0"/>
              </a:spcBef>
            </a:pPr>
            <a:r>
              <a:rPr lang="en-US" sz="1800" dirty="0">
                <a:latin typeface="Aptos Display" panose="020B0004020202020204" pitchFamily="34" charset="0"/>
              </a:rPr>
              <a:t>Real-time inventory tracking per SKU, per store</a:t>
            </a:r>
          </a:p>
          <a:p>
            <a:pPr fontAlgn="ctr">
              <a:lnSpc>
                <a:spcPct val="150000"/>
              </a:lnSpc>
              <a:spcBef>
                <a:spcPts val="0"/>
              </a:spcBef>
            </a:pPr>
            <a:r>
              <a:rPr lang="en-US" sz="1800" dirty="0">
                <a:latin typeface="Aptos Display" panose="020B0004020202020204" pitchFamily="34" charset="0"/>
              </a:rPr>
              <a:t>Automated replenishment logic</a:t>
            </a:r>
          </a:p>
          <a:p>
            <a:pPr fontAlgn="ctr">
              <a:lnSpc>
                <a:spcPct val="150000"/>
              </a:lnSpc>
              <a:spcBef>
                <a:spcPts val="0"/>
              </a:spcBef>
            </a:pPr>
            <a:r>
              <a:rPr lang="en-US" sz="1800" dirty="0">
                <a:latin typeface="Aptos Display" panose="020B0004020202020204" pitchFamily="34" charset="0"/>
              </a:rPr>
              <a:t>Sales and warehouse system integration</a:t>
            </a:r>
          </a:p>
          <a:p>
            <a:pPr fontAlgn="ctr">
              <a:lnSpc>
                <a:spcPct val="150000"/>
              </a:lnSpc>
              <a:spcBef>
                <a:spcPts val="0"/>
              </a:spcBef>
            </a:pPr>
            <a:r>
              <a:rPr lang="en-US" sz="1800" dirty="0">
                <a:latin typeface="Aptos Display" panose="020B0004020202020204" pitchFamily="34" charset="0"/>
              </a:rPr>
              <a:t>Inventory dashboard &amp; reports</a:t>
            </a:r>
          </a:p>
          <a:p>
            <a:pPr fontAlgn="ctr">
              <a:lnSpc>
                <a:spcPct val="150000"/>
              </a:lnSpc>
              <a:spcBef>
                <a:spcPts val="0"/>
              </a:spcBef>
            </a:pPr>
            <a:r>
              <a:rPr lang="en-US" sz="1800" dirty="0">
                <a:latin typeface="Aptos Display" panose="020B0004020202020204" pitchFamily="34" charset="0"/>
              </a:rPr>
              <a:t>User access control based on roles</a:t>
            </a:r>
          </a:p>
          <a:p>
            <a:pPr marL="342900" indent="-342900" fontAlgn="ctr">
              <a:spcBef>
                <a:spcPts val="0"/>
              </a:spcBef>
              <a:buFont typeface="Arial" panose="020B0604020202020204" pitchFamily="34" charset="0"/>
              <a:buAutoNum type="arabicPeriod"/>
            </a:pPr>
            <a:endParaRPr lang="en-US" sz="1800" dirty="0">
              <a:latin typeface="Aptos Display" panose="020B0004020202020204" pitchFamily="34" charset="0"/>
            </a:endParaRPr>
          </a:p>
          <a:p>
            <a:pPr marL="0" indent="0" fontAlgn="ctr">
              <a:spcBef>
                <a:spcPts val="0"/>
              </a:spcBef>
              <a:buNone/>
            </a:pPr>
            <a:endParaRPr lang="en-US" sz="1800" dirty="0">
              <a:latin typeface="Aptos Display" panose="020B0004020202020204" pitchFamily="34" charset="0"/>
            </a:endParaRPr>
          </a:p>
          <a:p>
            <a:pPr>
              <a:buNone/>
            </a:pPr>
            <a:r>
              <a:rPr lang="en-US" sz="1800" b="1" dirty="0">
                <a:solidFill>
                  <a:srgbClr val="FF0000"/>
                </a:solidFill>
                <a:latin typeface="Aptos Display" panose="020B0004020202020204" pitchFamily="34" charset="0"/>
              </a:rPr>
              <a:t>Out of Scope</a:t>
            </a:r>
            <a:r>
              <a:rPr lang="en-US" sz="1800" b="1" dirty="0">
                <a:latin typeface="Aptos Display" panose="020B0004020202020204" pitchFamily="34" charset="0"/>
              </a:rPr>
              <a:t>:</a:t>
            </a:r>
          </a:p>
          <a:p>
            <a:pPr>
              <a:buFont typeface="Arial" panose="020B0604020202020204" pitchFamily="34" charset="0"/>
              <a:buChar char="•"/>
            </a:pPr>
            <a:r>
              <a:rPr lang="en-US" sz="1800" dirty="0">
                <a:latin typeface="Aptos Display" panose="020B0004020202020204" pitchFamily="34" charset="0"/>
              </a:rPr>
              <a:t>Development of POS system</a:t>
            </a:r>
          </a:p>
          <a:p>
            <a:pPr>
              <a:buFont typeface="Arial" panose="020B0604020202020204" pitchFamily="34" charset="0"/>
              <a:buChar char="•"/>
            </a:pPr>
            <a:r>
              <a:rPr lang="en-US" sz="1800" dirty="0">
                <a:latin typeface="Aptos Display" panose="020B0004020202020204" pitchFamily="34" charset="0"/>
              </a:rPr>
              <a:t>Integration with third-party logistics (3PL)</a:t>
            </a:r>
          </a:p>
          <a:p>
            <a:pPr>
              <a:buFont typeface="Arial" panose="020B0604020202020204" pitchFamily="34" charset="0"/>
              <a:buChar char="•"/>
            </a:pPr>
            <a:r>
              <a:rPr lang="en-US" sz="1800" dirty="0">
                <a:latin typeface="Aptos Display" panose="020B0004020202020204" pitchFamily="34" charset="0"/>
              </a:rPr>
              <a:t>Hardware procurement (barcode scanners, tablets)</a:t>
            </a:r>
          </a:p>
        </p:txBody>
      </p:sp>
      <p:sp>
        <p:nvSpPr>
          <p:cNvPr id="12" name="Footer Placeholder 3">
            <a:extLst>
              <a:ext uri="{FF2B5EF4-FFF2-40B4-BE49-F238E27FC236}">
                <a16:creationId xmlns:a16="http://schemas.microsoft.com/office/drawing/2014/main" id="{8CCC1BDC-041D-21E5-43A0-69FC13CEB4DE}"/>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3269413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AF09EA-C2CB-5738-01E6-4F86D43EF2F9}"/>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50D53955-C3D5-8C14-E376-280B8977FB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chemeClr val="bg1"/>
          </a:solidFill>
        </p:grpSpPr>
        <p:sp>
          <p:nvSpPr>
            <p:cNvPr id="10" name="Rectangle 9">
              <a:extLst>
                <a:ext uri="{FF2B5EF4-FFF2-40B4-BE49-F238E27FC236}">
                  <a16:creationId xmlns:a16="http://schemas.microsoft.com/office/drawing/2014/main" id="{4F00B902-5435-AEC1-042F-E3341D17E5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18793D6-F6F8-B4D9-288D-3F34BC8B0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507ABF48-BA6A-1A78-2D2D-795D7B2373F3}"/>
              </a:ext>
            </a:extLst>
          </p:cNvPr>
          <p:cNvSpPr>
            <a:spLocks noGrp="1"/>
          </p:cNvSpPr>
          <p:nvPr>
            <p:ph type="title"/>
          </p:nvPr>
        </p:nvSpPr>
        <p:spPr>
          <a:xfrm>
            <a:off x="288207" y="240658"/>
            <a:ext cx="11903792" cy="419779"/>
          </a:xfrm>
        </p:spPr>
        <p:txBody>
          <a:bodyPr>
            <a:noAutofit/>
          </a:bodyPr>
          <a:lstStyle/>
          <a:p>
            <a:r>
              <a:rPr lang="en-US" sz="2400" b="1" dirty="0">
                <a:solidFill>
                  <a:schemeClr val="accent2">
                    <a:lumMod val="50000"/>
                  </a:schemeClr>
                </a:solidFill>
                <a:latin typeface="Aptos" panose="020B0004020202020204" pitchFamily="34" charset="0"/>
              </a:rPr>
              <a:t>FUNCTIONAL AND NON-Functional REQUIREMENTS</a:t>
            </a:r>
          </a:p>
        </p:txBody>
      </p:sp>
      <p:sp>
        <p:nvSpPr>
          <p:cNvPr id="6" name="AutoShape 4" descr="blob:https://visulon.atlassian.net/13a169bc-d348-4aa1-9c44-d15094b40710#media-blob-url=true&amp;id=0ff9a533-c8b3-4c82-8fab-181e515f2997&amp;contextId=28628&amp;collection=">
            <a:extLst>
              <a:ext uri="{FF2B5EF4-FFF2-40B4-BE49-F238E27FC236}">
                <a16:creationId xmlns:a16="http://schemas.microsoft.com/office/drawing/2014/main" id="{5D85C41A-71C2-5365-C65C-13C3590A851C}"/>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6" descr="blob:https://visulon.atlassian.net/13a169bc-d348-4aa1-9c44-d15094b40710#media-blob-url=true&amp;id=0ff9a533-c8b3-4c82-8fab-181e515f2997&amp;contextId=28628&amp;collection=">
            <a:extLst>
              <a:ext uri="{FF2B5EF4-FFF2-40B4-BE49-F238E27FC236}">
                <a16:creationId xmlns:a16="http://schemas.microsoft.com/office/drawing/2014/main" id="{BDEC51A9-18D2-48C3-F8EC-5E27EB52BA4E}"/>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8"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F642C478-6260-5C1D-26DD-4D1EF50AA189}"/>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AutoShape 10"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845ABE68-9BF0-F475-89AA-EA1B4EA54BCC}"/>
              </a:ext>
            </a:extLst>
          </p:cNvP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AutoShape 12" descr="blob:https://visulon.atlassian.net/4f9cf12f-c67e-4e3f-b6ab-7a19f78494af#media-blob-url=true&amp;id=0ff9a533-c8b3-4c82-8fab-181e515f2997&amp;collection=&amp;contextId=28628&amp;height=191&amp;width=734&amp;alt=">
            <a:extLst>
              <a:ext uri="{FF2B5EF4-FFF2-40B4-BE49-F238E27FC236}">
                <a16:creationId xmlns:a16="http://schemas.microsoft.com/office/drawing/2014/main" id="{6175451A-E6AC-6C89-2557-5F139794C065}"/>
              </a:ext>
            </a:extLst>
          </p:cNvPr>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2" descr="blob:https://puma-buso.atlassian.net/4b1fa637-c195-4edd-acde-e624bb2f72eb#media-blob-url=true&amp;id=240d2d8f-29b1-4854-9311-bebdcee3a89a&amp;collection=&amp;contextId=76327&amp;height=810&amp;width=1250&amp;alt=">
            <a:extLst>
              <a:ext uri="{FF2B5EF4-FFF2-40B4-BE49-F238E27FC236}">
                <a16:creationId xmlns:a16="http://schemas.microsoft.com/office/drawing/2014/main" id="{9EE1F876-9EE4-044F-B68A-1C5B481B0C3B}"/>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lide Number Placeholder 5">
            <a:extLst>
              <a:ext uri="{FF2B5EF4-FFF2-40B4-BE49-F238E27FC236}">
                <a16:creationId xmlns:a16="http://schemas.microsoft.com/office/drawing/2014/main" id="{AFC0D875-097F-2FD2-2C9D-AD1089D99C3B}"/>
              </a:ext>
            </a:extLst>
          </p:cNvPr>
          <p:cNvSpPr>
            <a:spLocks noGrp="1"/>
          </p:cNvSpPr>
          <p:nvPr>
            <p:ph type="sldNum" sz="quarter" idx="12"/>
          </p:nvPr>
        </p:nvSpPr>
        <p:spPr>
          <a:xfrm>
            <a:off x="11789922" y="6405540"/>
            <a:ext cx="402077" cy="365125"/>
          </a:xfrm>
          <a:solidFill>
            <a:srgbClr val="E96E23"/>
          </a:solidFill>
          <a:ln>
            <a:noFill/>
          </a:ln>
        </p:spPr>
        <p:txBody>
          <a:bodyPr/>
          <a:lstStyle/>
          <a:p>
            <a:pPr algn="ctr"/>
            <a:fld id="{C3DB2ADC-AF19-4574-8C10-79B5B04FCA27}" type="slidenum">
              <a:rPr lang="en-US" b="1" smtClean="0">
                <a:solidFill>
                  <a:schemeClr val="bg1"/>
                </a:solidFill>
                <a:latin typeface="Aptos" panose="020B0004020202020204" pitchFamily="34" charset="0"/>
              </a:rPr>
              <a:pPr algn="ctr"/>
              <a:t>9</a:t>
            </a:fld>
            <a:endParaRPr lang="en-US" b="1" dirty="0">
              <a:solidFill>
                <a:schemeClr val="bg1"/>
              </a:solidFill>
              <a:latin typeface="Aptos" panose="020B0004020202020204" pitchFamily="34" charset="0"/>
            </a:endParaRPr>
          </a:p>
        </p:txBody>
      </p:sp>
      <p:sp>
        <p:nvSpPr>
          <p:cNvPr id="18" name="Content Placeholder 13">
            <a:extLst>
              <a:ext uri="{FF2B5EF4-FFF2-40B4-BE49-F238E27FC236}">
                <a16:creationId xmlns:a16="http://schemas.microsoft.com/office/drawing/2014/main" id="{F15041C5-BBC3-6479-4EB7-73AA8D587C89}"/>
              </a:ext>
            </a:extLst>
          </p:cNvPr>
          <p:cNvSpPr txBox="1">
            <a:spLocks/>
          </p:cNvSpPr>
          <p:nvPr/>
        </p:nvSpPr>
        <p:spPr>
          <a:xfrm>
            <a:off x="342497" y="823030"/>
            <a:ext cx="5753504" cy="541071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spcBef>
                <a:spcPts val="0"/>
              </a:spcBef>
              <a:buFont typeface="Arial" panose="020B0604020202020204" pitchFamily="34" charset="0"/>
              <a:buNone/>
            </a:pPr>
            <a:r>
              <a:rPr lang="en-US" sz="1800" b="1" dirty="0">
                <a:solidFill>
                  <a:schemeClr val="accent2">
                    <a:lumMod val="50000"/>
                  </a:schemeClr>
                </a:solidFill>
                <a:latin typeface="Aptos Display" panose="020B0004020202020204" pitchFamily="34" charset="0"/>
              </a:rPr>
              <a:t>Functional Requirements in consideration -  </a:t>
            </a:r>
          </a:p>
          <a:p>
            <a:pPr marL="342900" indent="-342900" fontAlgn="ctr">
              <a:lnSpc>
                <a:spcPct val="100000"/>
              </a:lnSpc>
              <a:spcBef>
                <a:spcPts val="0"/>
              </a:spcBef>
              <a:buFont typeface="Arial" panose="020B0604020202020204" pitchFamily="34" charset="0"/>
              <a:buAutoNum type="arabicPeriod"/>
            </a:pPr>
            <a:r>
              <a:rPr lang="en-US" sz="1800" dirty="0">
                <a:latin typeface="Aptos Display" panose="020B0004020202020204" pitchFamily="34" charset="0"/>
              </a:rPr>
              <a:t>System shall allow real-time inventory updates from all stores and warehouses.</a:t>
            </a:r>
          </a:p>
          <a:p>
            <a:pPr marL="342900" indent="-342900" fontAlgn="ctr">
              <a:lnSpc>
                <a:spcPct val="100000"/>
              </a:lnSpc>
              <a:spcBef>
                <a:spcPts val="0"/>
              </a:spcBef>
              <a:buFont typeface="Arial" panose="020B0604020202020204" pitchFamily="34" charset="0"/>
              <a:buAutoNum type="arabicPeriod"/>
            </a:pPr>
            <a:r>
              <a:rPr lang="en-US" sz="1800" dirty="0">
                <a:latin typeface="Aptos Display" panose="020B0004020202020204" pitchFamily="34" charset="0"/>
              </a:rPr>
              <a:t>System shall trigger auto-replenishment when quantity falls below reorder level.</a:t>
            </a:r>
          </a:p>
          <a:p>
            <a:pPr marL="342900" indent="-342900" fontAlgn="ctr">
              <a:lnSpc>
                <a:spcPct val="100000"/>
              </a:lnSpc>
              <a:spcBef>
                <a:spcPts val="0"/>
              </a:spcBef>
              <a:buFont typeface="Arial" panose="020B0604020202020204" pitchFamily="34" charset="0"/>
              <a:buAutoNum type="arabicPeriod"/>
            </a:pPr>
            <a:r>
              <a:rPr lang="en-US" sz="1800" dirty="0">
                <a:latin typeface="Aptos Display" panose="020B0004020202020204" pitchFamily="34" charset="0"/>
              </a:rPr>
              <a:t>System shall allow manual adjustments with reason logging.</a:t>
            </a:r>
          </a:p>
          <a:p>
            <a:pPr marL="342900" indent="-342900" fontAlgn="ctr">
              <a:lnSpc>
                <a:spcPct val="100000"/>
              </a:lnSpc>
              <a:spcBef>
                <a:spcPts val="0"/>
              </a:spcBef>
              <a:buFont typeface="Arial" panose="020B0604020202020204" pitchFamily="34" charset="0"/>
              <a:buAutoNum type="arabicPeriod"/>
            </a:pPr>
            <a:r>
              <a:rPr lang="en-US" sz="1800" dirty="0">
                <a:latin typeface="Aptos Display" panose="020B0004020202020204" pitchFamily="34" charset="0"/>
              </a:rPr>
              <a:t>System shall provide low-stock alerts to store managers.</a:t>
            </a:r>
          </a:p>
          <a:p>
            <a:pPr marL="342900" indent="-342900" fontAlgn="ctr">
              <a:lnSpc>
                <a:spcPct val="100000"/>
              </a:lnSpc>
              <a:spcBef>
                <a:spcPts val="0"/>
              </a:spcBef>
              <a:buFont typeface="Arial" panose="020B0604020202020204" pitchFamily="34" charset="0"/>
              <a:buAutoNum type="arabicPeriod"/>
            </a:pPr>
            <a:r>
              <a:rPr lang="en-US" sz="1800" dirty="0">
                <a:latin typeface="Aptos Display" panose="020B0004020202020204" pitchFamily="34" charset="0"/>
              </a:rPr>
              <a:t>System shall provide overstock alerts based on thresholds.</a:t>
            </a:r>
          </a:p>
          <a:p>
            <a:pPr marL="342900" indent="-342900" fontAlgn="ctr">
              <a:lnSpc>
                <a:spcPct val="100000"/>
              </a:lnSpc>
              <a:spcBef>
                <a:spcPts val="0"/>
              </a:spcBef>
              <a:buFont typeface="Arial" panose="020B0604020202020204" pitchFamily="34" charset="0"/>
              <a:buAutoNum type="arabicPeriod"/>
            </a:pPr>
            <a:r>
              <a:rPr lang="en-US" sz="1800" dirty="0">
                <a:latin typeface="Aptos Display" panose="020B0004020202020204" pitchFamily="34" charset="0"/>
              </a:rPr>
              <a:t>System shall integrate with the existing sales system API.</a:t>
            </a:r>
          </a:p>
          <a:p>
            <a:pPr marL="342900" indent="-342900" fontAlgn="ctr">
              <a:lnSpc>
                <a:spcPct val="100000"/>
              </a:lnSpc>
              <a:spcBef>
                <a:spcPts val="0"/>
              </a:spcBef>
              <a:buFont typeface="Arial" panose="020B0604020202020204" pitchFamily="34" charset="0"/>
              <a:buAutoNum type="arabicPeriod"/>
            </a:pPr>
            <a:r>
              <a:rPr lang="en-US" sz="1800" dirty="0">
                <a:latin typeface="Aptos Display" panose="020B0004020202020204" pitchFamily="34" charset="0"/>
              </a:rPr>
              <a:t>System shall support role-based access (admin, store manager, warehouse staff).</a:t>
            </a:r>
          </a:p>
          <a:p>
            <a:pPr marL="342900" indent="-342900" fontAlgn="ctr">
              <a:lnSpc>
                <a:spcPct val="100000"/>
              </a:lnSpc>
              <a:spcBef>
                <a:spcPts val="0"/>
              </a:spcBef>
              <a:buFont typeface="Arial" panose="020B0604020202020204" pitchFamily="34" charset="0"/>
              <a:buAutoNum type="arabicPeriod"/>
            </a:pPr>
            <a:r>
              <a:rPr lang="en-US" sz="1800" dirty="0">
                <a:latin typeface="Aptos Display" panose="020B0004020202020204" pitchFamily="34" charset="0"/>
              </a:rPr>
              <a:t>System shall maintain historical logs of stock movements.</a:t>
            </a:r>
          </a:p>
          <a:p>
            <a:pPr marL="342900" indent="-342900" fontAlgn="ctr">
              <a:lnSpc>
                <a:spcPct val="100000"/>
              </a:lnSpc>
              <a:spcBef>
                <a:spcPts val="0"/>
              </a:spcBef>
              <a:buFont typeface="Arial" panose="020B0604020202020204" pitchFamily="34" charset="0"/>
              <a:buAutoNum type="arabicPeriod"/>
            </a:pPr>
            <a:r>
              <a:rPr lang="en-US" sz="1800" dirty="0">
                <a:latin typeface="Aptos Display" panose="020B0004020202020204" pitchFamily="34" charset="0"/>
              </a:rPr>
              <a:t>System shall generate customizable reports by date, location, or SKU.</a:t>
            </a:r>
          </a:p>
          <a:p>
            <a:pPr marL="342900" indent="-342900" fontAlgn="ctr">
              <a:lnSpc>
                <a:spcPct val="100000"/>
              </a:lnSpc>
              <a:spcBef>
                <a:spcPts val="0"/>
              </a:spcBef>
              <a:buFont typeface="Arial" panose="020B0604020202020204" pitchFamily="34" charset="0"/>
              <a:buAutoNum type="arabicPeriod"/>
            </a:pPr>
            <a:r>
              <a:rPr lang="en-US" sz="1800" dirty="0">
                <a:latin typeface="Aptos Display" panose="020B0004020202020204" pitchFamily="34" charset="0"/>
              </a:rPr>
              <a:t>System shall support bulk import/export of inventory data in Excel format.</a:t>
            </a:r>
          </a:p>
        </p:txBody>
      </p:sp>
      <p:sp>
        <p:nvSpPr>
          <p:cNvPr id="16" name="Content Placeholder 13">
            <a:extLst>
              <a:ext uri="{FF2B5EF4-FFF2-40B4-BE49-F238E27FC236}">
                <a16:creationId xmlns:a16="http://schemas.microsoft.com/office/drawing/2014/main" id="{A971D229-8EC4-8578-3026-73C44A667A8E}"/>
              </a:ext>
            </a:extLst>
          </p:cNvPr>
          <p:cNvSpPr txBox="1">
            <a:spLocks/>
          </p:cNvSpPr>
          <p:nvPr/>
        </p:nvSpPr>
        <p:spPr>
          <a:xfrm>
            <a:off x="6438495" y="887745"/>
            <a:ext cx="5753504" cy="416421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spcBef>
                <a:spcPts val="0"/>
              </a:spcBef>
              <a:buFont typeface="Arial" panose="020B0604020202020204" pitchFamily="34" charset="0"/>
              <a:buNone/>
            </a:pPr>
            <a:r>
              <a:rPr lang="en-US" sz="1800" b="1" dirty="0">
                <a:solidFill>
                  <a:schemeClr val="accent2">
                    <a:lumMod val="50000"/>
                  </a:schemeClr>
                </a:solidFill>
                <a:latin typeface="Aptos Display" panose="020B0004020202020204" pitchFamily="34" charset="0"/>
              </a:rPr>
              <a:t>Non - Functional Attributes to Flow -  </a:t>
            </a:r>
          </a:p>
          <a:p>
            <a:pPr marL="342900" indent="-342900" fontAlgn="ctr">
              <a:lnSpc>
                <a:spcPct val="150000"/>
              </a:lnSpc>
              <a:spcBef>
                <a:spcPts val="0"/>
              </a:spcBef>
              <a:buFont typeface="Arial" panose="020B0604020202020204" pitchFamily="34" charset="0"/>
              <a:buAutoNum type="arabicPeriod"/>
            </a:pPr>
            <a:r>
              <a:rPr lang="en-US" sz="1800" b="1" dirty="0">
                <a:latin typeface="Aptos Display" panose="020B0004020202020204" pitchFamily="34" charset="0"/>
              </a:rPr>
              <a:t>Performance</a:t>
            </a:r>
            <a:r>
              <a:rPr lang="en-US" sz="1800" dirty="0">
                <a:latin typeface="Aptos Display" panose="020B0004020202020204" pitchFamily="34" charset="0"/>
              </a:rPr>
              <a:t>: Must handle updates from 50+ stores with &lt;2s latency.</a:t>
            </a:r>
          </a:p>
          <a:p>
            <a:pPr marL="342900" indent="-342900" fontAlgn="ctr">
              <a:lnSpc>
                <a:spcPct val="150000"/>
              </a:lnSpc>
              <a:spcBef>
                <a:spcPts val="0"/>
              </a:spcBef>
              <a:buFont typeface="Arial" panose="020B0604020202020204" pitchFamily="34" charset="0"/>
              <a:buAutoNum type="arabicPeriod"/>
            </a:pPr>
            <a:r>
              <a:rPr lang="en-US" sz="1800" b="1" dirty="0">
                <a:latin typeface="Aptos Display" panose="020B0004020202020204" pitchFamily="34" charset="0"/>
              </a:rPr>
              <a:t>Availability</a:t>
            </a:r>
            <a:r>
              <a:rPr lang="en-US" sz="1800" dirty="0">
                <a:latin typeface="Aptos Display" panose="020B0004020202020204" pitchFamily="34" charset="0"/>
              </a:rPr>
              <a:t>: 99.9% uptime expected.</a:t>
            </a:r>
          </a:p>
          <a:p>
            <a:pPr marL="342900" indent="-342900" fontAlgn="ctr">
              <a:lnSpc>
                <a:spcPct val="150000"/>
              </a:lnSpc>
              <a:spcBef>
                <a:spcPts val="0"/>
              </a:spcBef>
              <a:buFont typeface="Arial" panose="020B0604020202020204" pitchFamily="34" charset="0"/>
              <a:buAutoNum type="arabicPeriod"/>
            </a:pPr>
            <a:r>
              <a:rPr lang="en-US" sz="1800" b="1" dirty="0">
                <a:latin typeface="Aptos Display" panose="020B0004020202020204" pitchFamily="34" charset="0"/>
              </a:rPr>
              <a:t>Scalability</a:t>
            </a:r>
            <a:r>
              <a:rPr lang="en-US" sz="1800" dirty="0">
                <a:latin typeface="Aptos Display" panose="020B0004020202020204" pitchFamily="34" charset="0"/>
              </a:rPr>
              <a:t>: Should support up to 500 SKUs/store and 100 concurrent users.</a:t>
            </a:r>
          </a:p>
          <a:p>
            <a:pPr marL="342900" indent="-342900" fontAlgn="ctr">
              <a:lnSpc>
                <a:spcPct val="150000"/>
              </a:lnSpc>
              <a:spcBef>
                <a:spcPts val="0"/>
              </a:spcBef>
              <a:buFont typeface="Arial" panose="020B0604020202020204" pitchFamily="34" charset="0"/>
              <a:buAutoNum type="arabicPeriod"/>
            </a:pPr>
            <a:r>
              <a:rPr lang="en-US" sz="1800" b="1" dirty="0">
                <a:latin typeface="Aptos Display" panose="020B0004020202020204" pitchFamily="34" charset="0"/>
              </a:rPr>
              <a:t>Security</a:t>
            </a:r>
            <a:r>
              <a:rPr lang="en-US" sz="1800" dirty="0">
                <a:latin typeface="Aptos Display" panose="020B0004020202020204" pitchFamily="34" charset="0"/>
              </a:rPr>
              <a:t>: Role-based access, two-factor authentication for admin users, encrypted data transmission.</a:t>
            </a:r>
          </a:p>
          <a:p>
            <a:pPr marL="342900" indent="-342900" fontAlgn="ctr">
              <a:lnSpc>
                <a:spcPct val="150000"/>
              </a:lnSpc>
              <a:spcBef>
                <a:spcPts val="0"/>
              </a:spcBef>
              <a:buFont typeface="Arial" panose="020B0604020202020204" pitchFamily="34" charset="0"/>
              <a:buAutoNum type="arabicPeriod"/>
            </a:pPr>
            <a:r>
              <a:rPr lang="en-US" sz="1800" b="1" dirty="0">
                <a:latin typeface="Aptos Display" panose="020B0004020202020204" pitchFamily="34" charset="0"/>
              </a:rPr>
              <a:t>Usability</a:t>
            </a:r>
            <a:r>
              <a:rPr lang="en-US" sz="1800" dirty="0">
                <a:latin typeface="Aptos Display" panose="020B0004020202020204" pitchFamily="34" charset="0"/>
              </a:rPr>
              <a:t>: UI should be clean, mobile-responsive, and require minimal training.</a:t>
            </a:r>
          </a:p>
        </p:txBody>
      </p:sp>
      <p:sp>
        <p:nvSpPr>
          <p:cNvPr id="12" name="Footer Placeholder 3">
            <a:extLst>
              <a:ext uri="{FF2B5EF4-FFF2-40B4-BE49-F238E27FC236}">
                <a16:creationId xmlns:a16="http://schemas.microsoft.com/office/drawing/2014/main" id="{FF4D2791-9B8E-E355-FAAA-172E94A07D0E}"/>
              </a:ext>
            </a:extLst>
          </p:cNvPr>
          <p:cNvSpPr txBox="1">
            <a:spLocks/>
          </p:cNvSpPr>
          <p:nvPr/>
        </p:nvSpPr>
        <p:spPr>
          <a:xfrm>
            <a:off x="3092371" y="6422633"/>
            <a:ext cx="594767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bg1">
                    <a:lumMod val="50000"/>
                  </a:schemeClr>
                </a:solidFill>
                <a:latin typeface="Aptos" panose="020B0004020202020204" pitchFamily="34" charset="0"/>
              </a:rPr>
              <a:t>Client Confidential 2025. For authorized use only. (Stamp)</a:t>
            </a:r>
          </a:p>
        </p:txBody>
      </p:sp>
    </p:spTree>
    <p:extLst>
      <p:ext uri="{BB962C8B-B14F-4D97-AF65-F5344CB8AC3E}">
        <p14:creationId xmlns:p14="http://schemas.microsoft.com/office/powerpoint/2010/main" val="41574767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7896</TotalTime>
  <Words>3081</Words>
  <Application>Microsoft Office PowerPoint</Application>
  <PresentationFormat>Widescreen</PresentationFormat>
  <Paragraphs>510</Paragraphs>
  <Slides>24</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Aptos</vt:lpstr>
      <vt:lpstr>Aptos Display</vt:lpstr>
      <vt:lpstr>Arial</vt:lpstr>
      <vt:lpstr>Calibri</vt:lpstr>
      <vt:lpstr>Calisto MT</vt:lpstr>
      <vt:lpstr>Univers Condensed</vt:lpstr>
      <vt:lpstr>ChronicleVTI</vt:lpstr>
      <vt:lpstr>Packager Shell Object</vt:lpstr>
      <vt:lpstr>PowerPoint Presentation</vt:lpstr>
      <vt:lpstr>Design Document Contents</vt:lpstr>
      <vt:lpstr>1. Status QUO</vt:lpstr>
      <vt:lpstr>2. Stakeholder identification List</vt:lpstr>
      <vt:lpstr>Stakeholder ANALYSIS</vt:lpstr>
      <vt:lpstr>Stakeholder Communication Strategy</vt:lpstr>
      <vt:lpstr>3. BUSINESS PROCESS : AS – IS </vt:lpstr>
      <vt:lpstr>BUSINESS GOALS (TO-BE) AND PROJECT SCOPE  </vt:lpstr>
      <vt:lpstr>FUNCTIONAL AND NON-Functional REQUIREMENTS</vt:lpstr>
      <vt:lpstr>Assumptions and Constraints</vt:lpstr>
      <vt:lpstr>4. USER STORIES</vt:lpstr>
      <vt:lpstr>4. USER Case 1 – FULLFILMENT OF ORDER via AUTO TRIGGER</vt:lpstr>
      <vt:lpstr>4. USER Case 2 – Low-Stock Alert Generation</vt:lpstr>
      <vt:lpstr>5. Prototype 1 – THE INVENTORY DASHBOARD</vt:lpstr>
      <vt:lpstr>5. Prototype 2 – THE Stock Management interface</vt:lpstr>
      <vt:lpstr>6. TEST CASES :– CASE 1 ; ON Auto-Replenishment Trigger</vt:lpstr>
      <vt:lpstr>6. TEST CASES :– CASE 2 ; ON Low Stock Alert </vt:lpstr>
      <vt:lpstr>6. TEST CASES :– CASE 3 ; Role-Based Access Control</vt:lpstr>
      <vt:lpstr>6. ACCEPTANCE CRITERIA FOR IMS</vt:lpstr>
      <vt:lpstr>7. Communication Plan – IMS Project</vt:lpstr>
      <vt:lpstr>8. Project Timeline – Development KICK OFF</vt:lpstr>
      <vt:lpstr>9. PRODUCTION DEPLOYMENT AND POST UAT </vt:lpstr>
      <vt:lpstr>SERVER MAINTAINANCE ACTIVITY AND ROLLBACK PLAN</vt:lpstr>
      <vt:lpstr>All links and everything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Pratiksha rokade</dc:creator>
  <cp:lastModifiedBy>Anshika Shukla</cp:lastModifiedBy>
  <cp:revision>1497</cp:revision>
  <dcterms:created xsi:type="dcterms:W3CDTF">2022-06-28T10:23:56Z</dcterms:created>
  <dcterms:modified xsi:type="dcterms:W3CDTF">2025-05-15T11:46:17Z</dcterms:modified>
</cp:coreProperties>
</file>