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202"/>
    <a:srgbClr val="880202"/>
    <a:srgbClr val="800000"/>
    <a:srgbClr val="FB191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4BAA-0D56-49EA-804D-4ECDDA8A2F4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D249-8322-40A2-87D3-615B8D35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7D249-8322-40A2-87D3-615B8D3599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2E10-3703-8225-94C2-AAB423BC1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38D00-CE8F-9286-7C95-E51BCF430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2C15-9585-D20D-95EE-CB87A248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E748-144D-F2B3-B054-8F8F411C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D443-4B9C-7868-5122-948C964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400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9106-5B3C-C8DB-2DD1-99459766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2727E-6587-A7D3-5D65-E6F9745C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0E6F-6322-3ECF-C0CD-A717CE65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6A0E-F6F8-2EA9-32C3-C8D3A79A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BA72-C5B7-EAB2-5904-1A1CA6C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769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3DF48-B9F6-22D9-9AAB-37A8070B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FFE0-E995-A43C-7990-84773AE4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DFD9-D274-4CBD-8719-D6E2F45F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0144-0347-B597-1676-8152E3FB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09-2391-F060-D79E-9389A3A9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783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3B3-F07C-C76F-591C-95B1640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9FFA-02B9-3D04-6979-2907F38A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156D-0BC8-8C0F-4824-D878032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CDD-308A-5ABB-70CD-3DEF2706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A6FC-3F7D-C0A0-16DB-00922CA1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5931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390B-EB66-2BC6-1978-B64FABCA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0691-C2E6-4A4C-9824-2025646E4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B00C-D463-5DD7-4744-9C4654FA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870E-FD3F-CF91-FC64-97C35FA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4E42-F8A2-E6B3-9BDE-4812BA7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967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76FE-DA1B-1140-1956-7B0F9869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3ABA-22E5-75C1-1F7F-D322596AA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E041-4D6F-890C-410D-1CBF717C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DDC1-BA3C-C32C-C93E-99197733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C06B-1608-C02F-1912-432BEC8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A70C8-FF9E-E25C-F50F-CFC47CF2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175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5D82-B9D9-E258-5914-9F0E43DF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F400-18D1-E5E5-6A8A-933B8F40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CC7DF-F322-FED1-11E7-102011A69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1C031-C633-DED3-F775-80CEF113F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419B-E617-7CFF-4CA6-006C9B56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6F330-204D-73D0-C2BE-ECA1697F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ABB91-0D9D-DE2D-6B23-1979604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05C2-9F02-1731-3DC4-D95A876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986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6826-CE1D-264D-1490-2D0436E9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59708-3E82-1511-F134-2E3B8301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C7815-7F1B-F4B5-7AAD-44DA93CD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AA6B-9437-8267-4269-959EB84E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9522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A898C-2380-B2AC-1EF6-C8ACD704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5B8C7-5781-FEAF-D982-295DA36C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1D79-AC30-3224-40A8-754F1785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44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440-B1D1-3A94-02C5-1FFF768F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99F5-E0E0-B3BD-38BC-90153F7F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BBD8-E060-C57D-27D9-9BB68C7F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7795E-CFF6-314D-DCD5-886864ED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A63B-133F-4684-A18F-0FE32B77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B0FA-05E8-B88B-C991-0BB98435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704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5A01-8B57-EB6E-8EF5-90095CB9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74F91-10B5-DCE4-93B8-F2C90E6D8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A233-0AFE-F648-C922-6D2EE599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F9669-85E2-D7EA-A43E-34CCFF0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64D9-4280-B0ED-3EFE-E1C075BE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9F3C-2099-A656-1667-9E10F74B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6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4541A-E9F2-8E9C-4C70-230DF572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BF2D-D2BF-C0A9-5B48-5BA70369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C2E2-A5BC-2E7E-1F1E-7CA5CAEAE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BD8-0EE2-4DC7-AFCB-5485EA827CBE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1759-8CAE-1D7D-A7E8-44650FF3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12A-CAA1-5526-5B6A-A4CBF1F22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F108-3BC0-4697-8EAC-62AB24CC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93321DA-4662-FBC3-F64A-6B1290BE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CA8D0-EC96-E4A5-3113-114EA544C9AA}"/>
              </a:ext>
            </a:extLst>
          </p:cNvPr>
          <p:cNvSpPr txBox="1"/>
          <p:nvPr/>
        </p:nvSpPr>
        <p:spPr>
          <a:xfrm>
            <a:off x="0" y="2140635"/>
            <a:ext cx="797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PREDICTING </a:t>
            </a:r>
          </a:p>
          <a:p>
            <a:pPr algn="ctr"/>
            <a:r>
              <a:rPr lang="en-US" sz="6000" b="1" dirty="0"/>
              <a:t>EMPLOYEE ATTRITION</a:t>
            </a:r>
          </a:p>
          <a:p>
            <a:pPr algn="ctr"/>
            <a:r>
              <a:rPr lang="en-US" sz="2000" i="1" dirty="0"/>
              <a:t>Presented By: Anshika Chauhan</a:t>
            </a:r>
            <a:endParaRPr lang="en-US" sz="3000" i="1" dirty="0"/>
          </a:p>
        </p:txBody>
      </p:sp>
      <p:pic>
        <p:nvPicPr>
          <p:cNvPr id="1031" name="Picture 7" descr="Image result for small dots">
            <a:extLst>
              <a:ext uri="{FF2B5EF4-FFF2-40B4-BE49-F238E27FC236}">
                <a16:creationId xmlns:a16="http://schemas.microsoft.com/office/drawing/2014/main" id="{3125D00C-0AE9-6923-7388-82E320F1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6" y="5960532"/>
            <a:ext cx="1005163" cy="8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ot PNG Image Transparent | PNG Arts">
            <a:extLst>
              <a:ext uri="{FF2B5EF4-FFF2-40B4-BE49-F238E27FC236}">
                <a16:creationId xmlns:a16="http://schemas.microsoft.com/office/drawing/2014/main" id="{6E1CB7B7-2096-A95F-6996-A334F153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0F560C64-EBF7-6779-1B55-BD42BC88771B}"/>
              </a:ext>
            </a:extLst>
          </p:cNvPr>
          <p:cNvSpPr/>
          <p:nvPr/>
        </p:nvSpPr>
        <p:spPr>
          <a:xfrm>
            <a:off x="11283697" y="0"/>
            <a:ext cx="908303" cy="6858000"/>
          </a:xfrm>
          <a:prstGeom prst="flowChartInputOutpu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54CB3E18-855D-8D06-879E-D1031F6012F2}"/>
              </a:ext>
            </a:extLst>
          </p:cNvPr>
          <p:cNvSpPr/>
          <p:nvPr/>
        </p:nvSpPr>
        <p:spPr>
          <a:xfrm>
            <a:off x="9467091" y="0"/>
            <a:ext cx="908303" cy="6858000"/>
          </a:xfrm>
          <a:prstGeom prst="flowChartInputOutpu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5FDEB9E5-3AE6-02C4-9D89-225444B6C74B}"/>
              </a:ext>
            </a:extLst>
          </p:cNvPr>
          <p:cNvSpPr/>
          <p:nvPr/>
        </p:nvSpPr>
        <p:spPr>
          <a:xfrm>
            <a:off x="10375394" y="-1"/>
            <a:ext cx="908303" cy="6858000"/>
          </a:xfrm>
          <a:prstGeom prst="flowChartInputOutpu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6702"/>
      </p:ext>
    </p:extLst>
  </p:cSld>
  <p:clrMapOvr>
    <a:masterClrMapping/>
  </p:clrMapOvr>
  <p:transition spd="slow" advTm="1887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3307-0DA7-2A8B-B7A1-9E89BA6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867"/>
            <a:ext cx="12192000" cy="1253065"/>
          </a:xfrm>
          <a:gradFill flip="none" rotWithShape="1">
            <a:gsLst>
              <a:gs pos="0">
                <a:srgbClr val="800202">
                  <a:shade val="30000"/>
                  <a:satMod val="115000"/>
                </a:srgbClr>
              </a:gs>
              <a:gs pos="50000">
                <a:srgbClr val="800202">
                  <a:shade val="67500"/>
                  <a:satMod val="115000"/>
                </a:srgbClr>
              </a:gs>
              <a:gs pos="100000">
                <a:srgbClr val="800202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Employee Attrition Prediction: Managing Human Resources Effectively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19BA482-9AC7-6FF4-B89B-8CDC8CD8192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8534" y="1608666"/>
            <a:ext cx="6721641" cy="4910667"/>
          </a:xfrm>
          <a:prstGeom prst="rect">
            <a:avLst/>
          </a:prstGeom>
          <a:gradFill flip="none" rotWithShape="1">
            <a:gsLst>
              <a:gs pos="0">
                <a:srgbClr val="800202">
                  <a:shade val="30000"/>
                  <a:satMod val="115000"/>
                </a:srgbClr>
              </a:gs>
              <a:gs pos="50000">
                <a:srgbClr val="800202">
                  <a:shade val="67500"/>
                  <a:satMod val="115000"/>
                </a:srgbClr>
              </a:gs>
              <a:gs pos="100000">
                <a:srgbClr val="800202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500" dirty="0">
                <a:solidFill>
                  <a:schemeClr val="bg1"/>
                </a:solidFill>
              </a:rPr>
              <a:t>Accurately predicting employee attrition is crucial for organizations to proactively address retention challenges and maintain a productive workforce. This analysis aims to uncover key factors contributing to employee turnover, develop a predictive model, and provide actionable recommendations to enhance employee engagement and organizational success.</a:t>
            </a:r>
          </a:p>
          <a:p>
            <a:endParaRPr lang="en-US" dirty="0"/>
          </a:p>
        </p:txBody>
      </p:sp>
      <p:pic>
        <p:nvPicPr>
          <p:cNvPr id="2056" name="Picture 8" descr="Creative Business Team Meeting Happy People Stock Footage SBV-318333600 ...">
            <a:extLst>
              <a:ext uri="{FF2B5EF4-FFF2-40B4-BE49-F238E27FC236}">
                <a16:creationId xmlns:a16="http://schemas.microsoft.com/office/drawing/2014/main" id="{3777B210-BE4A-E9A3-1A98-27927145C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 t="17565" r="12230" b="6527"/>
          <a:stretch/>
        </p:blipFill>
        <p:spPr bwMode="auto">
          <a:xfrm>
            <a:off x="7095067" y="1286933"/>
            <a:ext cx="509693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15252"/>
      </p:ext>
    </p:extLst>
  </p:cSld>
  <p:clrMapOvr>
    <a:masterClrMapping/>
  </p:clrMapOvr>
  <p:transition spd="slow" advTm="3036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C5F71B-63B6-0684-0152-76DADD19D3E6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800202"/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C29FC-A175-8EB5-2EA3-E7AC310CE677}"/>
              </a:ext>
            </a:extLst>
          </p:cNvPr>
          <p:cNvSpPr/>
          <p:nvPr/>
        </p:nvSpPr>
        <p:spPr>
          <a:xfrm>
            <a:off x="152402" y="1422400"/>
            <a:ext cx="3838433" cy="5300133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DAD88-2A61-E386-F290-48DDB0154150}"/>
              </a:ext>
            </a:extLst>
          </p:cNvPr>
          <p:cNvSpPr/>
          <p:nvPr/>
        </p:nvSpPr>
        <p:spPr>
          <a:xfrm>
            <a:off x="4127493" y="1422400"/>
            <a:ext cx="3763446" cy="5300133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dataset includes variables such as age, gender, education, job tenure, performance ratings, work-life balance, and more, which will be analyzed to uncover patterns and drivers of employee attrition.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C6BC67-25DC-4894-583D-EEAB5CB3ED64}"/>
              </a:ext>
            </a:extLst>
          </p:cNvPr>
          <p:cNvSpPr/>
          <p:nvPr/>
        </p:nvSpPr>
        <p:spPr>
          <a:xfrm>
            <a:off x="8051831" y="1422400"/>
            <a:ext cx="3987767" cy="5300133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data will be preprocessed, with missing values handled, categorical variables encoded, and feature selection performed to ensure the model is trained on the most relevant information.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BE643-241A-A1B1-C834-2C0A50376C25}"/>
              </a:ext>
            </a:extLst>
          </p:cNvPr>
          <p:cNvSpPr txBox="1"/>
          <p:nvPr/>
        </p:nvSpPr>
        <p:spPr>
          <a:xfrm>
            <a:off x="126390" y="1648879"/>
            <a:ext cx="3890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7E859-CEEB-8621-4AC7-FA80C5ABE2AA}"/>
              </a:ext>
            </a:extLst>
          </p:cNvPr>
          <p:cNvSpPr txBox="1"/>
          <p:nvPr/>
        </p:nvSpPr>
        <p:spPr>
          <a:xfrm>
            <a:off x="4179515" y="1744298"/>
            <a:ext cx="347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Key Features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2C838-EFA8-807D-578A-6B27A68B1CDF}"/>
              </a:ext>
            </a:extLst>
          </p:cNvPr>
          <p:cNvSpPr txBox="1"/>
          <p:nvPr/>
        </p:nvSpPr>
        <p:spPr>
          <a:xfrm>
            <a:off x="8051831" y="1744298"/>
            <a:ext cx="3987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Preparing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DD038-A1FC-C539-5983-20B9D566ACFA}"/>
              </a:ext>
            </a:extLst>
          </p:cNvPr>
          <p:cNvSpPr txBox="1"/>
          <p:nvPr/>
        </p:nvSpPr>
        <p:spPr>
          <a:xfrm>
            <a:off x="152402" y="3198797"/>
            <a:ext cx="3890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“</a:t>
            </a:r>
            <a:r>
              <a:rPr lang="en-US" sz="2400" dirty="0" err="1">
                <a:solidFill>
                  <a:schemeClr val="bg1"/>
                </a:solidFill>
              </a:rPr>
              <a:t>WA_Fn_UseC</a:t>
            </a:r>
            <a:r>
              <a:rPr lang="en-US" sz="2400" dirty="0">
                <a:solidFill>
                  <a:schemeClr val="bg1"/>
                </a:solidFill>
              </a:rPr>
              <a:t>_-HR-</a:t>
            </a:r>
            <a:r>
              <a:rPr lang="en-US" sz="2400" dirty="0" err="1">
                <a:solidFill>
                  <a:schemeClr val="bg1"/>
                </a:solidFill>
              </a:rPr>
              <a:t>Employee_Attrition</a:t>
            </a:r>
            <a:r>
              <a:rPr lang="en-US" sz="2400" dirty="0">
                <a:solidFill>
                  <a:schemeClr val="bg1"/>
                </a:solidFill>
              </a:rPr>
              <a:t>” dataset provides comprehensive information on employee demographics, job roles, satisfaction levels, and attrition status</a:t>
            </a:r>
          </a:p>
        </p:txBody>
      </p:sp>
    </p:spTree>
    <p:extLst>
      <p:ext uri="{BB962C8B-B14F-4D97-AF65-F5344CB8AC3E}">
        <p14:creationId xmlns:p14="http://schemas.microsoft.com/office/powerpoint/2010/main" val="74299362"/>
      </p:ext>
    </p:extLst>
  </p:cSld>
  <p:clrMapOvr>
    <a:masterClrMapping/>
  </p:clrMapOvr>
  <p:transition spd="slow" advTm="1212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011-EC41-6809-4219-3BA2AACE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99066"/>
          </a:xfrm>
          <a:gradFill flip="none" rotWithShape="1">
            <a:gsLst>
              <a:gs pos="0">
                <a:srgbClr val="800202">
                  <a:shade val="30000"/>
                  <a:satMod val="115000"/>
                </a:srgbClr>
              </a:gs>
              <a:gs pos="50000">
                <a:srgbClr val="800202">
                  <a:shade val="67500"/>
                  <a:satMod val="115000"/>
                </a:srgbClr>
              </a:gs>
              <a:gs pos="100000">
                <a:srgbClr val="800202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n-lt"/>
              </a:rPr>
              <a:t>Exploring the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E971A-D7EA-FE1F-DA79-6E8317F040D2}"/>
              </a:ext>
            </a:extLst>
          </p:cNvPr>
          <p:cNvSpPr/>
          <p:nvPr/>
        </p:nvSpPr>
        <p:spPr>
          <a:xfrm>
            <a:off x="253999" y="1337735"/>
            <a:ext cx="5638801" cy="2912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B86B24-EE64-338C-6285-CDF7258B1AAE}"/>
              </a:ext>
            </a:extLst>
          </p:cNvPr>
          <p:cNvSpPr/>
          <p:nvPr/>
        </p:nvSpPr>
        <p:spPr>
          <a:xfrm>
            <a:off x="6096000" y="1337734"/>
            <a:ext cx="5842003" cy="2912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AAAE4C-2AF9-76B4-C191-66A3C03FE24F}"/>
              </a:ext>
            </a:extLst>
          </p:cNvPr>
          <p:cNvSpPr/>
          <p:nvPr/>
        </p:nvSpPr>
        <p:spPr>
          <a:xfrm>
            <a:off x="347131" y="4588931"/>
            <a:ext cx="11497737" cy="2040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ECC88-B9B6-B6AC-BC90-638273C6181C}"/>
              </a:ext>
            </a:extLst>
          </p:cNvPr>
          <p:cNvSpPr/>
          <p:nvPr/>
        </p:nvSpPr>
        <p:spPr>
          <a:xfrm>
            <a:off x="541867" y="1693333"/>
            <a:ext cx="626533" cy="575736"/>
          </a:xfrm>
          <a:prstGeom prst="rec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6DD28-A34A-5ED4-39A0-FC9934659EDB}"/>
              </a:ext>
            </a:extLst>
          </p:cNvPr>
          <p:cNvSpPr/>
          <p:nvPr/>
        </p:nvSpPr>
        <p:spPr>
          <a:xfrm>
            <a:off x="6333068" y="1693333"/>
            <a:ext cx="626533" cy="575736"/>
          </a:xfrm>
          <a:prstGeom prst="rec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EE3B8-F393-EEF1-C525-8229636FC467}"/>
              </a:ext>
            </a:extLst>
          </p:cNvPr>
          <p:cNvSpPr/>
          <p:nvPr/>
        </p:nvSpPr>
        <p:spPr>
          <a:xfrm>
            <a:off x="541865" y="4824283"/>
            <a:ext cx="626533" cy="575736"/>
          </a:xfrm>
          <a:prstGeom prst="rect">
            <a:avLst/>
          </a:prstGeom>
          <a:solidFill>
            <a:srgbClr val="880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80FFB-F448-EFB6-53B8-73CE80F84AB1}"/>
              </a:ext>
            </a:extLst>
          </p:cNvPr>
          <p:cNvSpPr txBox="1"/>
          <p:nvPr/>
        </p:nvSpPr>
        <p:spPr>
          <a:xfrm>
            <a:off x="1354665" y="1723998"/>
            <a:ext cx="343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Distribution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731FF-B893-0632-0C3F-DC705191BF40}"/>
              </a:ext>
            </a:extLst>
          </p:cNvPr>
          <p:cNvSpPr txBox="1"/>
          <p:nvPr/>
        </p:nvSpPr>
        <p:spPr>
          <a:xfrm>
            <a:off x="7298267" y="1676402"/>
            <a:ext cx="343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78488-0375-E194-CFC9-874C048AB6A4}"/>
              </a:ext>
            </a:extLst>
          </p:cNvPr>
          <p:cNvSpPr txBox="1"/>
          <p:nvPr/>
        </p:nvSpPr>
        <p:spPr>
          <a:xfrm>
            <a:off x="1371597" y="4822064"/>
            <a:ext cx="343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Uncovering Trends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5F0E-9480-8E95-76AF-F626F4B170BC}"/>
              </a:ext>
            </a:extLst>
          </p:cNvPr>
          <p:cNvSpPr txBox="1"/>
          <p:nvPr/>
        </p:nvSpPr>
        <p:spPr>
          <a:xfrm>
            <a:off x="347130" y="2346123"/>
            <a:ext cx="5545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Visualizing the distribution of key variables, such as age, tenure, and satisfaction levels, will provide insights into the characteristics of employees who tend to leave the organization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01C43-299A-8021-EDB1-7EAAEC0AA694}"/>
              </a:ext>
            </a:extLst>
          </p:cNvPr>
          <p:cNvSpPr txBox="1"/>
          <p:nvPr/>
        </p:nvSpPr>
        <p:spPr>
          <a:xfrm>
            <a:off x="6244165" y="2346123"/>
            <a:ext cx="554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Analyzing the correlation between features and attrition status will help identify the most influential factors contributing to employee turnover.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46F3F-2CF5-2E19-3562-0A3B1F739946}"/>
              </a:ext>
            </a:extLst>
          </p:cNvPr>
          <p:cNvSpPr txBox="1"/>
          <p:nvPr/>
        </p:nvSpPr>
        <p:spPr>
          <a:xfrm>
            <a:off x="541866" y="5494766"/>
            <a:ext cx="1124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Exploring patterns and relationships within the data will reveal valuable insights that can inform the development of the predictive model and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1834780611"/>
      </p:ext>
    </p:extLst>
  </p:cSld>
  <p:clrMapOvr>
    <a:masterClrMapping/>
  </p:clrMapOvr>
  <p:transition spd="slow" advTm="4602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011-EC41-6809-4219-3BA2AACE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310532" cy="965200"/>
          </a:xfrm>
          <a:gradFill flip="none" rotWithShape="1">
            <a:gsLst>
              <a:gs pos="0">
                <a:srgbClr val="800202">
                  <a:shade val="30000"/>
                  <a:satMod val="115000"/>
                </a:srgbClr>
              </a:gs>
              <a:gs pos="50000">
                <a:srgbClr val="800202">
                  <a:shade val="67500"/>
                  <a:satMod val="115000"/>
                </a:srgbClr>
              </a:gs>
              <a:gs pos="100000">
                <a:srgbClr val="800202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sz="6700" b="1" dirty="0">
                <a:solidFill>
                  <a:schemeClr val="bg1"/>
                </a:solidFill>
                <a:latin typeface="+mn-lt"/>
              </a:rPr>
              <a:t>Building the Prediction Model</a:t>
            </a:r>
            <a:br>
              <a:rPr lang="en-US" sz="6700" b="1" dirty="0">
                <a:solidFill>
                  <a:schemeClr val="bg1"/>
                </a:solidFill>
                <a:latin typeface="+mn-lt"/>
              </a:rPr>
            </a:br>
            <a:endParaRPr lang="en-US" sz="67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66F0695-78CD-5A37-C258-EC6F8A74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94" y="3497115"/>
            <a:ext cx="10525012" cy="172675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B9AAA78-8C10-A09F-A3D1-287458BDCFDE}"/>
              </a:ext>
            </a:extLst>
          </p:cNvPr>
          <p:cNvSpPr/>
          <p:nvPr/>
        </p:nvSpPr>
        <p:spPr>
          <a:xfrm>
            <a:off x="186263" y="1544426"/>
            <a:ext cx="5367866" cy="1995600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982D08-88EF-C362-0546-19F9D1C11D59}"/>
              </a:ext>
            </a:extLst>
          </p:cNvPr>
          <p:cNvSpPr/>
          <p:nvPr/>
        </p:nvSpPr>
        <p:spPr>
          <a:xfrm>
            <a:off x="7072916" y="1465701"/>
            <a:ext cx="4932817" cy="2074325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951E28-FF69-79CC-7E86-B9750237B808}"/>
              </a:ext>
            </a:extLst>
          </p:cNvPr>
          <p:cNvSpPr/>
          <p:nvPr/>
        </p:nvSpPr>
        <p:spPr>
          <a:xfrm>
            <a:off x="2463800" y="5088681"/>
            <a:ext cx="7264400" cy="1726752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model will be trained on the preprocessed data, with a focus on optimizing its performance through feature engineering and hyperparameter tuning.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6C6B6-8C74-FC50-7CC7-FFD7B0EED301}"/>
              </a:ext>
            </a:extLst>
          </p:cNvPr>
          <p:cNvSpPr txBox="1"/>
          <p:nvPr/>
        </p:nvSpPr>
        <p:spPr>
          <a:xfrm>
            <a:off x="821262" y="1553298"/>
            <a:ext cx="409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09E6F-502C-5FC8-FB49-F7ECD2972795}"/>
              </a:ext>
            </a:extLst>
          </p:cNvPr>
          <p:cNvSpPr txBox="1"/>
          <p:nvPr/>
        </p:nvSpPr>
        <p:spPr>
          <a:xfrm>
            <a:off x="7072915" y="1520672"/>
            <a:ext cx="493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14877-D04D-4698-7D22-C2E6F504B707}"/>
              </a:ext>
            </a:extLst>
          </p:cNvPr>
          <p:cNvSpPr txBox="1"/>
          <p:nvPr/>
        </p:nvSpPr>
        <p:spPr>
          <a:xfrm>
            <a:off x="2940862" y="5088681"/>
            <a:ext cx="631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Training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8D643-B676-7D84-09EA-FF987A3EB8B1}"/>
              </a:ext>
            </a:extLst>
          </p:cNvPr>
          <p:cNvSpPr txBox="1"/>
          <p:nvPr/>
        </p:nvSpPr>
        <p:spPr>
          <a:xfrm>
            <a:off x="212716" y="2067646"/>
            <a:ext cx="53414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Random Forest classifier will be employed to predict employee attrition, leveraging its ability to capture complex relationships and handle both numerical and categorical variables.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AA6DD9-B928-50AF-051C-6F8C06062F0D}"/>
              </a:ext>
            </a:extLst>
          </p:cNvPr>
          <p:cNvSpPr txBox="1"/>
          <p:nvPr/>
        </p:nvSpPr>
        <p:spPr>
          <a:xfrm>
            <a:off x="7072916" y="2136338"/>
            <a:ext cx="49328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model's accuracy, precision, recall, and F1-score will be assessed to ensure its reliability in predicting employee attrition.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97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011-EC41-6809-4219-3BA2AACE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33" y="0"/>
            <a:ext cx="12192000" cy="1083731"/>
          </a:xfrm>
          <a:gradFill flip="none" rotWithShape="1">
            <a:gsLst>
              <a:gs pos="0">
                <a:srgbClr val="800202">
                  <a:shade val="30000"/>
                  <a:satMod val="115000"/>
                </a:srgbClr>
              </a:gs>
              <a:gs pos="50000">
                <a:srgbClr val="800202">
                  <a:shade val="67500"/>
                  <a:satMod val="115000"/>
                </a:srgbClr>
              </a:gs>
              <a:gs pos="100000">
                <a:srgbClr val="800202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latin typeface="+mn-lt"/>
              </a:rPr>
            </a:br>
            <a:r>
              <a:rPr lang="en-US" sz="6000" b="1" dirty="0">
                <a:solidFill>
                  <a:schemeClr val="bg1"/>
                </a:solidFill>
                <a:latin typeface="+mn-lt"/>
              </a:rPr>
              <a:t>Fine-Tuning for Better Results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1E5FE-2622-B6B6-C6BE-A62C3AE52677}"/>
              </a:ext>
            </a:extLst>
          </p:cNvPr>
          <p:cNvSpPr/>
          <p:nvPr/>
        </p:nvSpPr>
        <p:spPr>
          <a:xfrm>
            <a:off x="127000" y="1574800"/>
            <a:ext cx="5867400" cy="3047999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/>
              <a:t>Randomized Search</a:t>
            </a:r>
          </a:p>
          <a:p>
            <a:endParaRPr lang="en-US" b="1" dirty="0"/>
          </a:p>
          <a:p>
            <a:pPr algn="just"/>
            <a:r>
              <a:rPr lang="en-US" sz="2400" dirty="0"/>
              <a:t>Randomized </a:t>
            </a:r>
            <a:r>
              <a:rPr lang="en-US" sz="2400" dirty="0" err="1"/>
              <a:t>SearchCV</a:t>
            </a:r>
            <a:r>
              <a:rPr lang="en-US" sz="2400" dirty="0"/>
              <a:t> will be used to efficiently explore a wide range of hyperparameter combinations and identify the optimal settings for the Random Forest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0CA9A-E67D-A303-AF8A-DE999B2BEEAE}"/>
              </a:ext>
            </a:extLst>
          </p:cNvPr>
          <p:cNvSpPr/>
          <p:nvPr/>
        </p:nvSpPr>
        <p:spPr>
          <a:xfrm>
            <a:off x="6079067" y="1574800"/>
            <a:ext cx="5985933" cy="3048000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/>
              <a:t>Grid Search</a:t>
            </a:r>
          </a:p>
          <a:p>
            <a:endParaRPr lang="en-US" sz="3200" b="1" dirty="0"/>
          </a:p>
          <a:p>
            <a:pPr algn="just"/>
            <a:r>
              <a:rPr lang="en-US" sz="2400" dirty="0"/>
              <a:t>Grid </a:t>
            </a:r>
            <a:r>
              <a:rPr lang="en-US" sz="2400" dirty="0" err="1"/>
              <a:t>SearchCV</a:t>
            </a:r>
            <a:r>
              <a:rPr lang="en-US" sz="2400" dirty="0"/>
              <a:t> will be employed to systematically evaluate a defined set of hyperparameter values, further refining the model's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7F6A7-119E-F7EA-A051-66FEB6D0CA0D}"/>
              </a:ext>
            </a:extLst>
          </p:cNvPr>
          <p:cNvSpPr/>
          <p:nvPr/>
        </p:nvSpPr>
        <p:spPr>
          <a:xfrm>
            <a:off x="110067" y="4724400"/>
            <a:ext cx="11971866" cy="1896534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/>
              <a:t>Improved Accuracy</a:t>
            </a:r>
          </a:p>
          <a:p>
            <a:endParaRPr lang="en-US" sz="2000" b="1" dirty="0"/>
          </a:p>
          <a:p>
            <a:pPr algn="just"/>
            <a:r>
              <a:rPr lang="en-US" sz="2400" dirty="0"/>
              <a:t>The hyperparameter tuning process will enhance the model's predictive capabilities, enabling more accurate identification of employees at risk of attrition.</a:t>
            </a:r>
          </a:p>
        </p:txBody>
      </p:sp>
    </p:spTree>
    <p:extLst>
      <p:ext uri="{BB962C8B-B14F-4D97-AF65-F5344CB8AC3E}">
        <p14:creationId xmlns:p14="http://schemas.microsoft.com/office/powerpoint/2010/main" val="19133486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011-EC41-6809-4219-3BA2AACE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534"/>
            <a:ext cx="12192000" cy="1312720"/>
          </a:xfrm>
          <a:solidFill>
            <a:srgbClr val="800202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+mn-lt"/>
              </a:rPr>
            </a:br>
            <a:r>
              <a:rPr lang="en-US" sz="5300" b="1" dirty="0">
                <a:solidFill>
                  <a:schemeClr val="bg1"/>
                </a:solidFill>
                <a:latin typeface="+mn-lt"/>
              </a:rPr>
              <a:t>Key Insights and Actionable Recommendations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70837E4-09E6-461E-45DF-0A9D745D7CDA}"/>
              </a:ext>
            </a:extLst>
          </p:cNvPr>
          <p:cNvSpPr/>
          <p:nvPr/>
        </p:nvSpPr>
        <p:spPr>
          <a:xfrm>
            <a:off x="304801" y="1879598"/>
            <a:ext cx="3606800" cy="1117599"/>
          </a:xfrm>
          <a:prstGeom prst="chevron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03A539E-7D4B-E186-9802-7B5F0291A2F3}"/>
              </a:ext>
            </a:extLst>
          </p:cNvPr>
          <p:cNvSpPr/>
          <p:nvPr/>
        </p:nvSpPr>
        <p:spPr>
          <a:xfrm>
            <a:off x="4292600" y="1879598"/>
            <a:ext cx="3606800" cy="1117599"/>
          </a:xfrm>
          <a:prstGeom prst="chevron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CC68C12-7ABF-B155-AD3D-4B78F8094BA9}"/>
              </a:ext>
            </a:extLst>
          </p:cNvPr>
          <p:cNvSpPr/>
          <p:nvPr/>
        </p:nvSpPr>
        <p:spPr>
          <a:xfrm>
            <a:off x="8280399" y="1947329"/>
            <a:ext cx="3606800" cy="1117599"/>
          </a:xfrm>
          <a:prstGeom prst="chevron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BA53C-01BA-230B-DFA7-DBAE893E898A}"/>
              </a:ext>
            </a:extLst>
          </p:cNvPr>
          <p:cNvSpPr txBox="1"/>
          <p:nvPr/>
        </p:nvSpPr>
        <p:spPr>
          <a:xfrm>
            <a:off x="444500" y="3445542"/>
            <a:ext cx="34671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Attrition Factors</a:t>
            </a:r>
          </a:p>
          <a:p>
            <a:endParaRPr lang="en-US" sz="1400" b="1" dirty="0"/>
          </a:p>
          <a:p>
            <a:pPr algn="just"/>
            <a:r>
              <a:rPr lang="en-US" sz="2200" dirty="0"/>
              <a:t>The analysis will reveal the key factors that influence employee attrition, such as job satisfaction, work-life balance, and career advancement opportunities.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15652-95D4-39B5-101F-594899FE745E}"/>
              </a:ext>
            </a:extLst>
          </p:cNvPr>
          <p:cNvSpPr txBox="1"/>
          <p:nvPr/>
        </p:nvSpPr>
        <p:spPr>
          <a:xfrm>
            <a:off x="4292600" y="3429000"/>
            <a:ext cx="3606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Retention Strategies</a:t>
            </a:r>
          </a:p>
          <a:p>
            <a:endParaRPr lang="en-US" sz="1400" b="1" dirty="0"/>
          </a:p>
          <a:p>
            <a:pPr algn="just"/>
            <a:r>
              <a:rPr lang="en-US" sz="2200" dirty="0"/>
              <a:t>Based on the insights gained, recommendations will be provided to address the identified drivers of attrition and enhance employee engagement and retention.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47C69-E4A6-EAB2-891A-943CF172C045}"/>
              </a:ext>
            </a:extLst>
          </p:cNvPr>
          <p:cNvSpPr txBox="1"/>
          <p:nvPr/>
        </p:nvSpPr>
        <p:spPr>
          <a:xfrm>
            <a:off x="8280399" y="3429000"/>
            <a:ext cx="360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Organizational Impact</a:t>
            </a:r>
          </a:p>
          <a:p>
            <a:endParaRPr lang="en-US" sz="1400" b="1" dirty="0"/>
          </a:p>
          <a:p>
            <a:r>
              <a:rPr lang="en-US" sz="2200" dirty="0"/>
              <a:t>Implementing these recommendations can lead to improved employee satisfaction, reduced turnover, and increased organizational productivity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1107177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011-EC41-6809-4219-3BA2AACE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4" y="0"/>
            <a:ext cx="12191999" cy="1066800"/>
          </a:xfr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sz="6700" b="1" dirty="0">
                <a:solidFill>
                  <a:schemeClr val="bg1"/>
                </a:solidFill>
                <a:latin typeface="+mn-lt"/>
              </a:rPr>
              <a:t>Concluding Remarks</a:t>
            </a:r>
            <a:br>
              <a:rPr lang="en-US" sz="6000" b="1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2" descr="Summary Icon #427386 - Free Icons Library">
            <a:extLst>
              <a:ext uri="{FF2B5EF4-FFF2-40B4-BE49-F238E27FC236}">
                <a16:creationId xmlns:a16="http://schemas.microsoft.com/office/drawing/2014/main" id="{72BF69AF-8F45-97EB-6823-E024EE28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5005"/>
            <a:ext cx="103391" cy="1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pact Icon #247945 - Free Icons Library">
            <a:extLst>
              <a:ext uri="{FF2B5EF4-FFF2-40B4-BE49-F238E27FC236}">
                <a16:creationId xmlns:a16="http://schemas.microsoft.com/office/drawing/2014/main" id="{146410F5-8185-26FF-471C-1B232FEF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88" y="1661698"/>
            <a:ext cx="901988" cy="9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16FAD8-E8E9-6BB9-F2A8-0E24987D260B}"/>
              </a:ext>
            </a:extLst>
          </p:cNvPr>
          <p:cNvSpPr/>
          <p:nvPr/>
        </p:nvSpPr>
        <p:spPr>
          <a:xfrm>
            <a:off x="103391" y="2692399"/>
            <a:ext cx="3814887" cy="4047068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/>
              <a:t>Summary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495B36-E6C7-F59D-48E1-9DACB5705574}"/>
              </a:ext>
            </a:extLst>
          </p:cNvPr>
          <p:cNvSpPr/>
          <p:nvPr/>
        </p:nvSpPr>
        <p:spPr>
          <a:xfrm>
            <a:off x="4248479" y="2692399"/>
            <a:ext cx="3693254" cy="4047068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/>
              <a:t>Organizational Impact</a:t>
            </a:r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38C5E-900D-2352-D394-F513D4143A56}"/>
              </a:ext>
            </a:extLst>
          </p:cNvPr>
          <p:cNvSpPr/>
          <p:nvPr/>
        </p:nvSpPr>
        <p:spPr>
          <a:xfrm>
            <a:off x="8271934" y="2692398"/>
            <a:ext cx="3816675" cy="4047067"/>
          </a:xfrm>
          <a:prstGeom prst="rect">
            <a:avLst/>
          </a:prstGeom>
          <a:gradFill flip="none" rotWithShape="1">
            <a:gsLst>
              <a:gs pos="0">
                <a:srgbClr val="880202">
                  <a:shade val="30000"/>
                  <a:satMod val="115000"/>
                </a:srgbClr>
              </a:gs>
              <a:gs pos="50000">
                <a:srgbClr val="880202">
                  <a:shade val="67500"/>
                  <a:satMod val="115000"/>
                </a:srgbClr>
              </a:gs>
              <a:gs pos="100000">
                <a:srgbClr val="880202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/>
              <a:t>Future Opportunities 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79354-10A7-59DF-41D2-83F11C74F2F9}"/>
              </a:ext>
            </a:extLst>
          </p:cNvPr>
          <p:cNvSpPr txBox="1"/>
          <p:nvPr/>
        </p:nvSpPr>
        <p:spPr>
          <a:xfrm>
            <a:off x="270933" y="3614746"/>
            <a:ext cx="3369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This analysis has demonstrated the power of data-driven insights to address the critical issue of employee attrition and support organizational success.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C0390-26E4-69CF-AE8F-D1C9C9B77D70}"/>
              </a:ext>
            </a:extLst>
          </p:cNvPr>
          <p:cNvSpPr txBox="1"/>
          <p:nvPr/>
        </p:nvSpPr>
        <p:spPr>
          <a:xfrm>
            <a:off x="4410239" y="3851813"/>
            <a:ext cx="3369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Effectively managing employee turnover can lead to improved productivity, reduced costs, and a more engaged and committed workforce.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A64A6-AE3C-6067-4E7E-27A96FABEDF2}"/>
              </a:ext>
            </a:extLst>
          </p:cNvPr>
          <p:cNvSpPr txBox="1"/>
          <p:nvPr/>
        </p:nvSpPr>
        <p:spPr>
          <a:xfrm>
            <a:off x="8500914" y="3971959"/>
            <a:ext cx="33697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Ongoing refinement and expansion of the predictive model can further enhance its accuracy and provide even more valuable insights.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80" name="Picture 8" descr="Summary Icon #427386 - Free Icons Library">
            <a:extLst>
              <a:ext uri="{FF2B5EF4-FFF2-40B4-BE49-F238E27FC236}">
                <a16:creationId xmlns:a16="http://schemas.microsoft.com/office/drawing/2014/main" id="{4238D5EF-12CA-CD5B-9819-08B1A932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" y="1627830"/>
            <a:ext cx="787512" cy="9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uture Icon - 1600x1600 PNG Download - PNGkit">
            <a:extLst>
              <a:ext uri="{FF2B5EF4-FFF2-40B4-BE49-F238E27FC236}">
                <a16:creationId xmlns:a16="http://schemas.microsoft.com/office/drawing/2014/main" id="{BCE6947A-F956-61B7-41C9-8AE642E7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914" y="1626134"/>
            <a:ext cx="861784" cy="9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14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687">
              <a:srgbClr val="E87A34"/>
            </a:gs>
            <a:gs pos="100000">
              <a:srgbClr val="FB1919"/>
            </a:gs>
            <a:gs pos="36000">
              <a:srgbClr val="880202"/>
            </a:gs>
            <a:gs pos="73000">
              <a:srgbClr val="990000"/>
            </a:gs>
            <a:gs pos="65000">
              <a:srgbClr val="800202"/>
            </a:gs>
            <a:gs pos="47000">
              <a:srgbClr val="880202"/>
            </a:gs>
            <a:gs pos="100000">
              <a:schemeClr val="accent2">
                <a:lumMod val="97000"/>
                <a:lumOff val="3000"/>
              </a:schemeClr>
            </a:gs>
            <a:gs pos="100000">
              <a:srgbClr val="80020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5E0621-75D9-05ED-5BC5-C64E768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388533"/>
          </a:xfr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br>
              <a:rPr lang="en-US" sz="7300" b="1" dirty="0">
                <a:solidFill>
                  <a:schemeClr val="bg1"/>
                </a:solidFill>
                <a:latin typeface="+mn-lt"/>
              </a:rPr>
            </a:br>
            <a:r>
              <a:rPr lang="en-US" sz="6700" b="1" dirty="0">
                <a:solidFill>
                  <a:schemeClr val="bg1"/>
                </a:solidFill>
                <a:latin typeface="+mn-lt"/>
              </a:rPr>
              <a:t>Let’s Discuss</a:t>
            </a:r>
            <a:br>
              <a:rPr lang="en-US" sz="6000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39F7B-C70B-ED37-76BF-57078386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" t="4080"/>
          <a:stretch/>
        </p:blipFill>
        <p:spPr>
          <a:xfrm>
            <a:off x="290886" y="1811865"/>
            <a:ext cx="11610228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12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587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Employee Attrition Prediction: Managing Human Resources Effectively</vt:lpstr>
      <vt:lpstr>PowerPoint Presentation</vt:lpstr>
      <vt:lpstr>Exploring the Data</vt:lpstr>
      <vt:lpstr>  Building the Prediction Model </vt:lpstr>
      <vt:lpstr> Fine-Tuning for Better Results </vt:lpstr>
      <vt:lpstr> Key Insights and Actionable Recommendations </vt:lpstr>
      <vt:lpstr> Concluding Remarks </vt:lpstr>
      <vt:lpstr> Let’s Discuss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ANSHIKA CHAUHAN</dc:creator>
  <cp:lastModifiedBy>ANSHIKA CHAUHAN</cp:lastModifiedBy>
  <cp:revision>2</cp:revision>
  <dcterms:created xsi:type="dcterms:W3CDTF">2024-05-08T18:45:20Z</dcterms:created>
  <dcterms:modified xsi:type="dcterms:W3CDTF">2024-05-09T04:33:50Z</dcterms:modified>
</cp:coreProperties>
</file>