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69" r:id="rId2"/>
    <p:sldId id="257" r:id="rId3"/>
    <p:sldId id="256" r:id="rId4"/>
    <p:sldId id="262" r:id="rId5"/>
    <p:sldId id="270" r:id="rId6"/>
    <p:sldId id="272" r:id="rId7"/>
    <p:sldId id="271" r:id="rId8"/>
    <p:sldId id="268" r:id="rId9"/>
    <p:sldId id="267" r:id="rId10"/>
    <p:sldId id="266" r:id="rId11"/>
    <p:sldId id="264" r:id="rId12"/>
    <p:sldId id="273" r:id="rId13"/>
    <p:sldId id="263" r:id="rId14"/>
    <p:sldId id="260" r:id="rId15"/>
    <p:sldId id="25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92"/>
  </p:normalViewPr>
  <p:slideViewPr>
    <p:cSldViewPr snapToGrid="0">
      <p:cViewPr varScale="1">
        <p:scale>
          <a:sx n="83" d="100"/>
          <a:sy n="83" d="100"/>
        </p:scale>
        <p:origin x="65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574109A-2377-7243-B183-86123697EBCD}"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AE1A8-EBCA-144A-89FF-9FB4D6D192A0}" type="slidenum">
              <a:rPr lang="en-US" smtClean="0"/>
              <a:t>‹#›</a:t>
            </a:fld>
            <a:endParaRPr lang="en-US"/>
          </a:p>
        </p:txBody>
      </p:sp>
    </p:spTree>
    <p:extLst>
      <p:ext uri="{BB962C8B-B14F-4D97-AF65-F5344CB8AC3E}">
        <p14:creationId xmlns:p14="http://schemas.microsoft.com/office/powerpoint/2010/main" val="2609157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574109A-2377-7243-B183-86123697EBCD}"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AE1A8-EBCA-144A-89FF-9FB4D6D192A0}" type="slidenum">
              <a:rPr lang="en-US" smtClean="0"/>
              <a:t>‹#›</a:t>
            </a:fld>
            <a:endParaRPr lang="en-US"/>
          </a:p>
        </p:txBody>
      </p:sp>
    </p:spTree>
    <p:extLst>
      <p:ext uri="{BB962C8B-B14F-4D97-AF65-F5344CB8AC3E}">
        <p14:creationId xmlns:p14="http://schemas.microsoft.com/office/powerpoint/2010/main" val="79540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574109A-2377-7243-B183-86123697EBCD}"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AE1A8-EBCA-144A-89FF-9FB4D6D192A0}" type="slidenum">
              <a:rPr lang="en-US" smtClean="0"/>
              <a:t>‹#›</a:t>
            </a:fld>
            <a:endParaRPr lang="en-US"/>
          </a:p>
        </p:txBody>
      </p:sp>
    </p:spTree>
    <p:extLst>
      <p:ext uri="{BB962C8B-B14F-4D97-AF65-F5344CB8AC3E}">
        <p14:creationId xmlns:p14="http://schemas.microsoft.com/office/powerpoint/2010/main" val="4147473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F574109A-2377-7243-B183-86123697EBCD}"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AE1A8-EBCA-144A-89FF-9FB4D6D192A0}" type="slidenum">
              <a:rPr lang="en-US" smtClean="0"/>
              <a:t>‹#›</a:t>
            </a:fld>
            <a:endParaRPr lang="en-US"/>
          </a:p>
        </p:txBody>
      </p:sp>
    </p:spTree>
    <p:extLst>
      <p:ext uri="{BB962C8B-B14F-4D97-AF65-F5344CB8AC3E}">
        <p14:creationId xmlns:p14="http://schemas.microsoft.com/office/powerpoint/2010/main" val="1772774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F574109A-2377-7243-B183-86123697EBCD}"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AE1A8-EBCA-144A-89FF-9FB4D6D192A0}" type="slidenum">
              <a:rPr lang="en-US" smtClean="0"/>
              <a:t>‹#›</a:t>
            </a:fld>
            <a:endParaRPr lang="en-US"/>
          </a:p>
        </p:txBody>
      </p:sp>
    </p:spTree>
    <p:extLst>
      <p:ext uri="{BB962C8B-B14F-4D97-AF65-F5344CB8AC3E}">
        <p14:creationId xmlns:p14="http://schemas.microsoft.com/office/powerpoint/2010/main" val="2365938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574109A-2377-7243-B183-86123697EBCD}"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AE1A8-EBCA-144A-89FF-9FB4D6D192A0}" type="slidenum">
              <a:rPr lang="en-US" smtClean="0"/>
              <a:t>‹#›</a:t>
            </a:fld>
            <a:endParaRPr lang="en-US"/>
          </a:p>
        </p:txBody>
      </p:sp>
    </p:spTree>
    <p:extLst>
      <p:ext uri="{BB962C8B-B14F-4D97-AF65-F5344CB8AC3E}">
        <p14:creationId xmlns:p14="http://schemas.microsoft.com/office/powerpoint/2010/main" val="3692159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574109A-2377-7243-B183-86123697EBCD}"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AE1A8-EBCA-144A-89FF-9FB4D6D192A0}" type="slidenum">
              <a:rPr lang="en-US" smtClean="0"/>
              <a:t>‹#›</a:t>
            </a:fld>
            <a:endParaRPr lang="en-US"/>
          </a:p>
        </p:txBody>
      </p:sp>
    </p:spTree>
    <p:extLst>
      <p:ext uri="{BB962C8B-B14F-4D97-AF65-F5344CB8AC3E}">
        <p14:creationId xmlns:p14="http://schemas.microsoft.com/office/powerpoint/2010/main" val="2108222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574109A-2377-7243-B183-86123697EBCD}"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AE1A8-EBCA-144A-89FF-9FB4D6D192A0}" type="slidenum">
              <a:rPr lang="en-US" smtClean="0"/>
              <a:t>‹#›</a:t>
            </a:fld>
            <a:endParaRPr lang="en-US"/>
          </a:p>
        </p:txBody>
      </p:sp>
    </p:spTree>
    <p:extLst>
      <p:ext uri="{BB962C8B-B14F-4D97-AF65-F5344CB8AC3E}">
        <p14:creationId xmlns:p14="http://schemas.microsoft.com/office/powerpoint/2010/main" val="2903080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574109A-2377-7243-B183-86123697EBCD}"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AE1A8-EBCA-144A-89FF-9FB4D6D192A0}" type="slidenum">
              <a:rPr lang="en-US" smtClean="0"/>
              <a:t>‹#›</a:t>
            </a:fld>
            <a:endParaRPr lang="en-US"/>
          </a:p>
        </p:txBody>
      </p:sp>
    </p:spTree>
    <p:extLst>
      <p:ext uri="{BB962C8B-B14F-4D97-AF65-F5344CB8AC3E}">
        <p14:creationId xmlns:p14="http://schemas.microsoft.com/office/powerpoint/2010/main" val="301095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574109A-2377-7243-B183-86123697EBCD}"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AE1A8-EBCA-144A-89FF-9FB4D6D192A0}" type="slidenum">
              <a:rPr lang="en-US" smtClean="0"/>
              <a:t>‹#›</a:t>
            </a:fld>
            <a:endParaRPr lang="en-US"/>
          </a:p>
        </p:txBody>
      </p:sp>
    </p:spTree>
    <p:extLst>
      <p:ext uri="{BB962C8B-B14F-4D97-AF65-F5344CB8AC3E}">
        <p14:creationId xmlns:p14="http://schemas.microsoft.com/office/powerpoint/2010/main" val="3858887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574109A-2377-7243-B183-86123697EBCD}"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AE1A8-EBCA-144A-89FF-9FB4D6D192A0}" type="slidenum">
              <a:rPr lang="en-US" smtClean="0"/>
              <a:t>‹#›</a:t>
            </a:fld>
            <a:endParaRPr lang="en-US"/>
          </a:p>
        </p:txBody>
      </p:sp>
    </p:spTree>
    <p:extLst>
      <p:ext uri="{BB962C8B-B14F-4D97-AF65-F5344CB8AC3E}">
        <p14:creationId xmlns:p14="http://schemas.microsoft.com/office/powerpoint/2010/main" val="2033250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574109A-2377-7243-B183-86123697EBCD}"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AE1A8-EBCA-144A-89FF-9FB4D6D192A0}" type="slidenum">
              <a:rPr lang="en-US" smtClean="0"/>
              <a:t>‹#›</a:t>
            </a:fld>
            <a:endParaRPr lang="en-US"/>
          </a:p>
        </p:txBody>
      </p:sp>
    </p:spTree>
    <p:extLst>
      <p:ext uri="{BB962C8B-B14F-4D97-AF65-F5344CB8AC3E}">
        <p14:creationId xmlns:p14="http://schemas.microsoft.com/office/powerpoint/2010/main" val="2513720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574109A-2377-7243-B183-86123697EBCD}" type="datetimeFigureOut">
              <a:rPr lang="en-US" smtClean="0"/>
              <a:t>9/14/2023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8AE1A8-EBCA-144A-89FF-9FB4D6D192A0}" type="slidenum">
              <a:rPr lang="en-US" smtClean="0"/>
              <a:t>‹#›</a:t>
            </a:fld>
            <a:endParaRPr lang="en-US"/>
          </a:p>
        </p:txBody>
      </p:sp>
    </p:spTree>
    <p:extLst>
      <p:ext uri="{BB962C8B-B14F-4D97-AF65-F5344CB8AC3E}">
        <p14:creationId xmlns:p14="http://schemas.microsoft.com/office/powerpoint/2010/main" val="3659971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574109A-2377-7243-B183-86123697EBCD}" type="datetimeFigureOut">
              <a:rPr lang="en-US" smtClean="0"/>
              <a:t>9/14/2023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8AE1A8-EBCA-144A-89FF-9FB4D6D192A0}" type="slidenum">
              <a:rPr lang="en-US" smtClean="0"/>
              <a:t>‹#›</a:t>
            </a:fld>
            <a:endParaRPr lang="en-US"/>
          </a:p>
        </p:txBody>
      </p:sp>
    </p:spTree>
    <p:extLst>
      <p:ext uri="{BB962C8B-B14F-4D97-AF65-F5344CB8AC3E}">
        <p14:creationId xmlns:p14="http://schemas.microsoft.com/office/powerpoint/2010/main" val="2867732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74109A-2377-7243-B183-86123697EBCD}" type="datetimeFigureOut">
              <a:rPr lang="en-US" smtClean="0"/>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8AE1A8-EBCA-144A-89FF-9FB4D6D192A0}" type="slidenum">
              <a:rPr lang="en-US" smtClean="0"/>
              <a:t>‹#›</a:t>
            </a:fld>
            <a:endParaRPr lang="en-US"/>
          </a:p>
        </p:txBody>
      </p:sp>
    </p:spTree>
    <p:extLst>
      <p:ext uri="{BB962C8B-B14F-4D97-AF65-F5344CB8AC3E}">
        <p14:creationId xmlns:p14="http://schemas.microsoft.com/office/powerpoint/2010/main" val="364883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574109A-2377-7243-B183-86123697EBCD}"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AE1A8-EBCA-144A-89FF-9FB4D6D192A0}" type="slidenum">
              <a:rPr lang="en-US" smtClean="0"/>
              <a:t>‹#›</a:t>
            </a:fld>
            <a:endParaRPr lang="en-US"/>
          </a:p>
        </p:txBody>
      </p:sp>
    </p:spTree>
    <p:extLst>
      <p:ext uri="{BB962C8B-B14F-4D97-AF65-F5344CB8AC3E}">
        <p14:creationId xmlns:p14="http://schemas.microsoft.com/office/powerpoint/2010/main" val="475551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F574109A-2377-7243-B183-86123697EBCD}" type="datetimeFigureOut">
              <a:rPr lang="en-US" smtClean="0"/>
              <a:t>9/14/2023</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408AE1A8-EBCA-144A-89FF-9FB4D6D192A0}" type="slidenum">
              <a:rPr lang="en-US" smtClean="0"/>
              <a:t>‹#›</a:t>
            </a:fld>
            <a:endParaRPr lang="en-US"/>
          </a:p>
        </p:txBody>
      </p:sp>
    </p:spTree>
    <p:extLst>
      <p:ext uri="{BB962C8B-B14F-4D97-AF65-F5344CB8AC3E}">
        <p14:creationId xmlns:p14="http://schemas.microsoft.com/office/powerpoint/2010/main" val="1969244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574109A-2377-7243-B183-86123697EBCD}" type="datetimeFigureOut">
              <a:rPr lang="en-US" smtClean="0"/>
              <a:t>9/14/2023</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08AE1A8-EBCA-144A-89FF-9FB4D6D192A0}" type="slidenum">
              <a:rPr lang="en-US" smtClean="0"/>
              <a:t>‹#›</a:t>
            </a:fld>
            <a:endParaRPr lang="en-US"/>
          </a:p>
        </p:txBody>
      </p:sp>
    </p:spTree>
    <p:extLst>
      <p:ext uri="{BB962C8B-B14F-4D97-AF65-F5344CB8AC3E}">
        <p14:creationId xmlns:p14="http://schemas.microsoft.com/office/powerpoint/2010/main" val="130407471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4847E8-2C87-67C7-1A2D-2BFB5E16809C}"/>
              </a:ext>
            </a:extLst>
          </p:cNvPr>
          <p:cNvSpPr>
            <a:spLocks noGrp="1"/>
          </p:cNvSpPr>
          <p:nvPr>
            <p:ph type="ctrTitle"/>
          </p:nvPr>
        </p:nvSpPr>
        <p:spPr>
          <a:xfrm>
            <a:off x="1751012" y="982580"/>
            <a:ext cx="8676222" cy="906378"/>
          </a:xfrm>
        </p:spPr>
        <p:txBody>
          <a:bodyPr>
            <a:noAutofit/>
          </a:bodyPr>
          <a:lstStyle/>
          <a:p>
            <a:r>
              <a:rPr lang="en-IN" sz="3200" dirty="0">
                <a:effectLst/>
                <a:latin typeface="Helvetica Neue" panose="02000503000000020004" pitchFamily="2" charset="0"/>
              </a:rPr>
              <a:t>Meeting Room Booking System</a:t>
            </a:r>
            <a:br>
              <a:rPr lang="en-IN" sz="3200" dirty="0">
                <a:effectLst/>
                <a:latin typeface="Helvetica Neue" panose="02000503000000020004" pitchFamily="2" charset="0"/>
              </a:rPr>
            </a:br>
            <a:endParaRPr lang="en-US" sz="3200" dirty="0"/>
          </a:p>
        </p:txBody>
      </p:sp>
      <p:sp>
        <p:nvSpPr>
          <p:cNvPr id="3" name="Subtitle 2">
            <a:extLst>
              <a:ext uri="{FF2B5EF4-FFF2-40B4-BE49-F238E27FC236}">
                <a16:creationId xmlns="" xmlns:a16="http://schemas.microsoft.com/office/drawing/2014/main" id="{C5A11DFC-D2F1-1A79-EFBD-206566407236}"/>
              </a:ext>
            </a:extLst>
          </p:cNvPr>
          <p:cNvSpPr>
            <a:spLocks noGrp="1"/>
          </p:cNvSpPr>
          <p:nvPr>
            <p:ph type="subTitle" idx="1"/>
          </p:nvPr>
        </p:nvSpPr>
        <p:spPr>
          <a:xfrm>
            <a:off x="1751012" y="1888958"/>
            <a:ext cx="8676222" cy="3902242"/>
          </a:xfrm>
        </p:spPr>
        <p:txBody>
          <a:bodyPr/>
          <a:lstStyle/>
          <a:p>
            <a:endParaRPr lang="en-US" dirty="0"/>
          </a:p>
        </p:txBody>
      </p:sp>
      <p:pic>
        <p:nvPicPr>
          <p:cNvPr id="5" name="Picture 4">
            <a:extLst>
              <a:ext uri="{FF2B5EF4-FFF2-40B4-BE49-F238E27FC236}">
                <a16:creationId xmlns="" xmlns:a16="http://schemas.microsoft.com/office/drawing/2014/main" id="{C4C7CE1D-247C-82F3-A3EA-3E4CAEF3C7FE}"/>
              </a:ext>
            </a:extLst>
          </p:cNvPr>
          <p:cNvPicPr>
            <a:picLocks noChangeAspect="1"/>
          </p:cNvPicPr>
          <p:nvPr/>
        </p:nvPicPr>
        <p:blipFill>
          <a:blip r:embed="rId2"/>
          <a:stretch>
            <a:fillRect/>
          </a:stretch>
        </p:blipFill>
        <p:spPr>
          <a:xfrm>
            <a:off x="1343025" y="1757363"/>
            <a:ext cx="9315450" cy="4118057"/>
          </a:xfrm>
          <a:prstGeom prst="rect">
            <a:avLst/>
          </a:prstGeom>
        </p:spPr>
      </p:pic>
    </p:spTree>
    <p:extLst>
      <p:ext uri="{BB962C8B-B14F-4D97-AF65-F5344CB8AC3E}">
        <p14:creationId xmlns:p14="http://schemas.microsoft.com/office/powerpoint/2010/main" val="2117518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4847E8-2C87-67C7-1A2D-2BFB5E16809C}"/>
              </a:ext>
            </a:extLst>
          </p:cNvPr>
          <p:cNvSpPr>
            <a:spLocks noGrp="1"/>
          </p:cNvSpPr>
          <p:nvPr>
            <p:ph type="ctrTitle"/>
          </p:nvPr>
        </p:nvSpPr>
        <p:spPr>
          <a:xfrm>
            <a:off x="1751012" y="1252539"/>
            <a:ext cx="8676222" cy="906378"/>
          </a:xfrm>
        </p:spPr>
        <p:txBody>
          <a:bodyPr>
            <a:normAutofit fontScale="90000"/>
          </a:bodyPr>
          <a:lstStyle/>
          <a:p>
            <a:r>
              <a:rPr lang="en-IN" dirty="0">
                <a:effectLst/>
                <a:latin typeface="Helvetica Neue" panose="02000503000000020004" pitchFamily="2" charset="0"/>
              </a:rPr>
              <a:t> Main Features</a:t>
            </a:r>
            <a:br>
              <a:rPr lang="en-IN" dirty="0">
                <a:effectLst/>
                <a:latin typeface="Helvetica Neue" panose="02000503000000020004" pitchFamily="2" charset="0"/>
              </a:rPr>
            </a:br>
            <a:endParaRPr lang="en-US" dirty="0"/>
          </a:p>
        </p:txBody>
      </p:sp>
      <p:sp>
        <p:nvSpPr>
          <p:cNvPr id="3" name="Subtitle 2">
            <a:extLst>
              <a:ext uri="{FF2B5EF4-FFF2-40B4-BE49-F238E27FC236}">
                <a16:creationId xmlns="" xmlns:a16="http://schemas.microsoft.com/office/drawing/2014/main" id="{C5A11DFC-D2F1-1A79-EFBD-206566407236}"/>
              </a:ext>
            </a:extLst>
          </p:cNvPr>
          <p:cNvSpPr>
            <a:spLocks noGrp="1"/>
          </p:cNvSpPr>
          <p:nvPr>
            <p:ph type="subTitle" idx="1"/>
          </p:nvPr>
        </p:nvSpPr>
        <p:spPr>
          <a:xfrm>
            <a:off x="1751012" y="1888958"/>
            <a:ext cx="8676222" cy="3902242"/>
          </a:xfrm>
        </p:spPr>
        <p:txBody>
          <a:bodyPr/>
          <a:lstStyle/>
          <a:p>
            <a:pPr algn="l"/>
            <a:r>
              <a:rPr lang="en-IN" dirty="0">
                <a:effectLst/>
                <a:latin typeface="Helvetica Neue" panose="02000503000000020004" pitchFamily="2" charset="0"/>
              </a:rPr>
              <a:t>- Meeting Room Availability:</a:t>
            </a:r>
          </a:p>
          <a:p>
            <a:pPr algn="l"/>
            <a:r>
              <a:rPr lang="en-IN" dirty="0">
                <a:effectLst/>
                <a:latin typeface="Helvetica Neue" panose="02000503000000020004" pitchFamily="2" charset="0"/>
              </a:rPr>
              <a:t>- Real-time availability checks based on date, time, and duration.</a:t>
            </a:r>
          </a:p>
          <a:p>
            <a:pPr algn="l"/>
            <a:r>
              <a:rPr lang="en-IN" dirty="0">
                <a:effectLst/>
                <a:latin typeface="Helvetica Neue" panose="02000503000000020004" pitchFamily="2" charset="0"/>
              </a:rPr>
              <a:t>- Booking Process:</a:t>
            </a:r>
          </a:p>
          <a:p>
            <a:pPr algn="l"/>
            <a:r>
              <a:rPr lang="en-IN" dirty="0">
                <a:effectLst/>
                <a:latin typeface="Helvetica Neue" panose="02000503000000020004" pitchFamily="2" charset="0"/>
              </a:rPr>
              <a:t>- Seamless booking process for users.</a:t>
            </a:r>
          </a:p>
          <a:p>
            <a:pPr algn="l"/>
            <a:r>
              <a:rPr lang="en-IN" dirty="0">
                <a:effectLst/>
                <a:latin typeface="Helvetica Neue" panose="02000503000000020004" pitchFamily="2" charset="0"/>
              </a:rPr>
              <a:t>- Credits Deduction:</a:t>
            </a:r>
          </a:p>
          <a:p>
            <a:pPr algn="l"/>
            <a:r>
              <a:rPr lang="en-IN" dirty="0">
                <a:effectLst/>
                <a:latin typeface="Helvetica Neue" panose="02000503000000020004" pitchFamily="2" charset="0"/>
              </a:rPr>
              <a:t>- Managers can book using credits, deducted based on usage.</a:t>
            </a:r>
          </a:p>
          <a:p>
            <a:pPr algn="l"/>
            <a:r>
              <a:rPr lang="en-IN" dirty="0">
                <a:effectLst/>
                <a:latin typeface="Helvetica Neue" panose="02000503000000020004" pitchFamily="2" charset="0"/>
              </a:rPr>
              <a:t>- Amenity Validation:</a:t>
            </a:r>
          </a:p>
          <a:p>
            <a:pPr algn="l"/>
            <a:r>
              <a:rPr lang="en-IN" dirty="0">
                <a:effectLst/>
                <a:latin typeface="Helvetica Neue" panose="02000503000000020004" pitchFamily="2" charset="0"/>
              </a:rPr>
              <a:t>- Ensures selected amenities match the meeting type.</a:t>
            </a:r>
          </a:p>
          <a:p>
            <a:pPr algn="l"/>
            <a:endParaRPr lang="en-US" dirty="0"/>
          </a:p>
        </p:txBody>
      </p:sp>
    </p:spTree>
    <p:extLst>
      <p:ext uri="{BB962C8B-B14F-4D97-AF65-F5344CB8AC3E}">
        <p14:creationId xmlns:p14="http://schemas.microsoft.com/office/powerpoint/2010/main" val="1883468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4847E8-2C87-67C7-1A2D-2BFB5E16809C}"/>
              </a:ext>
            </a:extLst>
          </p:cNvPr>
          <p:cNvSpPr>
            <a:spLocks noGrp="1"/>
          </p:cNvSpPr>
          <p:nvPr>
            <p:ph type="ctrTitle"/>
          </p:nvPr>
        </p:nvSpPr>
        <p:spPr>
          <a:xfrm>
            <a:off x="1751012" y="1195388"/>
            <a:ext cx="8676222" cy="906378"/>
          </a:xfrm>
        </p:spPr>
        <p:txBody>
          <a:bodyPr>
            <a:normAutofit fontScale="90000"/>
          </a:bodyPr>
          <a:lstStyle/>
          <a:p>
            <a:r>
              <a:rPr lang="en-IN" dirty="0">
                <a:effectLst/>
                <a:latin typeface="Helvetica Neue" panose="02000503000000020004" pitchFamily="2" charset="0"/>
              </a:rPr>
              <a:t>Data Flow Diagrams (DFD)</a:t>
            </a:r>
            <a:br>
              <a:rPr lang="en-IN" dirty="0">
                <a:effectLst/>
                <a:latin typeface="Helvetica Neue" panose="02000503000000020004" pitchFamily="2" charset="0"/>
              </a:rPr>
            </a:br>
            <a:endParaRPr lang="en-US" b="1" dirty="0"/>
          </a:p>
        </p:txBody>
      </p:sp>
      <p:pic>
        <p:nvPicPr>
          <p:cNvPr id="15" name="Picture 14">
            <a:extLst>
              <a:ext uri="{FF2B5EF4-FFF2-40B4-BE49-F238E27FC236}">
                <a16:creationId xmlns="" xmlns:a16="http://schemas.microsoft.com/office/drawing/2014/main" id="{96D74083-5751-6B32-B9E9-509E5024EA6E}"/>
              </a:ext>
            </a:extLst>
          </p:cNvPr>
          <p:cNvPicPr>
            <a:picLocks noChangeAspect="1"/>
          </p:cNvPicPr>
          <p:nvPr/>
        </p:nvPicPr>
        <p:blipFill>
          <a:blip r:embed="rId2"/>
          <a:stretch>
            <a:fillRect/>
          </a:stretch>
        </p:blipFill>
        <p:spPr>
          <a:xfrm>
            <a:off x="385763" y="2101766"/>
            <a:ext cx="5448300" cy="4127500"/>
          </a:xfrm>
          <a:prstGeom prst="rect">
            <a:avLst/>
          </a:prstGeom>
        </p:spPr>
      </p:pic>
      <p:pic>
        <p:nvPicPr>
          <p:cNvPr id="17" name="Picture 16">
            <a:extLst>
              <a:ext uri="{FF2B5EF4-FFF2-40B4-BE49-F238E27FC236}">
                <a16:creationId xmlns="" xmlns:a16="http://schemas.microsoft.com/office/drawing/2014/main" id="{295DABFB-3F18-C1EB-0D59-128139CC4A95}"/>
              </a:ext>
            </a:extLst>
          </p:cNvPr>
          <p:cNvPicPr>
            <a:picLocks noChangeAspect="1"/>
          </p:cNvPicPr>
          <p:nvPr/>
        </p:nvPicPr>
        <p:blipFill>
          <a:blip r:embed="rId3"/>
          <a:stretch>
            <a:fillRect/>
          </a:stretch>
        </p:blipFill>
        <p:spPr>
          <a:xfrm>
            <a:off x="5992287" y="2084285"/>
            <a:ext cx="5800196" cy="4144981"/>
          </a:xfrm>
          <a:prstGeom prst="rect">
            <a:avLst/>
          </a:prstGeom>
        </p:spPr>
      </p:pic>
    </p:spTree>
    <p:extLst>
      <p:ext uri="{BB962C8B-B14F-4D97-AF65-F5344CB8AC3E}">
        <p14:creationId xmlns:p14="http://schemas.microsoft.com/office/powerpoint/2010/main" val="2696912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08776266-4F40-1C1C-0A1D-2378B1C7EE6E}"/>
              </a:ext>
            </a:extLst>
          </p:cNvPr>
          <p:cNvPicPr>
            <a:picLocks noChangeAspect="1"/>
          </p:cNvPicPr>
          <p:nvPr/>
        </p:nvPicPr>
        <p:blipFill>
          <a:blip r:embed="rId2"/>
          <a:stretch>
            <a:fillRect/>
          </a:stretch>
        </p:blipFill>
        <p:spPr>
          <a:xfrm>
            <a:off x="190500" y="774700"/>
            <a:ext cx="5905500" cy="5308600"/>
          </a:xfrm>
          <a:prstGeom prst="rect">
            <a:avLst/>
          </a:prstGeom>
        </p:spPr>
      </p:pic>
      <p:pic>
        <p:nvPicPr>
          <p:cNvPr id="7" name="Picture 6">
            <a:extLst>
              <a:ext uri="{FF2B5EF4-FFF2-40B4-BE49-F238E27FC236}">
                <a16:creationId xmlns="" xmlns:a16="http://schemas.microsoft.com/office/drawing/2014/main" id="{F15FA493-7B67-0B8F-55A7-FE7ADF3B3905}"/>
              </a:ext>
            </a:extLst>
          </p:cNvPr>
          <p:cNvPicPr>
            <a:picLocks noChangeAspect="1"/>
          </p:cNvPicPr>
          <p:nvPr/>
        </p:nvPicPr>
        <p:blipFill>
          <a:blip r:embed="rId3"/>
          <a:stretch>
            <a:fillRect/>
          </a:stretch>
        </p:blipFill>
        <p:spPr>
          <a:xfrm>
            <a:off x="6229350" y="774700"/>
            <a:ext cx="5772150" cy="5308600"/>
          </a:xfrm>
          <a:prstGeom prst="rect">
            <a:avLst/>
          </a:prstGeom>
        </p:spPr>
      </p:pic>
    </p:spTree>
    <p:extLst>
      <p:ext uri="{BB962C8B-B14F-4D97-AF65-F5344CB8AC3E}">
        <p14:creationId xmlns:p14="http://schemas.microsoft.com/office/powerpoint/2010/main" val="1520136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4847E8-2C87-67C7-1A2D-2BFB5E16809C}"/>
              </a:ext>
            </a:extLst>
          </p:cNvPr>
          <p:cNvSpPr>
            <a:spLocks noGrp="1"/>
          </p:cNvSpPr>
          <p:nvPr>
            <p:ph type="ctrTitle"/>
          </p:nvPr>
        </p:nvSpPr>
        <p:spPr>
          <a:xfrm>
            <a:off x="1751012" y="1295401"/>
            <a:ext cx="8676222" cy="906378"/>
          </a:xfrm>
        </p:spPr>
        <p:txBody>
          <a:bodyPr>
            <a:normAutofit fontScale="90000"/>
          </a:bodyPr>
          <a:lstStyle/>
          <a:p>
            <a:r>
              <a:rPr lang="en-IN" dirty="0">
                <a:effectLst/>
                <a:latin typeface="Helvetica Neue" panose="02000503000000020004" pitchFamily="2" charset="0"/>
              </a:rPr>
              <a:t>Challenges Faced</a:t>
            </a:r>
            <a:br>
              <a:rPr lang="en-IN" dirty="0">
                <a:effectLst/>
                <a:latin typeface="Helvetica Neue" panose="02000503000000020004" pitchFamily="2" charset="0"/>
              </a:rPr>
            </a:br>
            <a:endParaRPr lang="en-US" dirty="0"/>
          </a:p>
        </p:txBody>
      </p:sp>
      <p:sp>
        <p:nvSpPr>
          <p:cNvPr id="3" name="Subtitle 2">
            <a:extLst>
              <a:ext uri="{FF2B5EF4-FFF2-40B4-BE49-F238E27FC236}">
                <a16:creationId xmlns="" xmlns:a16="http://schemas.microsoft.com/office/drawing/2014/main" id="{C5A11DFC-D2F1-1A79-EFBD-206566407236}"/>
              </a:ext>
            </a:extLst>
          </p:cNvPr>
          <p:cNvSpPr>
            <a:spLocks noGrp="1"/>
          </p:cNvSpPr>
          <p:nvPr>
            <p:ph type="subTitle" idx="1"/>
          </p:nvPr>
        </p:nvSpPr>
        <p:spPr>
          <a:xfrm>
            <a:off x="1289577" y="2000250"/>
            <a:ext cx="9612846" cy="4148137"/>
          </a:xfrm>
        </p:spPr>
        <p:txBody>
          <a:bodyPr>
            <a:normAutofit fontScale="77500" lnSpcReduction="20000"/>
          </a:bodyPr>
          <a:lstStyle/>
          <a:p>
            <a:pPr algn="l">
              <a:buFont typeface="+mj-lt"/>
              <a:buAutoNum type="arabicPeriod"/>
            </a:pPr>
            <a:r>
              <a:rPr lang="en-IN" b="1" i="0" u="none" strike="noStrike" dirty="0">
                <a:solidFill>
                  <a:srgbClr val="D1D5DB"/>
                </a:solidFill>
                <a:effectLst/>
                <a:latin typeface="Söhne"/>
              </a:rPr>
              <a:t>Technology Adaptation:</a:t>
            </a:r>
            <a:r>
              <a:rPr lang="en-IN" b="0" i="0" u="none" strike="noStrike" dirty="0">
                <a:solidFill>
                  <a:srgbClr val="D1D5DB"/>
                </a:solidFill>
                <a:effectLst/>
                <a:latin typeface="Söhne"/>
              </a:rPr>
              <a:t> Integrating new technology into the workflow can be challenging, especially if team members are not familiar with the tools or software. It may require additional time for training and troubleshooting technical issues.</a:t>
            </a:r>
          </a:p>
          <a:p>
            <a:pPr algn="l">
              <a:buFont typeface="+mj-lt"/>
              <a:buAutoNum type="arabicPeriod"/>
            </a:pPr>
            <a:r>
              <a:rPr lang="en-IN" b="1" i="0" u="none" strike="noStrike" dirty="0">
                <a:solidFill>
                  <a:srgbClr val="D1D5DB"/>
                </a:solidFill>
                <a:effectLst/>
                <a:latin typeface="Söhne"/>
              </a:rPr>
              <a:t>Diverse Skill Sets:</a:t>
            </a:r>
            <a:r>
              <a:rPr lang="en-IN" b="0" i="0" u="none" strike="noStrike" dirty="0">
                <a:solidFill>
                  <a:srgbClr val="D1D5DB"/>
                </a:solidFill>
                <a:effectLst/>
                <a:latin typeface="Söhne"/>
              </a:rPr>
              <a:t> With 7 members, the team is likely to have diverse skill sets and expertise. Coordinating and ensuring everyone is on the same page regarding the technology and project goals can be challenging.</a:t>
            </a:r>
          </a:p>
          <a:p>
            <a:pPr algn="l">
              <a:buFont typeface="+mj-lt"/>
              <a:buAutoNum type="arabicPeriod"/>
            </a:pPr>
            <a:r>
              <a:rPr lang="en-IN" b="1" i="0" u="none" strike="noStrike" dirty="0">
                <a:solidFill>
                  <a:srgbClr val="D1D5DB"/>
                </a:solidFill>
                <a:effectLst/>
                <a:latin typeface="Söhne"/>
              </a:rPr>
              <a:t>Communication:</a:t>
            </a:r>
            <a:r>
              <a:rPr lang="en-IN" b="0" i="0" u="none" strike="noStrike" dirty="0">
                <a:solidFill>
                  <a:srgbClr val="D1D5DB"/>
                </a:solidFill>
                <a:effectLst/>
                <a:latin typeface="Söhne"/>
              </a:rPr>
              <a:t> Effective communication is crucial in a group project. Miscommunication can lead to confusion, delays, and misunderstandings, especially when dealing with new technology.</a:t>
            </a:r>
          </a:p>
          <a:p>
            <a:pPr algn="l">
              <a:buFont typeface="+mj-lt"/>
              <a:buAutoNum type="arabicPeriod"/>
            </a:pPr>
            <a:r>
              <a:rPr lang="en-IN" b="1" i="0" u="none" strike="noStrike" dirty="0">
                <a:solidFill>
                  <a:srgbClr val="D1D5DB"/>
                </a:solidFill>
                <a:effectLst/>
                <a:latin typeface="Söhne"/>
              </a:rPr>
              <a:t>Workload Balancing:</a:t>
            </a:r>
            <a:r>
              <a:rPr lang="en-IN" b="0" i="0" u="none" strike="noStrike" dirty="0">
                <a:solidFill>
                  <a:srgbClr val="D1D5DB"/>
                </a:solidFill>
                <a:effectLst/>
                <a:latin typeface="Söhne"/>
              </a:rPr>
              <a:t> Team members may have other work or personal commitments, making it difficult to allocate enough time to the group project. Balancing these commitments while meeting project deadlines can be a significant challenge.</a:t>
            </a:r>
          </a:p>
          <a:p>
            <a:pPr algn="l">
              <a:buFont typeface="+mj-lt"/>
              <a:buAutoNum type="arabicPeriod"/>
            </a:pPr>
            <a:r>
              <a:rPr lang="en-IN" b="1" i="0" u="none" strike="noStrike" dirty="0">
                <a:solidFill>
                  <a:srgbClr val="D1D5DB"/>
                </a:solidFill>
                <a:effectLst/>
                <a:latin typeface="Söhne"/>
              </a:rPr>
              <a:t>Project Scope Management:</a:t>
            </a:r>
            <a:r>
              <a:rPr lang="en-IN" b="0" i="0" u="none" strike="noStrike" dirty="0">
                <a:solidFill>
                  <a:srgbClr val="D1D5DB"/>
                </a:solidFill>
                <a:effectLst/>
                <a:latin typeface="Söhne"/>
              </a:rPr>
              <a:t> Managing the project scope and ensuring that everyone is aligned on project objectives and deliverables can be challenging. Without clear scope definition, the project may become too complex or diverge from its original goals.</a:t>
            </a:r>
          </a:p>
          <a:p>
            <a:pPr algn="l">
              <a:buFont typeface="+mj-lt"/>
              <a:buAutoNum type="arabicPeriod"/>
            </a:pPr>
            <a:r>
              <a:rPr lang="en-IN" b="1" i="0" u="none" strike="noStrike" dirty="0">
                <a:solidFill>
                  <a:srgbClr val="D1D5DB"/>
                </a:solidFill>
                <a:effectLst/>
                <a:latin typeface="Söhne"/>
              </a:rPr>
              <a:t>Conflict Resolution:</a:t>
            </a:r>
            <a:r>
              <a:rPr lang="en-IN" b="0" i="0" u="none" strike="noStrike" dirty="0">
                <a:solidFill>
                  <a:srgbClr val="D1D5DB"/>
                </a:solidFill>
                <a:effectLst/>
                <a:latin typeface="Söhne"/>
              </a:rPr>
              <a:t> With a larger team, conflicts and disagreements are more likely to arise. Managing these conflicts in a constructive way is essential to keep the project on track.</a:t>
            </a:r>
          </a:p>
          <a:p>
            <a:pPr marL="457200" indent="-457200">
              <a:buAutoNum type="arabicPeriod"/>
            </a:pPr>
            <a:endParaRPr lang="en-US" dirty="0"/>
          </a:p>
        </p:txBody>
      </p:sp>
    </p:spTree>
    <p:extLst>
      <p:ext uri="{BB962C8B-B14F-4D97-AF65-F5344CB8AC3E}">
        <p14:creationId xmlns:p14="http://schemas.microsoft.com/office/powerpoint/2010/main" val="2337899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4847E8-2C87-67C7-1A2D-2BFB5E16809C}"/>
              </a:ext>
            </a:extLst>
          </p:cNvPr>
          <p:cNvSpPr>
            <a:spLocks noGrp="1"/>
          </p:cNvSpPr>
          <p:nvPr>
            <p:ph type="ctrTitle"/>
          </p:nvPr>
        </p:nvSpPr>
        <p:spPr>
          <a:xfrm>
            <a:off x="1764766" y="1266826"/>
            <a:ext cx="8676222" cy="906378"/>
          </a:xfrm>
        </p:spPr>
        <p:txBody>
          <a:bodyPr>
            <a:normAutofit fontScale="90000"/>
          </a:bodyPr>
          <a:lstStyle/>
          <a:p>
            <a:r>
              <a:rPr lang="en-IN" sz="5300" dirty="0">
                <a:effectLst/>
                <a:latin typeface="Helvetica Neue" panose="02000503000000020004" pitchFamily="2" charset="0"/>
              </a:rPr>
              <a:t>Conclusion</a:t>
            </a:r>
            <a:r>
              <a:rPr lang="en-IN" dirty="0">
                <a:effectLst/>
                <a:latin typeface="Helvetica Neue" panose="02000503000000020004" pitchFamily="2" charset="0"/>
              </a:rPr>
              <a:t/>
            </a:r>
            <a:br>
              <a:rPr lang="en-IN" dirty="0">
                <a:effectLst/>
                <a:latin typeface="Helvetica Neue" panose="02000503000000020004" pitchFamily="2" charset="0"/>
              </a:rPr>
            </a:br>
            <a:endParaRPr lang="en-US" dirty="0"/>
          </a:p>
        </p:txBody>
      </p:sp>
      <p:sp>
        <p:nvSpPr>
          <p:cNvPr id="3" name="Subtitle 2">
            <a:extLst>
              <a:ext uri="{FF2B5EF4-FFF2-40B4-BE49-F238E27FC236}">
                <a16:creationId xmlns="" xmlns:a16="http://schemas.microsoft.com/office/drawing/2014/main" id="{C5A11DFC-D2F1-1A79-EFBD-206566407236}"/>
              </a:ext>
            </a:extLst>
          </p:cNvPr>
          <p:cNvSpPr>
            <a:spLocks noGrp="1"/>
          </p:cNvSpPr>
          <p:nvPr>
            <p:ph type="subTitle" idx="1"/>
          </p:nvPr>
        </p:nvSpPr>
        <p:spPr>
          <a:xfrm>
            <a:off x="1764766" y="2101394"/>
            <a:ext cx="8857052" cy="3902242"/>
          </a:xfrm>
        </p:spPr>
        <p:txBody>
          <a:bodyPr/>
          <a:lstStyle/>
          <a:p>
            <a:pPr algn="just"/>
            <a:r>
              <a:rPr lang="en-US" sz="2800" dirty="0" smtClean="0">
                <a:effectLst/>
                <a:latin typeface="Helvetica Neue" panose="02000503000000020004" pitchFamily="2" charset="0"/>
              </a:rPr>
              <a:t>In conclusion, our automated system for booking rooms has many advantages, such as improved customer experience, </a:t>
            </a:r>
            <a:r>
              <a:rPr lang="en-US" sz="2800" dirty="0">
                <a:effectLst/>
                <a:latin typeface="Helvetica Neue" panose="02000503000000020004" pitchFamily="2" charset="0"/>
              </a:rPr>
              <a:t>m</a:t>
            </a:r>
            <a:r>
              <a:rPr lang="en-US" sz="2800" dirty="0" smtClean="0">
                <a:effectLst/>
                <a:latin typeface="Helvetica Neue" panose="02000503000000020004" pitchFamily="2" charset="0"/>
              </a:rPr>
              <a:t>eeting room availability, time saving, and the capacity for data-driven decision making. For businesses wishing to streamline their meeting room reservation procedures and raise overall office efficiency, </a:t>
            </a:r>
          </a:p>
          <a:p>
            <a:pPr algn="l">
              <a:spcBef>
                <a:spcPts val="0"/>
              </a:spcBef>
              <a:spcAft>
                <a:spcPts val="0"/>
              </a:spcAft>
            </a:pPr>
            <a:r>
              <a:rPr lang="en-US" sz="2800" dirty="0" smtClean="0">
                <a:effectLst/>
                <a:latin typeface="Helvetica Neue" panose="02000503000000020004" pitchFamily="2" charset="0"/>
              </a:rPr>
              <a:t>it is a useful tool.</a:t>
            </a:r>
            <a:r>
              <a:rPr lang="en-IN" dirty="0" smtClean="0">
                <a:effectLst/>
                <a:latin typeface="Helvetica Neue" panose="02000503000000020004" pitchFamily="2" charset="0"/>
              </a:rPr>
              <a:t/>
            </a:r>
            <a:br>
              <a:rPr lang="en-IN" dirty="0" smtClean="0">
                <a:effectLst/>
                <a:latin typeface="Helvetica Neue" panose="02000503000000020004" pitchFamily="2" charset="0"/>
              </a:rPr>
            </a:br>
            <a:endParaRPr lang="en-IN" dirty="0" smtClean="0">
              <a:effectLst/>
              <a:latin typeface="Helvetica Neue" panose="02000503000000020004" pitchFamily="2" charset="0"/>
            </a:endParaRPr>
          </a:p>
          <a:p>
            <a:endParaRPr lang="en-US" dirty="0"/>
          </a:p>
        </p:txBody>
      </p:sp>
    </p:spTree>
    <p:extLst>
      <p:ext uri="{BB962C8B-B14F-4D97-AF65-F5344CB8AC3E}">
        <p14:creationId xmlns:p14="http://schemas.microsoft.com/office/powerpoint/2010/main" val="182614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4847E8-2C87-67C7-1A2D-2BFB5E16809C}"/>
              </a:ext>
            </a:extLst>
          </p:cNvPr>
          <p:cNvSpPr>
            <a:spLocks noGrp="1"/>
          </p:cNvSpPr>
          <p:nvPr>
            <p:ph type="ctrTitle"/>
          </p:nvPr>
        </p:nvSpPr>
        <p:spPr>
          <a:xfrm>
            <a:off x="1751012" y="1323976"/>
            <a:ext cx="8676222" cy="906378"/>
          </a:xfrm>
        </p:spPr>
        <p:txBody>
          <a:bodyPr>
            <a:normAutofit fontScale="90000"/>
          </a:bodyPr>
          <a:lstStyle/>
          <a:p>
            <a:r>
              <a:rPr lang="en-IN" dirty="0">
                <a:effectLst/>
                <a:latin typeface="Helvetica Neue" panose="02000503000000020004" pitchFamily="2" charset="0"/>
              </a:rPr>
              <a:t>Thank You</a:t>
            </a:r>
            <a:br>
              <a:rPr lang="en-IN" dirty="0">
                <a:effectLst/>
                <a:latin typeface="Helvetica Neue" panose="02000503000000020004" pitchFamily="2" charset="0"/>
              </a:rPr>
            </a:br>
            <a:endParaRPr lang="en-US" dirty="0"/>
          </a:p>
        </p:txBody>
      </p:sp>
      <p:sp>
        <p:nvSpPr>
          <p:cNvPr id="3" name="Subtitle 2">
            <a:extLst>
              <a:ext uri="{FF2B5EF4-FFF2-40B4-BE49-F238E27FC236}">
                <a16:creationId xmlns="" xmlns:a16="http://schemas.microsoft.com/office/drawing/2014/main" id="{C5A11DFC-D2F1-1A79-EFBD-206566407236}"/>
              </a:ext>
            </a:extLst>
          </p:cNvPr>
          <p:cNvSpPr>
            <a:spLocks noGrp="1"/>
          </p:cNvSpPr>
          <p:nvPr>
            <p:ph type="subTitle" idx="1"/>
          </p:nvPr>
        </p:nvSpPr>
        <p:spPr>
          <a:xfrm>
            <a:off x="1751012" y="1888958"/>
            <a:ext cx="8676222" cy="3902242"/>
          </a:xfrm>
        </p:spPr>
        <p:txBody>
          <a:bodyPr/>
          <a:lstStyle/>
          <a:p>
            <a:pPr algn="l"/>
            <a:r>
              <a:rPr lang="en-US" dirty="0"/>
              <a:t>Team members</a:t>
            </a:r>
          </a:p>
          <a:p>
            <a:pPr marL="457200" indent="-457200" algn="l">
              <a:buAutoNum type="arabicPeriod"/>
            </a:pPr>
            <a:r>
              <a:rPr lang="en-US" dirty="0" err="1"/>
              <a:t>Ekamjot</a:t>
            </a:r>
            <a:r>
              <a:rPr lang="en-US" dirty="0"/>
              <a:t> Singh</a:t>
            </a:r>
          </a:p>
          <a:p>
            <a:pPr marL="457200" indent="-457200" algn="l">
              <a:buAutoNum type="arabicPeriod"/>
            </a:pPr>
            <a:r>
              <a:rPr lang="en-US" dirty="0" err="1"/>
              <a:t>Saatvik</a:t>
            </a:r>
            <a:r>
              <a:rPr lang="en-US" dirty="0"/>
              <a:t> Goel</a:t>
            </a:r>
          </a:p>
          <a:p>
            <a:pPr marL="457200" indent="-457200" algn="l">
              <a:buAutoNum type="arabicPeriod"/>
            </a:pPr>
            <a:r>
              <a:rPr lang="en-US" dirty="0"/>
              <a:t>Srishti Sharma</a:t>
            </a:r>
          </a:p>
          <a:p>
            <a:pPr marL="457200" indent="-457200" algn="l">
              <a:buAutoNum type="arabicPeriod"/>
            </a:pPr>
            <a:r>
              <a:rPr lang="en-US" dirty="0" err="1"/>
              <a:t>Jivesha</a:t>
            </a:r>
            <a:r>
              <a:rPr lang="en-US" dirty="0"/>
              <a:t> Kalra</a:t>
            </a:r>
          </a:p>
          <a:p>
            <a:pPr marL="457200" indent="-457200" algn="l">
              <a:buAutoNum type="arabicPeriod"/>
            </a:pPr>
            <a:r>
              <a:rPr lang="en-US" dirty="0" err="1"/>
              <a:t>Navroop</a:t>
            </a:r>
            <a:endParaRPr lang="en-US" dirty="0"/>
          </a:p>
          <a:p>
            <a:pPr marL="457200" indent="-457200" algn="l">
              <a:buAutoNum type="arabicPeriod"/>
            </a:pPr>
            <a:r>
              <a:rPr lang="en-US" dirty="0"/>
              <a:t>Anshika </a:t>
            </a:r>
            <a:r>
              <a:rPr lang="en-US" dirty="0" smtClean="0"/>
              <a:t>Saxena</a:t>
            </a:r>
            <a:endParaRPr lang="en-US" dirty="0"/>
          </a:p>
          <a:p>
            <a:pPr marL="457200" indent="-457200" algn="l">
              <a:buAutoNum type="arabicPeriod"/>
            </a:pPr>
            <a:r>
              <a:rPr lang="en-US" dirty="0" err="1"/>
              <a:t>Shrey</a:t>
            </a:r>
            <a:r>
              <a:rPr lang="en-US" dirty="0"/>
              <a:t> Sharma</a:t>
            </a:r>
          </a:p>
        </p:txBody>
      </p:sp>
    </p:spTree>
    <p:extLst>
      <p:ext uri="{BB962C8B-B14F-4D97-AF65-F5344CB8AC3E}">
        <p14:creationId xmlns:p14="http://schemas.microsoft.com/office/powerpoint/2010/main" val="746680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4847E8-2C87-67C7-1A2D-2BFB5E16809C}"/>
              </a:ext>
            </a:extLst>
          </p:cNvPr>
          <p:cNvSpPr>
            <a:spLocks noGrp="1"/>
          </p:cNvSpPr>
          <p:nvPr>
            <p:ph type="ctrTitle"/>
          </p:nvPr>
        </p:nvSpPr>
        <p:spPr>
          <a:xfrm>
            <a:off x="1751012" y="1135343"/>
            <a:ext cx="8676222" cy="906378"/>
          </a:xfrm>
        </p:spPr>
        <p:txBody>
          <a:bodyPr>
            <a:normAutofit fontScale="90000"/>
          </a:bodyPr>
          <a:lstStyle/>
          <a:p>
            <a:r>
              <a:rPr lang="en-IN" dirty="0">
                <a:effectLst/>
                <a:latin typeface="Helvetica Neue" panose="02000503000000020004" pitchFamily="2" charset="0"/>
              </a:rPr>
              <a:t> Introduction</a:t>
            </a:r>
            <a:br>
              <a:rPr lang="en-IN" dirty="0">
                <a:effectLst/>
                <a:latin typeface="Helvetica Neue" panose="02000503000000020004" pitchFamily="2" charset="0"/>
              </a:rPr>
            </a:br>
            <a:endParaRPr lang="en-US" dirty="0"/>
          </a:p>
        </p:txBody>
      </p:sp>
      <p:sp>
        <p:nvSpPr>
          <p:cNvPr id="3" name="Subtitle 2">
            <a:extLst>
              <a:ext uri="{FF2B5EF4-FFF2-40B4-BE49-F238E27FC236}">
                <a16:creationId xmlns="" xmlns:a16="http://schemas.microsoft.com/office/drawing/2014/main" id="{C5A11DFC-D2F1-1A79-EFBD-206566407236}"/>
              </a:ext>
            </a:extLst>
          </p:cNvPr>
          <p:cNvSpPr>
            <a:spLocks noGrp="1"/>
          </p:cNvSpPr>
          <p:nvPr>
            <p:ph type="subTitle" idx="1"/>
          </p:nvPr>
        </p:nvSpPr>
        <p:spPr>
          <a:xfrm>
            <a:off x="1751012" y="1588532"/>
            <a:ext cx="8676222" cy="3902242"/>
          </a:xfrm>
        </p:spPr>
        <p:txBody>
          <a:bodyPr/>
          <a:lstStyle/>
          <a:p>
            <a:pPr algn="just"/>
            <a:endParaRPr lang="en-IN" dirty="0">
              <a:effectLst/>
              <a:latin typeface="Helvetica Neue" panose="02000503000000020004" pitchFamily="2" charset="0"/>
            </a:endParaRPr>
          </a:p>
          <a:p>
            <a:pPr algn="just"/>
            <a:r>
              <a:rPr lang="en-IN" dirty="0">
                <a:effectLst/>
                <a:latin typeface="Helvetica Neue" panose="02000503000000020004" pitchFamily="2" charset="0"/>
              </a:rPr>
              <a:t>- Welcome to the Meeting Room Booking System presentation.</a:t>
            </a:r>
          </a:p>
          <a:p>
            <a:pPr algn="just"/>
            <a:r>
              <a:rPr lang="en-IN" dirty="0">
                <a:effectLst/>
                <a:latin typeface="Helvetica Neue" panose="02000503000000020004" pitchFamily="2" charset="0"/>
              </a:rPr>
              <a:t>- The Meeting Room Booking System is designed to simplify and streamline the process of reserving meeting rooms.</a:t>
            </a:r>
          </a:p>
          <a:p>
            <a:pPr algn="just"/>
            <a:r>
              <a:rPr lang="en-IN" dirty="0">
                <a:effectLst/>
                <a:latin typeface="Helvetica Neue" panose="02000503000000020004" pitchFamily="2" charset="0"/>
              </a:rPr>
              <a:t>- Our team has worked diligently to create a user-friendly and efficient platform for managing meetings effectively.</a:t>
            </a:r>
          </a:p>
          <a:p>
            <a:pPr algn="just"/>
            <a:endParaRPr lang="en-US" dirty="0"/>
          </a:p>
        </p:txBody>
      </p:sp>
      <p:sp>
        <p:nvSpPr>
          <p:cNvPr id="4" name="TextBox 3">
            <a:extLst>
              <a:ext uri="{FF2B5EF4-FFF2-40B4-BE49-F238E27FC236}">
                <a16:creationId xmlns="" xmlns:a16="http://schemas.microsoft.com/office/drawing/2014/main" id="{44EE08CA-9A52-6852-989E-313CAAE886E3}"/>
              </a:ext>
            </a:extLst>
          </p:cNvPr>
          <p:cNvSpPr txBox="1"/>
          <p:nvPr/>
        </p:nvSpPr>
        <p:spPr>
          <a:xfrm>
            <a:off x="2033337" y="28875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90320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4847E8-2C87-67C7-1A2D-2BFB5E16809C}"/>
              </a:ext>
            </a:extLst>
          </p:cNvPr>
          <p:cNvSpPr>
            <a:spLocks noGrp="1"/>
          </p:cNvSpPr>
          <p:nvPr>
            <p:ph type="ctrTitle"/>
          </p:nvPr>
        </p:nvSpPr>
        <p:spPr>
          <a:xfrm>
            <a:off x="1764766" y="1209676"/>
            <a:ext cx="8676222" cy="906378"/>
          </a:xfrm>
        </p:spPr>
        <p:txBody>
          <a:bodyPr>
            <a:normAutofit fontScale="90000"/>
          </a:bodyPr>
          <a:lstStyle/>
          <a:p>
            <a:r>
              <a:rPr lang="en-IN" dirty="0">
                <a:effectLst/>
                <a:latin typeface="Helvetica Neue" panose="02000503000000020004" pitchFamily="2" charset="0"/>
              </a:rPr>
              <a:t>Project Overview</a:t>
            </a:r>
            <a:br>
              <a:rPr lang="en-IN" dirty="0">
                <a:effectLst/>
                <a:latin typeface="Helvetica Neue" panose="02000503000000020004" pitchFamily="2" charset="0"/>
              </a:rPr>
            </a:br>
            <a:endParaRPr lang="en-US" dirty="0"/>
          </a:p>
        </p:txBody>
      </p:sp>
      <p:sp>
        <p:nvSpPr>
          <p:cNvPr id="3" name="Subtitle 2">
            <a:extLst>
              <a:ext uri="{FF2B5EF4-FFF2-40B4-BE49-F238E27FC236}">
                <a16:creationId xmlns="" xmlns:a16="http://schemas.microsoft.com/office/drawing/2014/main" id="{C5A11DFC-D2F1-1A79-EFBD-206566407236}"/>
              </a:ext>
            </a:extLst>
          </p:cNvPr>
          <p:cNvSpPr>
            <a:spLocks noGrp="1"/>
          </p:cNvSpPr>
          <p:nvPr>
            <p:ph type="subTitle" idx="1"/>
          </p:nvPr>
        </p:nvSpPr>
        <p:spPr>
          <a:xfrm>
            <a:off x="1751012" y="1888958"/>
            <a:ext cx="8676222" cy="3902242"/>
          </a:xfrm>
        </p:spPr>
        <p:txBody>
          <a:bodyPr/>
          <a:lstStyle/>
          <a:p>
            <a:pPr algn="just"/>
            <a:r>
              <a:rPr lang="en-IN" dirty="0">
                <a:effectLst/>
                <a:latin typeface="Helvetica Neue" panose="02000503000000020004" pitchFamily="2" charset="0"/>
              </a:rPr>
              <a:t>- The Meeting Room Booking System aims to improve the way organizations manage their meeting spaces.</a:t>
            </a:r>
          </a:p>
          <a:p>
            <a:pPr algn="just"/>
            <a:r>
              <a:rPr lang="en-IN" dirty="0">
                <a:effectLst/>
                <a:latin typeface="Helvetica Neue" panose="02000503000000020004" pitchFamily="2" charset="0"/>
              </a:rPr>
              <a:t>- Objective: To provide a convenient and reliable solution for booking and scheduling meeting rooms.</a:t>
            </a:r>
          </a:p>
          <a:p>
            <a:pPr algn="just"/>
            <a:r>
              <a:rPr lang="en-IN" dirty="0">
                <a:effectLst/>
                <a:latin typeface="Helvetica Neue" panose="02000503000000020004" pitchFamily="2" charset="0"/>
              </a:rPr>
              <a:t>- Key Features: Meeting room availability, booking process, </a:t>
            </a:r>
            <a:r>
              <a:rPr lang="en-IN" dirty="0" smtClean="0">
                <a:effectLst/>
                <a:latin typeface="Helvetica Neue" panose="02000503000000020004" pitchFamily="2" charset="0"/>
              </a:rPr>
              <a:t>editing facility</a:t>
            </a:r>
            <a:r>
              <a:rPr lang="en-IN" dirty="0" smtClean="0">
                <a:effectLst/>
                <a:latin typeface="Helvetica Neue" panose="02000503000000020004" pitchFamily="2" charset="0"/>
              </a:rPr>
              <a:t> </a:t>
            </a:r>
            <a:r>
              <a:rPr lang="en-IN" dirty="0">
                <a:effectLst/>
                <a:latin typeface="Helvetica Neue" panose="02000503000000020004" pitchFamily="2" charset="0"/>
              </a:rPr>
              <a:t>for managers, </a:t>
            </a:r>
            <a:r>
              <a:rPr lang="en-IN" dirty="0" smtClean="0">
                <a:effectLst/>
                <a:latin typeface="Helvetica Neue" panose="02000503000000020004" pitchFamily="2" charset="0"/>
              </a:rPr>
              <a:t>with proper </a:t>
            </a:r>
            <a:r>
              <a:rPr lang="en-IN" dirty="0" smtClean="0">
                <a:effectLst/>
                <a:latin typeface="Helvetica Neue" panose="02000503000000020004" pitchFamily="2" charset="0"/>
              </a:rPr>
              <a:t>validation</a:t>
            </a:r>
            <a:r>
              <a:rPr lang="en-IN" dirty="0">
                <a:effectLst/>
                <a:latin typeface="Helvetica Neue" panose="02000503000000020004" pitchFamily="2" charset="0"/>
              </a:rPr>
              <a:t>.</a:t>
            </a:r>
          </a:p>
          <a:p>
            <a:endParaRPr lang="en-US" dirty="0"/>
          </a:p>
        </p:txBody>
      </p:sp>
    </p:spTree>
    <p:extLst>
      <p:ext uri="{BB962C8B-B14F-4D97-AF65-F5344CB8AC3E}">
        <p14:creationId xmlns:p14="http://schemas.microsoft.com/office/powerpoint/2010/main" val="1542346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4847E8-2C87-67C7-1A2D-2BFB5E16809C}"/>
              </a:ext>
            </a:extLst>
          </p:cNvPr>
          <p:cNvSpPr>
            <a:spLocks noGrp="1"/>
          </p:cNvSpPr>
          <p:nvPr>
            <p:ph type="ctrTitle"/>
          </p:nvPr>
        </p:nvSpPr>
        <p:spPr>
          <a:xfrm>
            <a:off x="1751012" y="1066800"/>
            <a:ext cx="8676222" cy="906378"/>
          </a:xfrm>
        </p:spPr>
        <p:txBody>
          <a:bodyPr>
            <a:normAutofit fontScale="90000"/>
          </a:bodyPr>
          <a:lstStyle/>
          <a:p>
            <a:r>
              <a:rPr lang="en-IN" dirty="0">
                <a:effectLst/>
                <a:latin typeface="Helvetica Neue" panose="02000503000000020004" pitchFamily="2" charset="0"/>
              </a:rPr>
              <a:t> User Interface</a:t>
            </a:r>
            <a:br>
              <a:rPr lang="en-IN" dirty="0">
                <a:effectLst/>
                <a:latin typeface="Helvetica Neue" panose="02000503000000020004" pitchFamily="2" charset="0"/>
              </a:rPr>
            </a:br>
            <a:endParaRPr lang="en-US" dirty="0"/>
          </a:p>
        </p:txBody>
      </p:sp>
      <p:pic>
        <p:nvPicPr>
          <p:cNvPr id="5" name="Picture 4">
            <a:extLst>
              <a:ext uri="{FF2B5EF4-FFF2-40B4-BE49-F238E27FC236}">
                <a16:creationId xmlns="" xmlns:a16="http://schemas.microsoft.com/office/drawing/2014/main" id="{49375441-D19A-8EA4-7CAC-D34AAB03E254}"/>
              </a:ext>
            </a:extLst>
          </p:cNvPr>
          <p:cNvPicPr>
            <a:picLocks noChangeAspect="1"/>
          </p:cNvPicPr>
          <p:nvPr/>
        </p:nvPicPr>
        <p:blipFill>
          <a:blip r:embed="rId2"/>
          <a:stretch>
            <a:fillRect/>
          </a:stretch>
        </p:blipFill>
        <p:spPr>
          <a:xfrm>
            <a:off x="430740" y="2171698"/>
            <a:ext cx="5571538" cy="3041738"/>
          </a:xfrm>
          <a:prstGeom prst="rect">
            <a:avLst/>
          </a:prstGeom>
        </p:spPr>
      </p:pic>
      <p:pic>
        <p:nvPicPr>
          <p:cNvPr id="7" name="Picture 6">
            <a:extLst>
              <a:ext uri="{FF2B5EF4-FFF2-40B4-BE49-F238E27FC236}">
                <a16:creationId xmlns="" xmlns:a16="http://schemas.microsoft.com/office/drawing/2014/main" id="{83817DAA-92C1-7404-5A84-C3219FB5447D}"/>
              </a:ext>
            </a:extLst>
          </p:cNvPr>
          <p:cNvPicPr>
            <a:picLocks noChangeAspect="1"/>
          </p:cNvPicPr>
          <p:nvPr/>
        </p:nvPicPr>
        <p:blipFill>
          <a:blip r:embed="rId3"/>
          <a:stretch>
            <a:fillRect/>
          </a:stretch>
        </p:blipFill>
        <p:spPr>
          <a:xfrm>
            <a:off x="6089123" y="2171698"/>
            <a:ext cx="5672137" cy="3041737"/>
          </a:xfrm>
          <a:prstGeom prst="rect">
            <a:avLst/>
          </a:prstGeom>
        </p:spPr>
      </p:pic>
    </p:spTree>
    <p:extLst>
      <p:ext uri="{BB962C8B-B14F-4D97-AF65-F5344CB8AC3E}">
        <p14:creationId xmlns:p14="http://schemas.microsoft.com/office/powerpoint/2010/main" val="1278654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E9486544-CB14-86B9-6D39-18556AF7A076}"/>
              </a:ext>
            </a:extLst>
          </p:cNvPr>
          <p:cNvPicPr>
            <a:picLocks noChangeAspect="1"/>
          </p:cNvPicPr>
          <p:nvPr/>
        </p:nvPicPr>
        <p:blipFill>
          <a:blip r:embed="rId2"/>
          <a:stretch>
            <a:fillRect/>
          </a:stretch>
        </p:blipFill>
        <p:spPr>
          <a:xfrm>
            <a:off x="502617" y="2231066"/>
            <a:ext cx="5439147" cy="2583821"/>
          </a:xfrm>
          <a:prstGeom prst="rect">
            <a:avLst/>
          </a:prstGeom>
        </p:spPr>
      </p:pic>
      <p:pic>
        <p:nvPicPr>
          <p:cNvPr id="7" name="Picture 6">
            <a:extLst>
              <a:ext uri="{FF2B5EF4-FFF2-40B4-BE49-F238E27FC236}">
                <a16:creationId xmlns="" xmlns:a16="http://schemas.microsoft.com/office/drawing/2014/main" id="{A4EA2BC1-62BE-9C08-EEDE-CD880E250197}"/>
              </a:ext>
            </a:extLst>
          </p:cNvPr>
          <p:cNvPicPr>
            <a:picLocks noChangeAspect="1"/>
          </p:cNvPicPr>
          <p:nvPr/>
        </p:nvPicPr>
        <p:blipFill>
          <a:blip r:embed="rId3"/>
          <a:stretch>
            <a:fillRect/>
          </a:stretch>
        </p:blipFill>
        <p:spPr>
          <a:xfrm>
            <a:off x="6250238" y="2231067"/>
            <a:ext cx="5412753" cy="2583820"/>
          </a:xfrm>
          <a:prstGeom prst="rect">
            <a:avLst/>
          </a:prstGeom>
        </p:spPr>
      </p:pic>
    </p:spTree>
    <p:extLst>
      <p:ext uri="{BB962C8B-B14F-4D97-AF65-F5344CB8AC3E}">
        <p14:creationId xmlns:p14="http://schemas.microsoft.com/office/powerpoint/2010/main" val="2402129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0B2171B2-547B-54EE-D55C-7A15E5529015}"/>
              </a:ext>
            </a:extLst>
          </p:cNvPr>
          <p:cNvPicPr>
            <a:picLocks noChangeAspect="1"/>
          </p:cNvPicPr>
          <p:nvPr/>
        </p:nvPicPr>
        <p:blipFill>
          <a:blip r:embed="rId2"/>
          <a:stretch>
            <a:fillRect/>
          </a:stretch>
        </p:blipFill>
        <p:spPr>
          <a:xfrm>
            <a:off x="287131" y="2335766"/>
            <a:ext cx="5642182" cy="2570071"/>
          </a:xfrm>
          <a:prstGeom prst="rect">
            <a:avLst/>
          </a:prstGeom>
        </p:spPr>
      </p:pic>
      <p:pic>
        <p:nvPicPr>
          <p:cNvPr id="5" name="Picture 4">
            <a:extLst>
              <a:ext uri="{FF2B5EF4-FFF2-40B4-BE49-F238E27FC236}">
                <a16:creationId xmlns="" xmlns:a16="http://schemas.microsoft.com/office/drawing/2014/main" id="{636CD5AB-E3A8-4BEB-17F8-551856FD96E0}"/>
              </a:ext>
            </a:extLst>
          </p:cNvPr>
          <p:cNvPicPr>
            <a:picLocks noChangeAspect="1"/>
          </p:cNvPicPr>
          <p:nvPr/>
        </p:nvPicPr>
        <p:blipFill>
          <a:blip r:embed="rId3"/>
          <a:stretch>
            <a:fillRect/>
          </a:stretch>
        </p:blipFill>
        <p:spPr>
          <a:xfrm>
            <a:off x="6262688" y="2335767"/>
            <a:ext cx="5642181" cy="2570070"/>
          </a:xfrm>
          <a:prstGeom prst="rect">
            <a:avLst/>
          </a:prstGeom>
        </p:spPr>
      </p:pic>
    </p:spTree>
    <p:extLst>
      <p:ext uri="{BB962C8B-B14F-4D97-AF65-F5344CB8AC3E}">
        <p14:creationId xmlns:p14="http://schemas.microsoft.com/office/powerpoint/2010/main" val="3111657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5988256F-8460-E6DE-3134-27BC5EC6C600}"/>
              </a:ext>
            </a:extLst>
          </p:cNvPr>
          <p:cNvPicPr>
            <a:picLocks noChangeAspect="1"/>
          </p:cNvPicPr>
          <p:nvPr/>
        </p:nvPicPr>
        <p:blipFill>
          <a:blip r:embed="rId2"/>
          <a:stretch>
            <a:fillRect/>
          </a:stretch>
        </p:blipFill>
        <p:spPr>
          <a:xfrm>
            <a:off x="247650" y="1943897"/>
            <a:ext cx="5600700" cy="2970206"/>
          </a:xfrm>
          <a:prstGeom prst="rect">
            <a:avLst/>
          </a:prstGeom>
        </p:spPr>
      </p:pic>
      <p:pic>
        <p:nvPicPr>
          <p:cNvPr id="5" name="Picture 4">
            <a:extLst>
              <a:ext uri="{FF2B5EF4-FFF2-40B4-BE49-F238E27FC236}">
                <a16:creationId xmlns="" xmlns:a16="http://schemas.microsoft.com/office/drawing/2014/main" id="{4D3C3722-F389-D326-515B-A6C037F87ECE}"/>
              </a:ext>
            </a:extLst>
          </p:cNvPr>
          <p:cNvPicPr>
            <a:picLocks noChangeAspect="1"/>
          </p:cNvPicPr>
          <p:nvPr/>
        </p:nvPicPr>
        <p:blipFill>
          <a:blip r:embed="rId3"/>
          <a:stretch>
            <a:fillRect/>
          </a:stretch>
        </p:blipFill>
        <p:spPr>
          <a:xfrm>
            <a:off x="6096000" y="1943897"/>
            <a:ext cx="5848350" cy="2970205"/>
          </a:xfrm>
          <a:prstGeom prst="rect">
            <a:avLst/>
          </a:prstGeom>
        </p:spPr>
      </p:pic>
    </p:spTree>
    <p:extLst>
      <p:ext uri="{BB962C8B-B14F-4D97-AF65-F5344CB8AC3E}">
        <p14:creationId xmlns:p14="http://schemas.microsoft.com/office/powerpoint/2010/main" val="1678028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4847E8-2C87-67C7-1A2D-2BFB5E16809C}"/>
              </a:ext>
            </a:extLst>
          </p:cNvPr>
          <p:cNvSpPr>
            <a:spLocks noGrp="1"/>
          </p:cNvSpPr>
          <p:nvPr>
            <p:ph type="ctrTitle"/>
          </p:nvPr>
        </p:nvSpPr>
        <p:spPr>
          <a:xfrm>
            <a:off x="1751012" y="1252538"/>
            <a:ext cx="8676222" cy="906378"/>
          </a:xfrm>
        </p:spPr>
        <p:txBody>
          <a:bodyPr>
            <a:normAutofit fontScale="90000"/>
          </a:bodyPr>
          <a:lstStyle/>
          <a:p>
            <a:r>
              <a:rPr lang="en-IN" dirty="0">
                <a:effectLst/>
                <a:latin typeface="Helvetica Neue" panose="02000503000000020004" pitchFamily="2" charset="0"/>
              </a:rPr>
              <a:t>Architecture</a:t>
            </a:r>
            <a:br>
              <a:rPr lang="en-IN" dirty="0">
                <a:effectLst/>
                <a:latin typeface="Helvetica Neue" panose="02000503000000020004" pitchFamily="2" charset="0"/>
              </a:rPr>
            </a:br>
            <a:endParaRPr lang="en-US" dirty="0"/>
          </a:p>
        </p:txBody>
      </p:sp>
      <p:sp>
        <p:nvSpPr>
          <p:cNvPr id="3" name="Subtitle 2">
            <a:extLst>
              <a:ext uri="{FF2B5EF4-FFF2-40B4-BE49-F238E27FC236}">
                <a16:creationId xmlns="" xmlns:a16="http://schemas.microsoft.com/office/drawing/2014/main" id="{C5A11DFC-D2F1-1A79-EFBD-206566407236}"/>
              </a:ext>
            </a:extLst>
          </p:cNvPr>
          <p:cNvSpPr>
            <a:spLocks noGrp="1"/>
          </p:cNvSpPr>
          <p:nvPr>
            <p:ph type="subTitle" idx="1"/>
          </p:nvPr>
        </p:nvSpPr>
        <p:spPr>
          <a:xfrm>
            <a:off x="1751012" y="1888958"/>
            <a:ext cx="8676222" cy="3902242"/>
          </a:xfrm>
        </p:spPr>
        <p:txBody>
          <a:bodyPr/>
          <a:lstStyle/>
          <a:p>
            <a:pPr algn="just"/>
            <a:r>
              <a:rPr lang="en-IN" dirty="0">
                <a:effectLst/>
                <a:latin typeface="Helvetica Neue" panose="02000503000000020004" pitchFamily="2" charset="0"/>
              </a:rPr>
              <a:t>- The system is built on a three-tier architecture: Frontend, Backend, and Database.</a:t>
            </a:r>
          </a:p>
          <a:p>
            <a:pPr algn="just"/>
            <a:r>
              <a:rPr lang="en-IN" dirty="0">
                <a:effectLst/>
                <a:latin typeface="Helvetica Neue" panose="02000503000000020004" pitchFamily="2" charset="0"/>
              </a:rPr>
              <a:t>- Frontend: The user interacts with the web-based interface.</a:t>
            </a:r>
          </a:p>
          <a:p>
            <a:pPr algn="just"/>
            <a:r>
              <a:rPr lang="en-IN" dirty="0">
                <a:effectLst/>
                <a:latin typeface="Helvetica Neue" panose="02000503000000020004" pitchFamily="2" charset="0"/>
              </a:rPr>
              <a:t>- Backend: Manages business logic and communication with the database.</a:t>
            </a:r>
          </a:p>
          <a:p>
            <a:pPr algn="just"/>
            <a:r>
              <a:rPr lang="en-IN" dirty="0">
                <a:effectLst/>
                <a:latin typeface="Helvetica Neue" panose="02000503000000020004" pitchFamily="2" charset="0"/>
              </a:rPr>
              <a:t>- Database: Stores user data, meeting room details, and booking information.</a:t>
            </a:r>
          </a:p>
          <a:p>
            <a:endParaRPr lang="en-US" dirty="0"/>
          </a:p>
        </p:txBody>
      </p:sp>
    </p:spTree>
    <p:extLst>
      <p:ext uri="{BB962C8B-B14F-4D97-AF65-F5344CB8AC3E}">
        <p14:creationId xmlns:p14="http://schemas.microsoft.com/office/powerpoint/2010/main" val="3729662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4847E8-2C87-67C7-1A2D-2BFB5E16809C}"/>
              </a:ext>
            </a:extLst>
          </p:cNvPr>
          <p:cNvSpPr>
            <a:spLocks noGrp="1"/>
          </p:cNvSpPr>
          <p:nvPr>
            <p:ph type="ctrTitle"/>
          </p:nvPr>
        </p:nvSpPr>
        <p:spPr>
          <a:xfrm>
            <a:off x="1764766" y="1238251"/>
            <a:ext cx="8676222" cy="906378"/>
          </a:xfrm>
        </p:spPr>
        <p:txBody>
          <a:bodyPr>
            <a:normAutofit fontScale="90000"/>
          </a:bodyPr>
          <a:lstStyle/>
          <a:p>
            <a:r>
              <a:rPr lang="en-IN" dirty="0">
                <a:effectLst/>
                <a:latin typeface="Helvetica Neue" panose="02000503000000020004" pitchFamily="2" charset="0"/>
              </a:rPr>
              <a:t>Database Schema</a:t>
            </a:r>
            <a:br>
              <a:rPr lang="en-IN" dirty="0">
                <a:effectLst/>
                <a:latin typeface="Helvetica Neue" panose="02000503000000020004" pitchFamily="2" charset="0"/>
              </a:rPr>
            </a:br>
            <a:endParaRPr lang="en-US" dirty="0"/>
          </a:p>
        </p:txBody>
      </p:sp>
      <p:pic>
        <p:nvPicPr>
          <p:cNvPr id="5" name="Picture 4">
            <a:extLst>
              <a:ext uri="{FF2B5EF4-FFF2-40B4-BE49-F238E27FC236}">
                <a16:creationId xmlns="" xmlns:a16="http://schemas.microsoft.com/office/drawing/2014/main" id="{C6276C05-FF69-28E4-EA55-CB7023ABAB88}"/>
              </a:ext>
            </a:extLst>
          </p:cNvPr>
          <p:cNvPicPr>
            <a:picLocks noChangeAspect="1"/>
          </p:cNvPicPr>
          <p:nvPr/>
        </p:nvPicPr>
        <p:blipFill>
          <a:blip r:embed="rId2"/>
          <a:stretch>
            <a:fillRect/>
          </a:stretch>
        </p:blipFill>
        <p:spPr>
          <a:xfrm>
            <a:off x="3100691" y="1691440"/>
            <a:ext cx="5990617" cy="4580555"/>
          </a:xfrm>
          <a:prstGeom prst="rect">
            <a:avLst/>
          </a:prstGeom>
        </p:spPr>
      </p:pic>
    </p:spTree>
    <p:extLst>
      <p:ext uri="{BB962C8B-B14F-4D97-AF65-F5344CB8AC3E}">
        <p14:creationId xmlns:p14="http://schemas.microsoft.com/office/powerpoint/2010/main" val="26392855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{AFB90BF2-DEE0-F245-87FD-6DB890531BF5}tf10001063</Template>
  <TotalTime>179</TotalTime>
  <Words>523</Words>
  <Application>Microsoft Office PowerPoint</Application>
  <PresentationFormat>Widescreen</PresentationFormat>
  <Paragraphs>46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Helvetica Neue</vt:lpstr>
      <vt:lpstr>Söhne</vt:lpstr>
      <vt:lpstr>Mesh</vt:lpstr>
      <vt:lpstr>Meeting Room Booking System </vt:lpstr>
      <vt:lpstr> Introduction </vt:lpstr>
      <vt:lpstr>Project Overview </vt:lpstr>
      <vt:lpstr> User Interface </vt:lpstr>
      <vt:lpstr>PowerPoint Presentation</vt:lpstr>
      <vt:lpstr>PowerPoint Presentation</vt:lpstr>
      <vt:lpstr>PowerPoint Presentation</vt:lpstr>
      <vt:lpstr>Architecture </vt:lpstr>
      <vt:lpstr>Database Schema </vt:lpstr>
      <vt:lpstr> Main Features </vt:lpstr>
      <vt:lpstr>Data Flow Diagrams (DFD) </vt:lpstr>
      <vt:lpstr>PowerPoint Presentation</vt:lpstr>
      <vt:lpstr>Challenges Faced </vt:lpstr>
      <vt:lpstr>Conclusion </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Meeting Room Booking System </dc:title>
  <dc:creator>shrey Sharma</dc:creator>
  <cp:lastModifiedBy>hp</cp:lastModifiedBy>
  <cp:revision>5</cp:revision>
  <dcterms:created xsi:type="dcterms:W3CDTF">2023-09-14T13:47:34Z</dcterms:created>
  <dcterms:modified xsi:type="dcterms:W3CDTF">2023-09-14T17:35:00Z</dcterms:modified>
</cp:coreProperties>
</file>