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28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9" r:id="rId12"/>
    <p:sldId id="267" r:id="rId13"/>
    <p:sldId id="268" r:id="rId14"/>
    <p:sldId id="270" r:id="rId15"/>
    <p:sldId id="283" r:id="rId16"/>
    <p:sldId id="272" r:id="rId17"/>
    <p:sldId id="273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58" r:id="rId27"/>
  </p:sldIdLst>
  <p:sldSz cx="9144000" cy="5143500" type="screen16x9"/>
  <p:notesSz cx="6858000" cy="9144000"/>
  <p:embeddedFontLst>
    <p:embeddedFont>
      <p:font typeface="Open Sans" panose="020B0604020202020204" charset="0"/>
      <p:regular r:id="rId29"/>
      <p:bold r:id="rId30"/>
      <p:italic r:id="rId31"/>
      <p:boldItalic r:id="rId32"/>
    </p:embeddedFont>
    <p:embeddedFont>
      <p:font typeface="Calibri" panose="020F0502020204030204" pitchFamily="34" charset="0"/>
      <p:regular r:id="rId33"/>
      <p:bold r:id="rId34"/>
      <p:italic r:id="rId35"/>
      <p:boldItalic r:id="rId36"/>
    </p:embeddedFont>
    <p:embeddedFont>
      <p:font typeface="Verdana" panose="020B0604030504040204" pitchFamily="34" charset="0"/>
      <p:regular r:id="rId37"/>
      <p:bold r:id="rId38"/>
      <p:italic r:id="rId39"/>
      <p:boldItalic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634" y="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font" Target="fonts/font9.fntdata"/><Relationship Id="rId40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6200366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bb4a006b1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bb4a006b1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89864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bb4a006b1e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bb4a006b1e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44261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bb4a006b1e_0_3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gbb4a006b1e_0_3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422888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obj">
  <p:cSld name="OBJEC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2887963" y="392286"/>
            <a:ext cx="3368100" cy="2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 b="0" i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200" cy="2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000" cy="2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000" cy="2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0" lvl="0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sz="900" b="0" i="0" u="none" strike="noStrike" cap="none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>
            <a:spLocks noGrp="1"/>
          </p:cNvSpPr>
          <p:nvPr>
            <p:ph type="title"/>
          </p:nvPr>
        </p:nvSpPr>
        <p:spPr>
          <a:xfrm>
            <a:off x="2887963" y="392286"/>
            <a:ext cx="3368100" cy="2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 b="0" i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body" idx="1"/>
          </p:nvPr>
        </p:nvSpPr>
        <p:spPr>
          <a:xfrm>
            <a:off x="457200" y="1183005"/>
            <a:ext cx="8229600" cy="33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228600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spcBef>
                <a:spcPts val="1200"/>
              </a:spcBef>
              <a:spcAft>
                <a:spcPts val="12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200" cy="2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000" cy="2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000" cy="2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0" lvl="0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sz="9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oogle Shape;65;p15"/>
          <p:cNvGrpSpPr/>
          <p:nvPr/>
        </p:nvGrpSpPr>
        <p:grpSpPr>
          <a:xfrm>
            <a:off x="-6" y="3321525"/>
            <a:ext cx="9144160" cy="1989300"/>
            <a:chOff x="-6" y="3321525"/>
            <a:chExt cx="9144160" cy="1989300"/>
          </a:xfrm>
        </p:grpSpPr>
        <p:grpSp>
          <p:nvGrpSpPr>
            <p:cNvPr id="66" name="Google Shape;66;p15"/>
            <p:cNvGrpSpPr/>
            <p:nvPr/>
          </p:nvGrpSpPr>
          <p:grpSpPr>
            <a:xfrm flipH="1">
              <a:off x="-6" y="3569880"/>
              <a:ext cx="3576012" cy="1406284"/>
              <a:chOff x="152400" y="152400"/>
              <a:chExt cx="4056275" cy="1595150"/>
            </a:xfrm>
          </p:grpSpPr>
          <p:pic>
            <p:nvPicPr>
              <p:cNvPr id="67" name="Google Shape;67;p15"/>
              <p:cNvPicPr preferRelativeResize="0"/>
              <p:nvPr/>
            </p:nvPicPr>
            <p:blipFill rotWithShape="1">
              <a:blip r:embed="rId3">
                <a:alphaModFix amt="51000"/>
              </a:blip>
              <a:srcRect b="6881"/>
              <a:stretch/>
            </p:blipFill>
            <p:spPr>
              <a:xfrm>
                <a:off x="152400" y="152400"/>
                <a:ext cx="4056275" cy="159515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68" name="Google Shape;68;p15"/>
              <p:cNvSpPr/>
              <p:nvPr/>
            </p:nvSpPr>
            <p:spPr>
              <a:xfrm>
                <a:off x="539250" y="475150"/>
                <a:ext cx="841200" cy="3018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9" name="Google Shape;69;p15"/>
            <p:cNvGrpSpPr/>
            <p:nvPr/>
          </p:nvGrpSpPr>
          <p:grpSpPr>
            <a:xfrm>
              <a:off x="5568142" y="3569880"/>
              <a:ext cx="3576012" cy="1406284"/>
              <a:chOff x="152400" y="152400"/>
              <a:chExt cx="4056275" cy="1595150"/>
            </a:xfrm>
          </p:grpSpPr>
          <p:pic>
            <p:nvPicPr>
              <p:cNvPr id="70" name="Google Shape;70;p15"/>
              <p:cNvPicPr preferRelativeResize="0"/>
              <p:nvPr/>
            </p:nvPicPr>
            <p:blipFill rotWithShape="1">
              <a:blip r:embed="rId3">
                <a:alphaModFix amt="51000"/>
              </a:blip>
              <a:srcRect b="6881"/>
              <a:stretch/>
            </p:blipFill>
            <p:spPr>
              <a:xfrm>
                <a:off x="152400" y="152400"/>
                <a:ext cx="4056275" cy="159515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71" name="Google Shape;71;p15"/>
              <p:cNvSpPr/>
              <p:nvPr/>
            </p:nvSpPr>
            <p:spPr>
              <a:xfrm>
                <a:off x="539250" y="475150"/>
                <a:ext cx="841200" cy="3018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2" name="Google Shape;72;p15"/>
            <p:cNvSpPr/>
            <p:nvPr/>
          </p:nvSpPr>
          <p:spPr>
            <a:xfrm>
              <a:off x="3116375" y="4260000"/>
              <a:ext cx="2933100" cy="716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73" name="Google Shape;73;p15"/>
            <p:cNvPicPr preferRelativeResize="0"/>
            <p:nvPr/>
          </p:nvPicPr>
          <p:blipFill rotWithShape="1">
            <a:blip r:embed="rId4">
              <a:alphaModFix amt="27000"/>
            </a:blip>
            <a:srcRect b="7510"/>
            <a:stretch/>
          </p:blipFill>
          <p:spPr>
            <a:xfrm>
              <a:off x="2666946" y="3321525"/>
              <a:ext cx="3810108" cy="19893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74" name="Google Shape;74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23">
            <a:off x="2738987" y="586918"/>
            <a:ext cx="3666026" cy="478001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3409988" y="1132588"/>
            <a:ext cx="2792400" cy="2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025" rIns="0" bIns="0" anchor="t" anchorCtr="0">
            <a:normAutofit fontScale="92500"/>
          </a:bodyPr>
          <a:lstStyle/>
          <a:p>
            <a:pPr marL="127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Burden Free Quality Education</a:t>
            </a:r>
            <a:endParaRPr sz="1100">
              <a:solidFill>
                <a:srgbClr val="99999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sz="1100">
              <a:solidFill>
                <a:srgbClr val="99999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76" name="Google Shape;76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782825" y="1911450"/>
            <a:ext cx="3578350" cy="66030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5"/>
          <p:cNvSpPr/>
          <p:nvPr/>
        </p:nvSpPr>
        <p:spPr>
          <a:xfrm>
            <a:off x="0" y="5090100"/>
            <a:ext cx="9144000" cy="53400"/>
          </a:xfrm>
          <a:prstGeom prst="rect">
            <a:avLst/>
          </a:prstGeom>
          <a:solidFill>
            <a:srgbClr val="44CAF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2" descr="str.isalnum()&#10;str.isalpha()&#10;str.isdigit()&#10;str.islower()&#10;str.isspace()&#10;str.isupper()&#10;str.istitle()&#10;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6446" y="145220"/>
            <a:ext cx="6051107" cy="453833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Google Shape;84;p16"/>
          <p:cNvPicPr preferRelativeResize="0"/>
          <p:nvPr/>
        </p:nvPicPr>
        <p:blipFill rotWithShape="1">
          <a:blip r:embed="rId3">
            <a:alphaModFix/>
          </a:blip>
          <a:srcRect r="86351"/>
          <a:stretch/>
        </p:blipFill>
        <p:spPr>
          <a:xfrm>
            <a:off x="144350" y="4441700"/>
            <a:ext cx="506301" cy="48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8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9825" y="4534275"/>
            <a:ext cx="1672078" cy="30854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" name="Google Shape;89;p16"/>
          <p:cNvCxnSpPr/>
          <p:nvPr/>
        </p:nvCxnSpPr>
        <p:spPr>
          <a:xfrm>
            <a:off x="797700" y="4458900"/>
            <a:ext cx="0" cy="459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" name="Google Shape;90;p16"/>
          <p:cNvSpPr/>
          <p:nvPr/>
        </p:nvSpPr>
        <p:spPr>
          <a:xfrm flipH="1">
            <a:off x="0" y="5036689"/>
            <a:ext cx="9144000" cy="106800"/>
          </a:xfrm>
          <a:prstGeom prst="rect">
            <a:avLst/>
          </a:prstGeom>
          <a:gradFill>
            <a:gsLst>
              <a:gs pos="0">
                <a:srgbClr val="44CAFD"/>
              </a:gs>
              <a:gs pos="100000">
                <a:srgbClr val="6E65FF"/>
              </a:gs>
              <a:gs pos="100000">
                <a:srgbClr val="5E26B4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4106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Strings in python"/>
          <p:cNvSpPr>
            <a:spLocks noGrp="1" noChangeAspect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Strings in python"/>
          <p:cNvSpPr>
            <a:spLocks noGrp="1" noChangeAspect="1" noChangeArrowheads="1"/>
          </p:cNvSpPr>
          <p:nvPr>
            <p:ph type="body" idx="1"/>
          </p:nvPr>
        </p:nvSpPr>
        <p:spPr bwMode="auto">
          <a:xfrm>
            <a:off x="1514858" y="3448789"/>
            <a:ext cx="8520600" cy="341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1030" name="Picture 6" descr="Strings in pyth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8733" y="110326"/>
            <a:ext cx="6076950" cy="456247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Google Shape;84;p16"/>
          <p:cNvPicPr preferRelativeResize="0"/>
          <p:nvPr/>
        </p:nvPicPr>
        <p:blipFill rotWithShape="1">
          <a:blip r:embed="rId3">
            <a:alphaModFix/>
          </a:blip>
          <a:srcRect r="86351"/>
          <a:stretch/>
        </p:blipFill>
        <p:spPr>
          <a:xfrm>
            <a:off x="144350" y="4441700"/>
            <a:ext cx="506301" cy="48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8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9825" y="4534275"/>
            <a:ext cx="1672078" cy="30854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" name="Google Shape;89;p16"/>
          <p:cNvCxnSpPr/>
          <p:nvPr/>
        </p:nvCxnSpPr>
        <p:spPr>
          <a:xfrm>
            <a:off x="797700" y="4458900"/>
            <a:ext cx="0" cy="459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" name="Google Shape;90;p16"/>
          <p:cNvSpPr/>
          <p:nvPr/>
        </p:nvSpPr>
        <p:spPr>
          <a:xfrm flipH="1">
            <a:off x="0" y="5036689"/>
            <a:ext cx="9144000" cy="106800"/>
          </a:xfrm>
          <a:prstGeom prst="rect">
            <a:avLst/>
          </a:prstGeom>
          <a:gradFill>
            <a:gsLst>
              <a:gs pos="0">
                <a:srgbClr val="44CAFD"/>
              </a:gs>
              <a:gs pos="100000">
                <a:srgbClr val="6E65FF"/>
              </a:gs>
              <a:gs pos="100000">
                <a:srgbClr val="5E26B4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8453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2" descr="str.lower() Convert all characters to lowercase&#10;str.upper() Convert all characters to uppercase&#10;str.swapcase() Convert upp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2538" y="183768"/>
            <a:ext cx="6164925" cy="4623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Google Shape;84;p16"/>
          <p:cNvPicPr preferRelativeResize="0"/>
          <p:nvPr/>
        </p:nvPicPr>
        <p:blipFill rotWithShape="1">
          <a:blip r:embed="rId3">
            <a:alphaModFix/>
          </a:blip>
          <a:srcRect r="86351"/>
          <a:stretch/>
        </p:blipFill>
        <p:spPr>
          <a:xfrm>
            <a:off x="144350" y="4441700"/>
            <a:ext cx="506301" cy="48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8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9825" y="4534275"/>
            <a:ext cx="1672078" cy="30854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" name="Google Shape;89;p16"/>
          <p:cNvCxnSpPr/>
          <p:nvPr/>
        </p:nvCxnSpPr>
        <p:spPr>
          <a:xfrm>
            <a:off x="797700" y="4458900"/>
            <a:ext cx="0" cy="459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" name="Google Shape;90;p16"/>
          <p:cNvSpPr/>
          <p:nvPr/>
        </p:nvSpPr>
        <p:spPr>
          <a:xfrm flipH="1">
            <a:off x="0" y="5036689"/>
            <a:ext cx="9144000" cy="106800"/>
          </a:xfrm>
          <a:prstGeom prst="rect">
            <a:avLst/>
          </a:prstGeom>
          <a:gradFill>
            <a:gsLst>
              <a:gs pos="0">
                <a:srgbClr val="44CAFD"/>
              </a:gs>
              <a:gs pos="100000">
                <a:srgbClr val="6E65FF"/>
              </a:gs>
              <a:gs pos="100000">
                <a:srgbClr val="5E26B4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9186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2" descr="str.count(sub) Return the number of non-overlapping occurrences of&#10;substring sub .&#10;str.find(sub) Return the lowest index i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5342" y="0"/>
            <a:ext cx="6342837" cy="4757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Google Shape;84;p16"/>
          <p:cNvPicPr preferRelativeResize="0"/>
          <p:nvPr/>
        </p:nvPicPr>
        <p:blipFill rotWithShape="1">
          <a:blip r:embed="rId3">
            <a:alphaModFix/>
          </a:blip>
          <a:srcRect r="86351"/>
          <a:stretch/>
        </p:blipFill>
        <p:spPr>
          <a:xfrm>
            <a:off x="144350" y="4441700"/>
            <a:ext cx="506301" cy="48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8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9825" y="4534275"/>
            <a:ext cx="1672078" cy="30854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" name="Google Shape;89;p16"/>
          <p:cNvCxnSpPr/>
          <p:nvPr/>
        </p:nvCxnSpPr>
        <p:spPr>
          <a:xfrm>
            <a:off x="797700" y="4458900"/>
            <a:ext cx="0" cy="459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" name="Google Shape;90;p16"/>
          <p:cNvSpPr/>
          <p:nvPr/>
        </p:nvSpPr>
        <p:spPr>
          <a:xfrm flipH="1">
            <a:off x="0" y="5036689"/>
            <a:ext cx="9144000" cy="106800"/>
          </a:xfrm>
          <a:prstGeom prst="rect">
            <a:avLst/>
          </a:prstGeom>
          <a:gradFill>
            <a:gsLst>
              <a:gs pos="0">
                <a:srgbClr val="44CAFD"/>
              </a:gs>
              <a:gs pos="100000">
                <a:srgbClr val="6E65FF"/>
              </a:gs>
              <a:gs pos="100000">
                <a:srgbClr val="5E26B4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1934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 descr=" Tuples are very similar to lists, except that&#10;they are immutable (they cannot be&#10;changed).&#10; They are created using pare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6625" y="911423"/>
            <a:ext cx="4871512" cy="365745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Google Shape;84;p16"/>
          <p:cNvPicPr preferRelativeResize="0"/>
          <p:nvPr/>
        </p:nvPicPr>
        <p:blipFill rotWithShape="1">
          <a:blip r:embed="rId3">
            <a:alphaModFix/>
          </a:blip>
          <a:srcRect r="86351"/>
          <a:stretch/>
        </p:blipFill>
        <p:spPr>
          <a:xfrm>
            <a:off x="144350" y="4462325"/>
            <a:ext cx="506301" cy="48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8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9825" y="4554900"/>
            <a:ext cx="1672078" cy="30854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" name="Google Shape;89;p16"/>
          <p:cNvCxnSpPr/>
          <p:nvPr/>
        </p:nvCxnSpPr>
        <p:spPr>
          <a:xfrm>
            <a:off x="797700" y="4479525"/>
            <a:ext cx="0" cy="459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" name="Google Shape;90;p16"/>
          <p:cNvSpPr/>
          <p:nvPr/>
        </p:nvSpPr>
        <p:spPr>
          <a:xfrm flipH="1">
            <a:off x="0" y="5057314"/>
            <a:ext cx="9144000" cy="106800"/>
          </a:xfrm>
          <a:prstGeom prst="rect">
            <a:avLst/>
          </a:prstGeom>
          <a:gradFill>
            <a:gsLst>
              <a:gs pos="0">
                <a:srgbClr val="44CAFD"/>
              </a:gs>
              <a:gs pos="100000">
                <a:srgbClr val="6E65FF"/>
              </a:gs>
              <a:gs pos="100000">
                <a:srgbClr val="5E26B4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61066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 descr=" We generally use tuple for heterogeneous (different)&#10;datatypes and list for homogeneous (similar) datatypes.&#10; Since tup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34029" y="163225"/>
            <a:ext cx="5875942" cy="5297587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84;p16"/>
          <p:cNvPicPr preferRelativeResize="0"/>
          <p:nvPr/>
        </p:nvPicPr>
        <p:blipFill rotWithShape="1">
          <a:blip r:embed="rId3">
            <a:alphaModFix/>
          </a:blip>
          <a:srcRect r="86351"/>
          <a:stretch/>
        </p:blipFill>
        <p:spPr>
          <a:xfrm>
            <a:off x="144350" y="4441700"/>
            <a:ext cx="506301" cy="48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8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9825" y="4534275"/>
            <a:ext cx="1672078" cy="30854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" name="Google Shape;89;p16"/>
          <p:cNvCxnSpPr/>
          <p:nvPr/>
        </p:nvCxnSpPr>
        <p:spPr>
          <a:xfrm>
            <a:off x="797700" y="4458900"/>
            <a:ext cx="0" cy="459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" name="Google Shape;90;p16"/>
          <p:cNvSpPr/>
          <p:nvPr/>
        </p:nvSpPr>
        <p:spPr>
          <a:xfrm flipH="1">
            <a:off x="0" y="5036689"/>
            <a:ext cx="9144000" cy="106800"/>
          </a:xfrm>
          <a:prstGeom prst="rect">
            <a:avLst/>
          </a:prstGeom>
          <a:gradFill>
            <a:gsLst>
              <a:gs pos="0">
                <a:srgbClr val="44CAFD"/>
              </a:gs>
              <a:gs pos="100000">
                <a:srgbClr val="6E65FF"/>
              </a:gs>
              <a:gs pos="100000">
                <a:srgbClr val="5E26B4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73064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 descr=" A tuple is created by placing all the&#10;items (elements) inside a parentheses&#10;(), separated by comma.&#10; The parentheses ar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681" y="0"/>
            <a:ext cx="7214632" cy="5410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Google Shape;84;p16"/>
          <p:cNvPicPr preferRelativeResize="0"/>
          <p:nvPr/>
        </p:nvPicPr>
        <p:blipFill rotWithShape="1">
          <a:blip r:embed="rId3">
            <a:alphaModFix/>
          </a:blip>
          <a:srcRect r="86351"/>
          <a:stretch/>
        </p:blipFill>
        <p:spPr>
          <a:xfrm>
            <a:off x="144350" y="4441700"/>
            <a:ext cx="506301" cy="48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8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9825" y="4534275"/>
            <a:ext cx="1672078" cy="30854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" name="Google Shape;89;p16"/>
          <p:cNvCxnSpPr/>
          <p:nvPr/>
        </p:nvCxnSpPr>
        <p:spPr>
          <a:xfrm>
            <a:off x="797700" y="4458900"/>
            <a:ext cx="0" cy="459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" name="Google Shape;90;p16"/>
          <p:cNvSpPr/>
          <p:nvPr/>
        </p:nvSpPr>
        <p:spPr>
          <a:xfrm flipH="1">
            <a:off x="0" y="5036689"/>
            <a:ext cx="9144000" cy="106800"/>
          </a:xfrm>
          <a:prstGeom prst="rect">
            <a:avLst/>
          </a:prstGeom>
          <a:gradFill>
            <a:gsLst>
              <a:gs pos="0">
                <a:srgbClr val="44CAFD"/>
              </a:gs>
              <a:gs pos="100000">
                <a:srgbClr val="6E65FF"/>
              </a:gs>
              <a:gs pos="100000">
                <a:srgbClr val="5E26B4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83648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 descr=" Creating a tuple with one element is a bit tricky.&#10; Having one element within parentheses is not enough.We&#10;will need a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19990" y="61625"/>
            <a:ext cx="6009666" cy="450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84;p16"/>
          <p:cNvPicPr preferRelativeResize="0"/>
          <p:nvPr/>
        </p:nvPicPr>
        <p:blipFill rotWithShape="1">
          <a:blip r:embed="rId3">
            <a:alphaModFix/>
          </a:blip>
          <a:srcRect r="86351"/>
          <a:stretch/>
        </p:blipFill>
        <p:spPr>
          <a:xfrm>
            <a:off x="144350" y="4441700"/>
            <a:ext cx="506301" cy="48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8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9825" y="4534275"/>
            <a:ext cx="1672078" cy="30854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" name="Google Shape;89;p16"/>
          <p:cNvCxnSpPr/>
          <p:nvPr/>
        </p:nvCxnSpPr>
        <p:spPr>
          <a:xfrm>
            <a:off x="797700" y="4458900"/>
            <a:ext cx="0" cy="459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" name="Google Shape;90;p16"/>
          <p:cNvSpPr/>
          <p:nvPr/>
        </p:nvSpPr>
        <p:spPr>
          <a:xfrm flipH="1">
            <a:off x="0" y="5036689"/>
            <a:ext cx="9144000" cy="106800"/>
          </a:xfrm>
          <a:prstGeom prst="rect">
            <a:avLst/>
          </a:prstGeom>
          <a:gradFill>
            <a:gsLst>
              <a:gs pos="0">
                <a:srgbClr val="44CAFD"/>
              </a:gs>
              <a:gs pos="100000">
                <a:srgbClr val="6E65FF"/>
              </a:gs>
              <a:gs pos="100000">
                <a:srgbClr val="5E26B4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37555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 descr=" Unlike lists, tuples are immutable.&#10; This means that elements of a tuple cannot be changed once it has been&#10;assigned. B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94564" y="371261"/>
            <a:ext cx="5874787" cy="440609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84;p16"/>
          <p:cNvPicPr preferRelativeResize="0"/>
          <p:nvPr/>
        </p:nvPicPr>
        <p:blipFill rotWithShape="1">
          <a:blip r:embed="rId3">
            <a:alphaModFix/>
          </a:blip>
          <a:srcRect r="86351"/>
          <a:stretch/>
        </p:blipFill>
        <p:spPr>
          <a:xfrm>
            <a:off x="144350" y="4441700"/>
            <a:ext cx="506301" cy="48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8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9825" y="4534275"/>
            <a:ext cx="1672078" cy="30854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" name="Google Shape;89;p16"/>
          <p:cNvCxnSpPr/>
          <p:nvPr/>
        </p:nvCxnSpPr>
        <p:spPr>
          <a:xfrm>
            <a:off x="797700" y="4458900"/>
            <a:ext cx="0" cy="459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" name="Google Shape;90;p16"/>
          <p:cNvSpPr/>
          <p:nvPr/>
        </p:nvSpPr>
        <p:spPr>
          <a:xfrm flipH="1">
            <a:off x="0" y="5036689"/>
            <a:ext cx="9144000" cy="106800"/>
          </a:xfrm>
          <a:prstGeom prst="rect">
            <a:avLst/>
          </a:prstGeom>
          <a:gradFill>
            <a:gsLst>
              <a:gs pos="0">
                <a:srgbClr val="44CAFD"/>
              </a:gs>
              <a:gs pos="100000">
                <a:srgbClr val="6E65FF"/>
              </a:gs>
              <a:gs pos="100000">
                <a:srgbClr val="5E26B4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68281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 descr="Similar to List,&#10; We can use + operator to combine two tuples. This is also&#10;called concatenation.&#10; We can also repeat th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02840" y="97884"/>
            <a:ext cx="5961321" cy="4470991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84;p16"/>
          <p:cNvPicPr preferRelativeResize="0"/>
          <p:nvPr/>
        </p:nvPicPr>
        <p:blipFill rotWithShape="1">
          <a:blip r:embed="rId3">
            <a:alphaModFix/>
          </a:blip>
          <a:srcRect r="86351"/>
          <a:stretch/>
        </p:blipFill>
        <p:spPr>
          <a:xfrm>
            <a:off x="144350" y="4441700"/>
            <a:ext cx="506301" cy="48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8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9825" y="4534275"/>
            <a:ext cx="1672078" cy="30854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" name="Google Shape;89;p16"/>
          <p:cNvCxnSpPr/>
          <p:nvPr/>
        </p:nvCxnSpPr>
        <p:spPr>
          <a:xfrm>
            <a:off x="797700" y="4458900"/>
            <a:ext cx="0" cy="459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" name="Google Shape;90;p16"/>
          <p:cNvSpPr/>
          <p:nvPr/>
        </p:nvSpPr>
        <p:spPr>
          <a:xfrm flipH="1">
            <a:off x="0" y="5036689"/>
            <a:ext cx="9144000" cy="106800"/>
          </a:xfrm>
          <a:prstGeom prst="rect">
            <a:avLst/>
          </a:prstGeom>
          <a:gradFill>
            <a:gsLst>
              <a:gs pos="0">
                <a:srgbClr val="44CAFD"/>
              </a:gs>
              <a:gs pos="100000">
                <a:srgbClr val="6E65FF"/>
              </a:gs>
              <a:gs pos="100000">
                <a:srgbClr val="5E26B4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4583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/>
          <p:nvPr/>
        </p:nvSpPr>
        <p:spPr>
          <a:xfrm>
            <a:off x="0" y="0"/>
            <a:ext cx="9144000" cy="836400"/>
          </a:xfrm>
          <a:prstGeom prst="rect">
            <a:avLst/>
          </a:prstGeom>
          <a:gradFill>
            <a:gsLst>
              <a:gs pos="0">
                <a:srgbClr val="44CAFD"/>
              </a:gs>
              <a:gs pos="100000">
                <a:srgbClr val="6E65FF"/>
              </a:gs>
              <a:gs pos="100000">
                <a:srgbClr val="5E26B4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83" name="Google Shape;83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2</a:t>
            </a:fld>
            <a:endParaRPr/>
          </a:p>
        </p:txBody>
      </p:sp>
      <p:pic>
        <p:nvPicPr>
          <p:cNvPr id="84" name="Google Shape;84;p16"/>
          <p:cNvPicPr preferRelativeResize="0"/>
          <p:nvPr/>
        </p:nvPicPr>
        <p:blipFill rotWithShape="1">
          <a:blip r:embed="rId3">
            <a:alphaModFix/>
          </a:blip>
          <a:srcRect r="86351"/>
          <a:stretch/>
        </p:blipFill>
        <p:spPr>
          <a:xfrm>
            <a:off x="144350" y="4441700"/>
            <a:ext cx="506301" cy="4837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6"/>
          <p:cNvSpPr txBox="1">
            <a:spLocks noGrp="1"/>
          </p:cNvSpPr>
          <p:nvPr>
            <p:ph type="title"/>
          </p:nvPr>
        </p:nvSpPr>
        <p:spPr>
          <a:xfrm>
            <a:off x="311550" y="129000"/>
            <a:ext cx="816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Title</a:t>
            </a:r>
            <a:endParaRPr sz="2000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88" name="Google Shape;8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9825" y="4534275"/>
            <a:ext cx="1672078" cy="30854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9" name="Google Shape;89;p16"/>
          <p:cNvCxnSpPr/>
          <p:nvPr/>
        </p:nvCxnSpPr>
        <p:spPr>
          <a:xfrm>
            <a:off x="797700" y="4458900"/>
            <a:ext cx="0" cy="459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0" name="Google Shape;90;p16"/>
          <p:cNvSpPr/>
          <p:nvPr/>
        </p:nvSpPr>
        <p:spPr>
          <a:xfrm flipH="1">
            <a:off x="0" y="5036689"/>
            <a:ext cx="9144000" cy="106800"/>
          </a:xfrm>
          <a:prstGeom prst="rect">
            <a:avLst/>
          </a:prstGeom>
          <a:gradFill>
            <a:gsLst>
              <a:gs pos="0">
                <a:srgbClr val="44CAFD"/>
              </a:gs>
              <a:gs pos="100000">
                <a:srgbClr val="6E65FF"/>
              </a:gs>
              <a:gs pos="100000">
                <a:srgbClr val="5E26B4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" name="Picture 2" descr=" Find length of string&#10; Accessing individual characters/slicing&#10; Difference between string and list.&#10; Convert to lower...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2573" y="1177783"/>
            <a:ext cx="3892697" cy="292253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 descr=" We cannot change the elements in a tuple. That also means we&#10;cannot delete or remove items from a tuple.&#10; But deleting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33770" y="0"/>
            <a:ext cx="6476459" cy="4857344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84;p16"/>
          <p:cNvPicPr preferRelativeResize="0"/>
          <p:nvPr/>
        </p:nvPicPr>
        <p:blipFill rotWithShape="1">
          <a:blip r:embed="rId3">
            <a:alphaModFix/>
          </a:blip>
          <a:srcRect r="86351"/>
          <a:stretch/>
        </p:blipFill>
        <p:spPr>
          <a:xfrm>
            <a:off x="144350" y="4441700"/>
            <a:ext cx="506301" cy="48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8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9825" y="4534275"/>
            <a:ext cx="1672078" cy="30854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" name="Google Shape;89;p16"/>
          <p:cNvCxnSpPr/>
          <p:nvPr/>
        </p:nvCxnSpPr>
        <p:spPr>
          <a:xfrm>
            <a:off x="797700" y="4458900"/>
            <a:ext cx="0" cy="459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" name="Google Shape;90;p16"/>
          <p:cNvSpPr/>
          <p:nvPr/>
        </p:nvSpPr>
        <p:spPr>
          <a:xfrm flipH="1">
            <a:off x="0" y="5036689"/>
            <a:ext cx="9144000" cy="106800"/>
          </a:xfrm>
          <a:prstGeom prst="rect">
            <a:avLst/>
          </a:prstGeom>
          <a:gradFill>
            <a:gsLst>
              <a:gs pos="0">
                <a:srgbClr val="44CAFD"/>
              </a:gs>
              <a:gs pos="100000">
                <a:srgbClr val="6E65FF"/>
              </a:gs>
              <a:gs pos="100000">
                <a:srgbClr val="5E26B4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64001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 descr=" Methods that add items or remove items are not available with tuple.&#10;Only the following two methods are available.&#10;Metho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208" y="375578"/>
            <a:ext cx="4962710" cy="3722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Google Shape;84;p16"/>
          <p:cNvPicPr preferRelativeResize="0"/>
          <p:nvPr/>
        </p:nvPicPr>
        <p:blipFill rotWithShape="1">
          <a:blip r:embed="rId3">
            <a:alphaModFix/>
          </a:blip>
          <a:srcRect r="86351"/>
          <a:stretch/>
        </p:blipFill>
        <p:spPr>
          <a:xfrm>
            <a:off x="144350" y="4441700"/>
            <a:ext cx="506301" cy="48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8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9825" y="4534275"/>
            <a:ext cx="1672078" cy="30854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" name="Google Shape;89;p16"/>
          <p:cNvCxnSpPr/>
          <p:nvPr/>
        </p:nvCxnSpPr>
        <p:spPr>
          <a:xfrm>
            <a:off x="797700" y="4458900"/>
            <a:ext cx="0" cy="459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" name="Google Shape;90;p16"/>
          <p:cNvSpPr/>
          <p:nvPr/>
        </p:nvSpPr>
        <p:spPr>
          <a:xfrm flipH="1">
            <a:off x="0" y="5036689"/>
            <a:ext cx="9144000" cy="106800"/>
          </a:xfrm>
          <a:prstGeom prst="rect">
            <a:avLst/>
          </a:prstGeom>
          <a:gradFill>
            <a:gsLst>
              <a:gs pos="0">
                <a:srgbClr val="44CAFD"/>
              </a:gs>
              <a:gs pos="100000">
                <a:srgbClr val="6E65FF"/>
              </a:gs>
              <a:gs pos="100000">
                <a:srgbClr val="5E26B4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34267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 descr=" We can test if an item exists in a tuple or not,&#10;using the keyword in.&#10;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32547" y="213507"/>
            <a:ext cx="5929490" cy="444711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84;p16"/>
          <p:cNvPicPr preferRelativeResize="0"/>
          <p:nvPr/>
        </p:nvPicPr>
        <p:blipFill rotWithShape="1">
          <a:blip r:embed="rId3">
            <a:alphaModFix/>
          </a:blip>
          <a:srcRect r="86351"/>
          <a:stretch/>
        </p:blipFill>
        <p:spPr>
          <a:xfrm>
            <a:off x="144350" y="4441700"/>
            <a:ext cx="506301" cy="48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8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9825" y="4534275"/>
            <a:ext cx="1672078" cy="30854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" name="Google Shape;89;p16"/>
          <p:cNvCxnSpPr/>
          <p:nvPr/>
        </p:nvCxnSpPr>
        <p:spPr>
          <a:xfrm>
            <a:off x="797700" y="4458900"/>
            <a:ext cx="0" cy="459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" name="Google Shape;90;p16"/>
          <p:cNvSpPr/>
          <p:nvPr/>
        </p:nvSpPr>
        <p:spPr>
          <a:xfrm flipH="1">
            <a:off x="0" y="5036689"/>
            <a:ext cx="9144000" cy="106800"/>
          </a:xfrm>
          <a:prstGeom prst="rect">
            <a:avLst/>
          </a:prstGeom>
          <a:gradFill>
            <a:gsLst>
              <a:gs pos="0">
                <a:srgbClr val="44CAFD"/>
              </a:gs>
              <a:gs pos="100000">
                <a:srgbClr val="6E65FF"/>
              </a:gs>
              <a:gs pos="100000">
                <a:srgbClr val="5E26B4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42716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 descr=" Using a for loop we can iterate though each item in a tuple.&#10;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82533" y="445025"/>
            <a:ext cx="5554891" cy="4166364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84;p16"/>
          <p:cNvPicPr preferRelativeResize="0"/>
          <p:nvPr/>
        </p:nvPicPr>
        <p:blipFill rotWithShape="1">
          <a:blip r:embed="rId3">
            <a:alphaModFix/>
          </a:blip>
          <a:srcRect r="86351"/>
          <a:stretch/>
        </p:blipFill>
        <p:spPr>
          <a:xfrm>
            <a:off x="144350" y="4441700"/>
            <a:ext cx="506301" cy="48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8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9825" y="4534275"/>
            <a:ext cx="1672078" cy="30854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" name="Google Shape;89;p16"/>
          <p:cNvCxnSpPr/>
          <p:nvPr/>
        </p:nvCxnSpPr>
        <p:spPr>
          <a:xfrm>
            <a:off x="797700" y="4458900"/>
            <a:ext cx="0" cy="459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" name="Google Shape;90;p16"/>
          <p:cNvSpPr/>
          <p:nvPr/>
        </p:nvSpPr>
        <p:spPr>
          <a:xfrm flipH="1">
            <a:off x="0" y="5036689"/>
            <a:ext cx="9144000" cy="106800"/>
          </a:xfrm>
          <a:prstGeom prst="rect">
            <a:avLst/>
          </a:prstGeom>
          <a:gradFill>
            <a:gsLst>
              <a:gs pos="0">
                <a:srgbClr val="44CAFD"/>
              </a:gs>
              <a:gs pos="100000">
                <a:srgbClr val="6E65FF"/>
              </a:gs>
              <a:gs pos="100000">
                <a:srgbClr val="5E26B4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24907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 descr="Function Description&#10;all() ReturnTrue if all elements of the tuple are true (or if the tuple is empty).&#10;any() ReturnTrue i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82050" y="115016"/>
            <a:ext cx="5579899" cy="4185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84;p16"/>
          <p:cNvPicPr preferRelativeResize="0"/>
          <p:nvPr/>
        </p:nvPicPr>
        <p:blipFill rotWithShape="1">
          <a:blip r:embed="rId3">
            <a:alphaModFix/>
          </a:blip>
          <a:srcRect r="86351"/>
          <a:stretch/>
        </p:blipFill>
        <p:spPr>
          <a:xfrm>
            <a:off x="144350" y="4441700"/>
            <a:ext cx="506301" cy="48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8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9825" y="4534275"/>
            <a:ext cx="1672078" cy="30854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" name="Google Shape;89;p16"/>
          <p:cNvCxnSpPr/>
          <p:nvPr/>
        </p:nvCxnSpPr>
        <p:spPr>
          <a:xfrm>
            <a:off x="797700" y="4458900"/>
            <a:ext cx="0" cy="459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" name="Google Shape;90;p16"/>
          <p:cNvSpPr/>
          <p:nvPr/>
        </p:nvSpPr>
        <p:spPr>
          <a:xfrm flipH="1">
            <a:off x="0" y="5036689"/>
            <a:ext cx="9144000" cy="106800"/>
          </a:xfrm>
          <a:prstGeom prst="rect">
            <a:avLst/>
          </a:prstGeom>
          <a:gradFill>
            <a:gsLst>
              <a:gs pos="0">
                <a:srgbClr val="44CAFD"/>
              </a:gs>
              <a:gs pos="100000">
                <a:srgbClr val="6E65FF"/>
              </a:gs>
              <a:gs pos="100000">
                <a:srgbClr val="5E26B4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72146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 descr="Python   tup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02137" y="74080"/>
            <a:ext cx="5739219" cy="4304414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84;p16"/>
          <p:cNvPicPr preferRelativeResize="0"/>
          <p:nvPr/>
        </p:nvPicPr>
        <p:blipFill rotWithShape="1">
          <a:blip r:embed="rId3">
            <a:alphaModFix/>
          </a:blip>
          <a:srcRect r="86351"/>
          <a:stretch/>
        </p:blipFill>
        <p:spPr>
          <a:xfrm>
            <a:off x="144350" y="4441700"/>
            <a:ext cx="506301" cy="48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8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9825" y="4534275"/>
            <a:ext cx="1672078" cy="30854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" name="Google Shape;89;p16"/>
          <p:cNvCxnSpPr/>
          <p:nvPr/>
        </p:nvCxnSpPr>
        <p:spPr>
          <a:xfrm>
            <a:off x="797700" y="4458900"/>
            <a:ext cx="0" cy="459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" name="Google Shape;90;p16"/>
          <p:cNvSpPr/>
          <p:nvPr/>
        </p:nvSpPr>
        <p:spPr>
          <a:xfrm flipH="1">
            <a:off x="0" y="5036689"/>
            <a:ext cx="9144000" cy="106800"/>
          </a:xfrm>
          <a:prstGeom prst="rect">
            <a:avLst/>
          </a:prstGeom>
          <a:gradFill>
            <a:gsLst>
              <a:gs pos="0">
                <a:srgbClr val="44CAFD"/>
              </a:gs>
              <a:gs pos="100000">
                <a:srgbClr val="6E65FF"/>
              </a:gs>
              <a:gs pos="100000">
                <a:srgbClr val="5E26B4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45006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/>
          <p:nvPr/>
        </p:nvSpPr>
        <p:spPr>
          <a:xfrm>
            <a:off x="0" y="0"/>
            <a:ext cx="9144000" cy="4502700"/>
          </a:xfrm>
          <a:prstGeom prst="rect">
            <a:avLst/>
          </a:prstGeom>
          <a:gradFill>
            <a:gsLst>
              <a:gs pos="0">
                <a:srgbClr val="44CAFD"/>
              </a:gs>
              <a:gs pos="100000">
                <a:srgbClr val="6E65FF"/>
              </a:gs>
              <a:gs pos="100000">
                <a:srgbClr val="5E26B4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17"/>
          <p:cNvSpPr/>
          <p:nvPr/>
        </p:nvSpPr>
        <p:spPr>
          <a:xfrm>
            <a:off x="2919036" y="4734096"/>
            <a:ext cx="1357500" cy="1761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7"/>
          <p:cNvSpPr txBox="1">
            <a:spLocks noGrp="1"/>
          </p:cNvSpPr>
          <p:nvPr>
            <p:ph type="title"/>
          </p:nvPr>
        </p:nvSpPr>
        <p:spPr>
          <a:xfrm>
            <a:off x="3162300" y="1316100"/>
            <a:ext cx="2622000" cy="201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625" rIns="0" bIns="0" anchor="t" anchorCtr="0">
            <a:noAutofit/>
          </a:bodyPr>
          <a:lstStyle/>
          <a:p>
            <a:pPr marL="1270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220" b="1" dirty="0">
                <a:latin typeface="Avenir"/>
                <a:ea typeface="Avenir"/>
                <a:cs typeface="Avenir"/>
                <a:sym typeface="Avenir"/>
              </a:rPr>
              <a:t>Thank You</a:t>
            </a:r>
            <a:endParaRPr sz="5220" i="0" u="none" strike="noStrike" cap="none" dirty="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98" name="Google Shape;98;p17"/>
          <p:cNvSpPr txBox="1"/>
          <p:nvPr/>
        </p:nvSpPr>
        <p:spPr>
          <a:xfrm>
            <a:off x="1693475" y="774550"/>
            <a:ext cx="3176400" cy="9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100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99" name="Google Shape;9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59375" y="4699300"/>
            <a:ext cx="1331517" cy="245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0" name="Google Shape;100;p17"/>
          <p:cNvCxnSpPr/>
          <p:nvPr/>
        </p:nvCxnSpPr>
        <p:spPr>
          <a:xfrm>
            <a:off x="4517950" y="4651000"/>
            <a:ext cx="0" cy="342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 descr=" A string is a sequence of characters.&#10; We can create string by enclosing characters in quotes.&#10; Python treats single q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4302" y="376273"/>
            <a:ext cx="5815396" cy="436154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Google Shape;84;p16"/>
          <p:cNvPicPr preferRelativeResize="0"/>
          <p:nvPr/>
        </p:nvPicPr>
        <p:blipFill rotWithShape="1">
          <a:blip r:embed="rId3">
            <a:alphaModFix/>
          </a:blip>
          <a:srcRect r="86351"/>
          <a:stretch/>
        </p:blipFill>
        <p:spPr>
          <a:xfrm>
            <a:off x="144350" y="4441700"/>
            <a:ext cx="506301" cy="48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8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9825" y="4534275"/>
            <a:ext cx="1672078" cy="30854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" name="Google Shape;89;p16"/>
          <p:cNvCxnSpPr/>
          <p:nvPr/>
        </p:nvCxnSpPr>
        <p:spPr>
          <a:xfrm>
            <a:off x="797700" y="4458900"/>
            <a:ext cx="0" cy="459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" name="Google Shape;90;p16"/>
          <p:cNvSpPr/>
          <p:nvPr/>
        </p:nvSpPr>
        <p:spPr>
          <a:xfrm flipH="1">
            <a:off x="0" y="5036689"/>
            <a:ext cx="9144000" cy="106800"/>
          </a:xfrm>
          <a:prstGeom prst="rect">
            <a:avLst/>
          </a:prstGeom>
          <a:gradFill>
            <a:gsLst>
              <a:gs pos="0">
                <a:srgbClr val="44CAFD"/>
              </a:gs>
              <a:gs pos="100000">
                <a:srgbClr val="6E65FF"/>
              </a:gs>
              <a:gs pos="100000">
                <a:srgbClr val="5E26B4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0510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 descr=" Reading and Printing a string&#10;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2188" y="135642"/>
            <a:ext cx="6061815" cy="454636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Google Shape;84;p16"/>
          <p:cNvPicPr preferRelativeResize="0"/>
          <p:nvPr/>
        </p:nvPicPr>
        <p:blipFill rotWithShape="1">
          <a:blip r:embed="rId3">
            <a:alphaModFix/>
          </a:blip>
          <a:srcRect r="86351"/>
          <a:stretch/>
        </p:blipFill>
        <p:spPr>
          <a:xfrm>
            <a:off x="144350" y="4441700"/>
            <a:ext cx="506301" cy="48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8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9825" y="4534275"/>
            <a:ext cx="1672078" cy="30854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" name="Google Shape;89;p16"/>
          <p:cNvCxnSpPr/>
          <p:nvPr/>
        </p:nvCxnSpPr>
        <p:spPr>
          <a:xfrm>
            <a:off x="797700" y="4458900"/>
            <a:ext cx="0" cy="459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" name="Google Shape;90;p16"/>
          <p:cNvSpPr/>
          <p:nvPr/>
        </p:nvSpPr>
        <p:spPr>
          <a:xfrm flipH="1">
            <a:off x="0" y="5036689"/>
            <a:ext cx="9144000" cy="106800"/>
          </a:xfrm>
          <a:prstGeom prst="rect">
            <a:avLst/>
          </a:prstGeom>
          <a:gradFill>
            <a:gsLst>
              <a:gs pos="0">
                <a:srgbClr val="44CAFD"/>
              </a:gs>
              <a:gs pos="100000">
                <a:srgbClr val="6E65FF"/>
              </a:gs>
              <a:gs pos="100000">
                <a:srgbClr val="5E26B4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5956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 descr=" We can access individual characters of&#10;string using indexing.&#10; If we try to access index out of the range or use&#10;decima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1729" y="445025"/>
            <a:ext cx="5893662" cy="442024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Google Shape;84;p16"/>
          <p:cNvPicPr preferRelativeResize="0"/>
          <p:nvPr/>
        </p:nvPicPr>
        <p:blipFill rotWithShape="1">
          <a:blip r:embed="rId3">
            <a:alphaModFix/>
          </a:blip>
          <a:srcRect r="86351"/>
          <a:stretch/>
        </p:blipFill>
        <p:spPr>
          <a:xfrm>
            <a:off x="144350" y="4441700"/>
            <a:ext cx="506301" cy="48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8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9825" y="4534275"/>
            <a:ext cx="1672078" cy="30854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" name="Google Shape;89;p16"/>
          <p:cNvCxnSpPr/>
          <p:nvPr/>
        </p:nvCxnSpPr>
        <p:spPr>
          <a:xfrm>
            <a:off x="797700" y="4458900"/>
            <a:ext cx="0" cy="459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" name="Google Shape;90;p16"/>
          <p:cNvSpPr/>
          <p:nvPr/>
        </p:nvSpPr>
        <p:spPr>
          <a:xfrm flipH="1">
            <a:off x="0" y="5036689"/>
            <a:ext cx="9144000" cy="106800"/>
          </a:xfrm>
          <a:prstGeom prst="rect">
            <a:avLst/>
          </a:prstGeom>
          <a:gradFill>
            <a:gsLst>
              <a:gs pos="0">
                <a:srgbClr val="44CAFD"/>
              </a:gs>
              <a:gs pos="100000">
                <a:srgbClr val="6E65FF"/>
              </a:gs>
              <a:gs pos="100000">
                <a:srgbClr val="5E26B4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2751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 descr=" Since there is no separate “character” type, indexing a&#10;string produces strings of length 1&#10;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1914" y="237380"/>
            <a:ext cx="6399117" cy="479933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Google Shape;84;p16"/>
          <p:cNvPicPr preferRelativeResize="0"/>
          <p:nvPr/>
        </p:nvPicPr>
        <p:blipFill rotWithShape="1">
          <a:blip r:embed="rId3">
            <a:alphaModFix/>
          </a:blip>
          <a:srcRect r="86351"/>
          <a:stretch/>
        </p:blipFill>
        <p:spPr>
          <a:xfrm>
            <a:off x="144350" y="4441700"/>
            <a:ext cx="506301" cy="48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8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9825" y="4534275"/>
            <a:ext cx="1672078" cy="30854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" name="Google Shape;89;p16"/>
          <p:cNvCxnSpPr/>
          <p:nvPr/>
        </p:nvCxnSpPr>
        <p:spPr>
          <a:xfrm>
            <a:off x="797700" y="4458900"/>
            <a:ext cx="0" cy="459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" name="Google Shape;90;p16"/>
          <p:cNvSpPr/>
          <p:nvPr/>
        </p:nvSpPr>
        <p:spPr>
          <a:xfrm flipH="1">
            <a:off x="0" y="5036689"/>
            <a:ext cx="9144000" cy="106800"/>
          </a:xfrm>
          <a:prstGeom prst="rect">
            <a:avLst/>
          </a:prstGeom>
          <a:gradFill>
            <a:gsLst>
              <a:gs pos="0">
                <a:srgbClr val="44CAFD"/>
              </a:gs>
              <a:gs pos="100000">
                <a:srgbClr val="6E65FF"/>
              </a:gs>
              <a:gs pos="100000">
                <a:srgbClr val="5E26B4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9117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 descr=" We can access substrings using slicing&#10;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6946" y="303176"/>
            <a:ext cx="5990108" cy="449258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Google Shape;84;p16"/>
          <p:cNvPicPr preferRelativeResize="0"/>
          <p:nvPr/>
        </p:nvPicPr>
        <p:blipFill rotWithShape="1">
          <a:blip r:embed="rId3">
            <a:alphaModFix/>
          </a:blip>
          <a:srcRect r="86351"/>
          <a:stretch/>
        </p:blipFill>
        <p:spPr>
          <a:xfrm>
            <a:off x="144350" y="4441700"/>
            <a:ext cx="506301" cy="48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8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9825" y="4534275"/>
            <a:ext cx="1672078" cy="30854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" name="Google Shape;89;p16"/>
          <p:cNvCxnSpPr/>
          <p:nvPr/>
        </p:nvCxnSpPr>
        <p:spPr>
          <a:xfrm>
            <a:off x="797700" y="4458900"/>
            <a:ext cx="0" cy="459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" name="Google Shape;90;p16"/>
          <p:cNvSpPr/>
          <p:nvPr/>
        </p:nvSpPr>
        <p:spPr>
          <a:xfrm flipH="1">
            <a:off x="0" y="5036689"/>
            <a:ext cx="9144000" cy="106800"/>
          </a:xfrm>
          <a:prstGeom prst="rect">
            <a:avLst/>
          </a:prstGeom>
          <a:gradFill>
            <a:gsLst>
              <a:gs pos="0">
                <a:srgbClr val="44CAFD"/>
              </a:gs>
              <a:gs pos="100000">
                <a:srgbClr val="6E65FF"/>
              </a:gs>
              <a:gs pos="100000">
                <a:srgbClr val="5E26B4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9887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 descr=" Joining of two or more strings into a single&#10;one is called concatenation.&#10; The + operator does this in Python.&#10; The *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3597" y="383148"/>
            <a:ext cx="5676806" cy="425760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Google Shape;84;p16"/>
          <p:cNvPicPr preferRelativeResize="0"/>
          <p:nvPr/>
        </p:nvPicPr>
        <p:blipFill rotWithShape="1">
          <a:blip r:embed="rId3">
            <a:alphaModFix/>
          </a:blip>
          <a:srcRect r="86351"/>
          <a:stretch/>
        </p:blipFill>
        <p:spPr>
          <a:xfrm>
            <a:off x="144350" y="4441700"/>
            <a:ext cx="506301" cy="48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8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9825" y="4534275"/>
            <a:ext cx="1672078" cy="30854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" name="Google Shape;89;p16"/>
          <p:cNvCxnSpPr/>
          <p:nvPr/>
        </p:nvCxnSpPr>
        <p:spPr>
          <a:xfrm>
            <a:off x="797700" y="4458900"/>
            <a:ext cx="0" cy="459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" name="Google Shape;90;p16"/>
          <p:cNvSpPr/>
          <p:nvPr/>
        </p:nvSpPr>
        <p:spPr>
          <a:xfrm flipH="1">
            <a:off x="0" y="5036689"/>
            <a:ext cx="9144000" cy="106800"/>
          </a:xfrm>
          <a:prstGeom prst="rect">
            <a:avLst/>
          </a:prstGeom>
          <a:gradFill>
            <a:gsLst>
              <a:gs pos="0">
                <a:srgbClr val="44CAFD"/>
              </a:gs>
              <a:gs pos="100000">
                <a:srgbClr val="6E65FF"/>
              </a:gs>
              <a:gs pos="100000">
                <a:srgbClr val="5E26B4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40817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 descr=" Using for loop we can iterate through a&#10;string.&#10;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0046" y="83428"/>
            <a:ext cx="5980596" cy="448544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Google Shape;84;p16"/>
          <p:cNvPicPr preferRelativeResize="0"/>
          <p:nvPr/>
        </p:nvPicPr>
        <p:blipFill rotWithShape="1">
          <a:blip r:embed="rId3">
            <a:alphaModFix/>
          </a:blip>
          <a:srcRect r="86351"/>
          <a:stretch/>
        </p:blipFill>
        <p:spPr>
          <a:xfrm>
            <a:off x="144350" y="4441700"/>
            <a:ext cx="506301" cy="48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8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9825" y="4534275"/>
            <a:ext cx="1672078" cy="30854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" name="Google Shape;89;p16"/>
          <p:cNvCxnSpPr/>
          <p:nvPr/>
        </p:nvCxnSpPr>
        <p:spPr>
          <a:xfrm>
            <a:off x="797700" y="4458900"/>
            <a:ext cx="0" cy="459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" name="Google Shape;90;p16"/>
          <p:cNvSpPr/>
          <p:nvPr/>
        </p:nvSpPr>
        <p:spPr>
          <a:xfrm flipH="1">
            <a:off x="0" y="5036689"/>
            <a:ext cx="9144000" cy="106800"/>
          </a:xfrm>
          <a:prstGeom prst="rect">
            <a:avLst/>
          </a:prstGeom>
          <a:gradFill>
            <a:gsLst>
              <a:gs pos="0">
                <a:srgbClr val="44CAFD"/>
              </a:gs>
              <a:gs pos="100000">
                <a:srgbClr val="6E65FF"/>
              </a:gs>
              <a:gs pos="100000">
                <a:srgbClr val="5E26B4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52008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3190</TotalTime>
  <Words>9</Words>
  <Application>Microsoft Office PowerPoint</Application>
  <PresentationFormat>On-screen Show (16:9)</PresentationFormat>
  <Paragraphs>5</Paragraphs>
  <Slides>26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Open Sans</vt:lpstr>
      <vt:lpstr>Avenir</vt:lpstr>
      <vt:lpstr>Calibri</vt:lpstr>
      <vt:lpstr>Arial</vt:lpstr>
      <vt:lpstr>Verdana</vt:lpstr>
      <vt:lpstr>Simple Light</vt:lpstr>
      <vt:lpstr>PowerPoint Presentation</vt:lpstr>
      <vt:lpstr>Title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Microsoft account</cp:lastModifiedBy>
  <cp:revision>7</cp:revision>
  <dcterms:modified xsi:type="dcterms:W3CDTF">2021-07-04T10:51:50Z</dcterms:modified>
</cp:coreProperties>
</file>