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4"/>
  </p:notesMasterIdLst>
  <p:sldIdLst>
    <p:sldId id="256" r:id="rId3"/>
  </p:sldIdLst>
  <p:sldSz cx="9144000" cy="5143500" type="screen16x9"/>
  <p:notesSz cx="20104100" cy="11315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jMShRr40viYnbsLIDUd61241Mq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1FF6F-0787-41C0-8746-92D3E9F21056}">
  <a:tblStyle styleId="{5981FF6F-0787-41C0-8746-92D3E9F210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i="1" dirty="0">
                <a:solidFill>
                  <a:srgbClr val="FF0000"/>
                </a:solidFill>
              </a:rPr>
              <a:t>Explanation: Slide alignment, font, and colors match Tata’s Style Guide. The slide title addresses where in the PowerPoint this slide should be (towards the end). All Tata Sustainability and Technology solutions are mapped out in relation to the 5 biggest sustainability challenges faced by DUU. There is no need to explore these solutions in depth because we can assume this has been or will be done on other slides: this slide focuses on the matrix and the solutions. </a:t>
            </a:r>
            <a:endParaRPr i="1" dirty="0">
              <a:solidFill>
                <a:srgbClr val="FF0000"/>
              </a:solidFill>
            </a:endParaRPr>
          </a:p>
        </p:txBody>
      </p:sp>
      <p:sp>
        <p:nvSpPr>
          <p:cNvPr id="45" name="Google Shape;45;p16:notes"/>
          <p:cNvSpPr>
            <a:spLocks noGrp="1" noRot="1" noChangeAspect="1"/>
          </p:cNvSpPr>
          <p:nvPr>
            <p:ph type="sldImg" idx="2"/>
          </p:nvPr>
        </p:nvSpPr>
        <p:spPr>
          <a:xfrm>
            <a:off x="6656388" y="1414463"/>
            <a:ext cx="6791325"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lvl="0" algn="l">
              <a:lnSpc>
                <a:spcPct val="100000"/>
              </a:lnSpc>
              <a:spcBef>
                <a:spcPts val="0"/>
              </a:spcBef>
              <a:spcAft>
                <a:spcPts val="0"/>
              </a:spcAft>
              <a:buClr>
                <a:srgbClr val="F4F3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2"/>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lvl="0" indent="-228600" algn="l">
              <a:lnSpc>
                <a:spcPct val="100000"/>
              </a:lnSpc>
              <a:spcBef>
                <a:spcPts val="0"/>
              </a:spcBef>
              <a:spcAft>
                <a:spcPts val="0"/>
              </a:spcAft>
              <a:buClr>
                <a:srgbClr val="E41165"/>
              </a:buClr>
              <a:buSzPts val="1600"/>
              <a:buNone/>
              <a:defRPr/>
            </a:lvl1pPr>
            <a:lvl2pPr marL="914400" lvl="1" indent="-228600" algn="l">
              <a:lnSpc>
                <a:spcPct val="90000"/>
              </a:lnSpc>
              <a:spcBef>
                <a:spcPts val="500"/>
              </a:spcBef>
              <a:spcAft>
                <a:spcPts val="0"/>
              </a:spcAft>
              <a:buClr>
                <a:schemeClr val="lt1"/>
              </a:buClr>
              <a:buSzPts val="2400"/>
              <a:buNone/>
              <a:defRPr/>
            </a:lvl2pPr>
            <a:lvl3pPr marL="1371600" lvl="2" indent="-355600" algn="l">
              <a:lnSpc>
                <a:spcPct val="90000"/>
              </a:lnSpc>
              <a:spcBef>
                <a:spcPts val="500"/>
              </a:spcBef>
              <a:spcAft>
                <a:spcPts val="0"/>
              </a:spcAft>
              <a:buClr>
                <a:schemeClr val="lt1"/>
              </a:buClr>
              <a:buSzPts val="20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42"/>
          <p:cNvSpPr txBox="1">
            <a:spLocks noGrp="1"/>
          </p:cNvSpPr>
          <p:nvPr>
            <p:ph type="body" idx="2"/>
          </p:nvPr>
        </p:nvSpPr>
        <p:spPr>
          <a:xfrm>
            <a:off x="281238" y="4364870"/>
            <a:ext cx="1331610" cy="15388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F4F3F9"/>
              </a:buClr>
              <a:buSzPts val="1000"/>
              <a:buFont typeface="Arial"/>
              <a:buNone/>
              <a:defRPr sz="1000">
                <a:solidFill>
                  <a:srgbClr val="F4F3F9"/>
                </a:solidFill>
              </a:defRPr>
            </a:lvl1pPr>
            <a:lvl2pPr marL="914400" lvl="1" indent="-304800" algn="l">
              <a:lnSpc>
                <a:spcPct val="90000"/>
              </a:lnSpc>
              <a:spcBef>
                <a:spcPts val="500"/>
              </a:spcBef>
              <a:spcAft>
                <a:spcPts val="0"/>
              </a:spcAft>
              <a:buClr>
                <a:srgbClr val="3F3F3F"/>
              </a:buClr>
              <a:buSzPts val="1200"/>
              <a:buChar char="•"/>
              <a:defRPr sz="1200">
                <a:solidFill>
                  <a:srgbClr val="3F3F3F"/>
                </a:solidFill>
              </a:defRPr>
            </a:lvl2pPr>
            <a:lvl3pPr marL="1371600" lvl="2" indent="-304800" algn="l">
              <a:lnSpc>
                <a:spcPct val="90000"/>
              </a:lnSpc>
              <a:spcBef>
                <a:spcPts val="500"/>
              </a:spcBef>
              <a:spcAft>
                <a:spcPts val="0"/>
              </a:spcAft>
              <a:buClr>
                <a:srgbClr val="3F3F3F"/>
              </a:buClr>
              <a:buSzPts val="1200"/>
              <a:buChar char="•"/>
              <a:defRPr sz="1200">
                <a:solidFill>
                  <a:srgbClr val="3F3F3F"/>
                </a:solidFill>
              </a:defRPr>
            </a:lvl3pPr>
            <a:lvl4pPr marL="1828800" lvl="3" indent="-304800" algn="l">
              <a:lnSpc>
                <a:spcPct val="90000"/>
              </a:lnSpc>
              <a:spcBef>
                <a:spcPts val="500"/>
              </a:spcBef>
              <a:spcAft>
                <a:spcPts val="0"/>
              </a:spcAft>
              <a:buClr>
                <a:srgbClr val="3F3F3F"/>
              </a:buClr>
              <a:buSzPts val="1200"/>
              <a:buChar char="•"/>
              <a:defRPr sz="1200">
                <a:solidFill>
                  <a:srgbClr val="3F3F3F"/>
                </a:solidFill>
              </a:defRPr>
            </a:lvl4pPr>
            <a:lvl5pPr marL="2286000" lvl="4" indent="-304800" algn="l">
              <a:lnSpc>
                <a:spcPct val="90000"/>
              </a:lnSpc>
              <a:spcBef>
                <a:spcPts val="500"/>
              </a:spcBef>
              <a:spcAft>
                <a:spcPts val="0"/>
              </a:spcAft>
              <a:buClr>
                <a:srgbClr val="3F3F3F"/>
              </a:buClr>
              <a:buSzPts val="1200"/>
              <a:buChar char="•"/>
              <a:defRPr sz="12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4"/>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65"/>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E4116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5"/>
          <p:cNvSpPr txBox="1">
            <a:spLocks noGrp="1"/>
          </p:cNvSpPr>
          <p:nvPr>
            <p:ph type="body" idx="1"/>
          </p:nvPr>
        </p:nvSpPr>
        <p:spPr>
          <a:xfrm>
            <a:off x="287359" y="839933"/>
            <a:ext cx="8572737" cy="3263034"/>
          </a:xfrm>
          <a:prstGeom prst="rect">
            <a:avLst/>
          </a:prstGeom>
          <a:noFill/>
          <a:ln>
            <a:noFill/>
          </a:ln>
        </p:spPr>
        <p:txBody>
          <a:bodyPr spcFirstLastPara="1" wrap="square" lIns="0" tIns="45700" rIns="0" bIns="45700" anchor="t" anchorCtr="0">
            <a:normAutofit/>
          </a:bodyPr>
          <a:lstStyle>
            <a:lvl1pPr marL="457200" lvl="0" indent="-304800" algn="l">
              <a:lnSpc>
                <a:spcPct val="90000"/>
              </a:lnSpc>
              <a:spcBef>
                <a:spcPts val="1000"/>
              </a:spcBef>
              <a:spcAft>
                <a:spcPts val="0"/>
              </a:spcAft>
              <a:buSzPts val="1200"/>
              <a:buChar char="•"/>
              <a:defRPr/>
            </a:lvl1pPr>
            <a:lvl2pPr marL="914400" lvl="1" indent="-304800" algn="l">
              <a:lnSpc>
                <a:spcPct val="90000"/>
              </a:lnSpc>
              <a:spcBef>
                <a:spcPts val="500"/>
              </a:spcBef>
              <a:spcAft>
                <a:spcPts val="0"/>
              </a:spcAft>
              <a:buSzPts val="1200"/>
              <a:buChar char="•"/>
              <a:defRPr/>
            </a:lvl2pPr>
            <a:lvl3pPr marL="1371600" lvl="2" indent="-304800" algn="l">
              <a:lnSpc>
                <a:spcPct val="90000"/>
              </a:lnSpc>
              <a:spcBef>
                <a:spcPts val="500"/>
              </a:spcBef>
              <a:spcAft>
                <a:spcPts val="0"/>
              </a:spcAft>
              <a:buSzPts val="1200"/>
              <a:buChar char="•"/>
              <a:defRPr/>
            </a:lvl3pPr>
            <a:lvl4pPr marL="1828800" lvl="3" indent="-304800" algn="l">
              <a:lnSpc>
                <a:spcPct val="90000"/>
              </a:lnSpc>
              <a:spcBef>
                <a:spcPts val="500"/>
              </a:spcBef>
              <a:spcAft>
                <a:spcPts val="0"/>
              </a:spcAft>
              <a:buSzPts val="1200"/>
              <a:buChar char="•"/>
              <a:defRPr/>
            </a:lvl4pPr>
            <a:lvl5pPr marL="2286000" lvl="4" indent="-304800" algn="l">
              <a:lnSpc>
                <a:spcPct val="90000"/>
              </a:lnSpc>
              <a:spcBef>
                <a:spcPts val="500"/>
              </a:spcBef>
              <a:spcAft>
                <a:spcPts val="0"/>
              </a:spcAft>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5"/>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78"/>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281239" y="1276352"/>
            <a:ext cx="4042988" cy="381515"/>
          </a:xfrm>
          <a:prstGeom prst="rect">
            <a:avLst/>
          </a:prstGeom>
          <a:noFill/>
          <a:ln>
            <a:noFill/>
          </a:ln>
        </p:spPr>
        <p:txBody>
          <a:bodyPr spcFirstLastPara="1" wrap="square" lIns="0" tIns="12050" rIns="0" bIns="0" anchor="t" anchorCtr="0">
            <a:noAutofit/>
          </a:bodyPr>
          <a:lstStyle>
            <a:lvl1pPr marR="0" lvl="0" algn="l" rtl="0">
              <a:lnSpc>
                <a:spcPct val="100000"/>
              </a:lnSpc>
              <a:spcBef>
                <a:spcPts val="0"/>
              </a:spcBef>
              <a:spcAft>
                <a:spcPts val="0"/>
              </a:spcAft>
              <a:buClr>
                <a:srgbClr val="F4F3F9"/>
              </a:buClr>
              <a:buSzPts val="2400"/>
              <a:buFont typeface="Calibri"/>
              <a:buNone/>
              <a:defRPr sz="2400" b="0" i="0" u="none" strike="noStrike" cap="none">
                <a:solidFill>
                  <a:srgbClr val="F4F3F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287191" y="2136844"/>
            <a:ext cx="4042988" cy="263534"/>
          </a:xfrm>
          <a:prstGeom prst="rect">
            <a:avLst/>
          </a:prstGeom>
          <a:noFill/>
          <a:ln>
            <a:noFill/>
          </a:ln>
        </p:spPr>
        <p:txBody>
          <a:bodyPr spcFirstLastPara="1" wrap="square" lIns="0" tIns="17125" rIns="0" bIns="0" anchor="t" anchorCtr="0">
            <a:spAutoFit/>
          </a:bodyPr>
          <a:lstStyle>
            <a:lvl1pPr marL="457200" marR="0" lvl="0" indent="-228600" algn="l" rtl="0">
              <a:lnSpc>
                <a:spcPct val="100000"/>
              </a:lnSpc>
              <a:spcBef>
                <a:spcPts val="0"/>
              </a:spcBef>
              <a:spcAft>
                <a:spcPts val="0"/>
              </a:spcAft>
              <a:buClr>
                <a:srgbClr val="E41165"/>
              </a:buClr>
              <a:buSzPts val="1600"/>
              <a:buFont typeface="Arial"/>
              <a:buNone/>
              <a:defRPr sz="1600" b="0" i="0" u="none" strike="noStrike" cap="none">
                <a:solidFill>
                  <a:srgbClr val="E41165"/>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41"/>
          <p:cNvPicPr preferRelativeResize="0"/>
          <p:nvPr/>
        </p:nvPicPr>
        <p:blipFill rotWithShape="1">
          <a:blip r:embed="rId3">
            <a:alphaModFix/>
          </a:blip>
          <a:srcRect/>
          <a:stretch/>
        </p:blipFill>
        <p:spPr>
          <a:xfrm>
            <a:off x="7764863" y="471477"/>
            <a:ext cx="1100528" cy="144727"/>
          </a:xfrm>
          <a:prstGeom prst="rect">
            <a:avLst/>
          </a:prstGeom>
          <a:noFill/>
          <a:ln>
            <a:noFill/>
          </a:ln>
        </p:spPr>
      </p:pic>
      <p:sp>
        <p:nvSpPr>
          <p:cNvPr id="13" name="Google Shape;13;p41"/>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cxnSp>
        <p:nvCxnSpPr>
          <p:cNvPr id="14" name="Google Shape;14;p41"/>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15" name="Google Shape;15;p41"/>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6" name="Google Shape;16;p41"/>
          <p:cNvSpPr/>
          <p:nvPr/>
        </p:nvSpPr>
        <p:spPr>
          <a:xfrm>
            <a:off x="37301" y="63763"/>
            <a:ext cx="215112" cy="39566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17" name="Google Shape;17;p41"/>
          <p:cNvPicPr preferRelativeResize="0"/>
          <p:nvPr/>
        </p:nvPicPr>
        <p:blipFill rotWithShape="1">
          <a:blip r:embed="rId4">
            <a:alphaModFix/>
          </a:blip>
          <a:srcRect l="5201" t="38245" r="4369" b="37400"/>
          <a:stretch/>
        </p:blipFill>
        <p:spPr>
          <a:xfrm>
            <a:off x="288868" y="174345"/>
            <a:ext cx="1546282" cy="41645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63"/>
          <p:cNvSpPr/>
          <p:nvPr/>
        </p:nvSpPr>
        <p:spPr>
          <a:xfrm>
            <a:off x="70640" y="100727"/>
            <a:ext cx="148437" cy="145788"/>
          </a:xfrm>
          <a:prstGeom prst="rect">
            <a:avLst/>
          </a:prstGeom>
          <a:solidFill>
            <a:srgbClr val="E411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 name="Google Shape;24;p63"/>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E41165"/>
              </a:buClr>
              <a:buSzPts val="2100"/>
              <a:buFont typeface="Calibri"/>
              <a:buNone/>
              <a:defRPr sz="2100" b="0" i="0" u="none" strike="noStrike" cap="none">
                <a:solidFill>
                  <a:srgbClr val="E41165"/>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63"/>
          <p:cNvSpPr txBox="1">
            <a:spLocks noGrp="1"/>
          </p:cNvSpPr>
          <p:nvPr>
            <p:ph type="body" idx="1"/>
          </p:nvPr>
        </p:nvSpPr>
        <p:spPr>
          <a:xfrm>
            <a:off x="293665" y="839933"/>
            <a:ext cx="8572737" cy="3263034"/>
          </a:xfrm>
          <a:prstGeom prst="rect">
            <a:avLst/>
          </a:prstGeom>
          <a:noFill/>
          <a:ln>
            <a:noFill/>
          </a:ln>
        </p:spPr>
        <p:txBody>
          <a:bodyPr spcFirstLastPara="1" wrap="square" lIns="0" tIns="45700" rIns="0" bIns="45700" anchor="t" anchorCtr="0">
            <a:normAutofit/>
          </a:bodyPr>
          <a:lstStyle>
            <a:lvl1pPr marL="457200" marR="0" lvl="0" indent="-304800" algn="l" rtl="0">
              <a:lnSpc>
                <a:spcPct val="90000"/>
              </a:lnSpc>
              <a:spcBef>
                <a:spcPts val="10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1pPr>
            <a:lvl2pPr marL="914400" marR="0" lvl="1"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2pPr>
            <a:lvl3pPr marL="1371600" marR="0" lvl="2"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500"/>
              </a:spcBef>
              <a:spcAft>
                <a:spcPts val="0"/>
              </a:spcAft>
              <a:buClr>
                <a:srgbClr val="E41165"/>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6" name="Google Shape;26;p63"/>
          <p:cNvCxnSpPr/>
          <p:nvPr/>
        </p:nvCxnSpPr>
        <p:spPr>
          <a:xfrm>
            <a:off x="4565002" y="4942596"/>
            <a:ext cx="0" cy="127170"/>
          </a:xfrm>
          <a:prstGeom prst="straightConnector1">
            <a:avLst/>
          </a:prstGeom>
          <a:noFill/>
          <a:ln w="9525" cap="flat" cmpd="sng">
            <a:solidFill>
              <a:srgbClr val="808285"/>
            </a:solidFill>
            <a:prstDash val="solid"/>
            <a:miter lim="800000"/>
            <a:headEnd type="none" w="sm" len="sm"/>
            <a:tailEnd type="none" w="sm" len="sm"/>
          </a:ln>
        </p:spPr>
      </p:cxnSp>
      <p:sp>
        <p:nvSpPr>
          <p:cNvPr id="27" name="Google Shape;27;p63"/>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18" b="0" i="0" u="none" strike="noStrike" cap="none">
                <a:solidFill>
                  <a:schemeClr val="dk1"/>
                </a:solidFill>
                <a:latin typeface="Calibri"/>
                <a:ea typeface="Calibri"/>
                <a:cs typeface="Calibri"/>
                <a:sym typeface="Calibri"/>
              </a:defRPr>
            </a:lvl9pPr>
          </a:lstStyle>
          <a:p>
            <a:endParaRPr/>
          </a:p>
        </p:txBody>
      </p:sp>
      <p:sp>
        <p:nvSpPr>
          <p:cNvPr id="28" name="Google Shape;28;p63"/>
          <p:cNvSpPr txBox="1"/>
          <p:nvPr/>
        </p:nvSpPr>
        <p:spPr>
          <a:xfrm>
            <a:off x="4299348" y="4942596"/>
            <a:ext cx="300588" cy="12717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7F7F7F"/>
              </a:buClr>
              <a:buSzPts val="700"/>
              <a:buFont typeface="Calibri"/>
              <a:buNone/>
            </a:pPr>
            <a:fld id="{00000000-1234-1234-1234-123412341234}" type="slidenum">
              <a:rPr lang="en-US" sz="700" b="1" i="0" u="none" strike="noStrike" cap="none">
                <a:solidFill>
                  <a:srgbClr val="7F7F7F"/>
                </a:solidFill>
                <a:latin typeface="Calibri"/>
                <a:ea typeface="Calibri"/>
                <a:cs typeface="Calibri"/>
                <a:sym typeface="Calibri"/>
              </a:rPr>
              <a:t>‹#›</a:t>
            </a:fld>
            <a:r>
              <a:rPr lang="en-US" sz="700" b="1" i="0" u="none" strike="noStrike" cap="none">
                <a:solidFill>
                  <a:srgbClr val="7F7F7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9" name="Google Shape;29;p63"/>
          <p:cNvCxnSpPr/>
          <p:nvPr/>
        </p:nvCxnSpPr>
        <p:spPr>
          <a:xfrm>
            <a:off x="91079" y="273502"/>
            <a:ext cx="107556" cy="0"/>
          </a:xfrm>
          <a:prstGeom prst="straightConnector1">
            <a:avLst/>
          </a:prstGeom>
          <a:noFill/>
          <a:ln w="9525" cap="flat" cmpd="sng">
            <a:solidFill>
              <a:srgbClr val="E41165"/>
            </a:solidFill>
            <a:prstDash val="solid"/>
            <a:miter lim="800000"/>
            <a:headEnd type="none" w="sm" len="sm"/>
            <a:tailEnd type="none" w="sm" len="sm"/>
          </a:ln>
        </p:spPr>
      </p:cxnSp>
      <p:sp>
        <p:nvSpPr>
          <p:cNvPr id="30" name="Google Shape;30;p63"/>
          <p:cNvSpPr txBox="1"/>
          <p:nvPr/>
        </p:nvSpPr>
        <p:spPr>
          <a:xfrm>
            <a:off x="70640" y="330802"/>
            <a:ext cx="148437" cy="14578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31" name="Google Shape;31;p63"/>
          <p:cNvPicPr preferRelativeResize="0"/>
          <p:nvPr/>
        </p:nvPicPr>
        <p:blipFill rotWithShape="1">
          <a:blip r:embed="rId5">
            <a:alphaModFix/>
          </a:blip>
          <a:srcRect/>
          <a:stretch/>
        </p:blipFill>
        <p:spPr>
          <a:xfrm>
            <a:off x="7962479" y="4935086"/>
            <a:ext cx="903923" cy="118872"/>
          </a:xfrm>
          <a:prstGeom prst="rect">
            <a:avLst/>
          </a:prstGeom>
          <a:noFill/>
          <a:ln>
            <a:noFill/>
          </a:ln>
        </p:spPr>
      </p:pic>
      <p:sp>
        <p:nvSpPr>
          <p:cNvPr id="32" name="Google Shape;32;p63"/>
          <p:cNvSpPr/>
          <p:nvPr/>
        </p:nvSpPr>
        <p:spPr>
          <a:xfrm>
            <a:off x="37301" y="63763"/>
            <a:ext cx="215112" cy="3956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1"/>
              <a:buFont typeface="Arial"/>
              <a:buNone/>
            </a:pPr>
            <a:endParaRPr sz="1091" b="0" i="0" u="none" strike="noStrike" cap="none">
              <a:solidFill>
                <a:schemeClr val="lt1"/>
              </a:solidFill>
              <a:latin typeface="Calibri"/>
              <a:ea typeface="Calibri"/>
              <a:cs typeface="Calibri"/>
              <a:sym typeface="Calibri"/>
            </a:endParaRPr>
          </a:p>
        </p:txBody>
      </p:sp>
      <p:pic>
        <p:nvPicPr>
          <p:cNvPr id="33" name="Google Shape;33;p63"/>
          <p:cNvPicPr preferRelativeResize="0"/>
          <p:nvPr/>
        </p:nvPicPr>
        <p:blipFill rotWithShape="1">
          <a:blip r:embed="rId6">
            <a:alphaModFix/>
          </a:blip>
          <a:srcRect l="5200" t="38871" r="5199" b="38799"/>
          <a:stretch/>
        </p:blipFill>
        <p:spPr>
          <a:xfrm>
            <a:off x="294752" y="4737736"/>
            <a:ext cx="1195187" cy="2978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7" pos="5585">
          <p15:clr>
            <a:srgbClr val="F26B43"/>
          </p15:clr>
        </p15:guide>
        <p15:guide id="8" pos="180">
          <p15:clr>
            <a:srgbClr val="F26B43"/>
          </p15:clr>
        </p15:guide>
        <p15:guide id="9" orient="horz" pos="3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192992" y="107915"/>
            <a:ext cx="7886195" cy="55302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E41165"/>
              </a:buClr>
              <a:buSzPts val="2100"/>
              <a:buFont typeface="Calibri"/>
              <a:buNone/>
            </a:pPr>
            <a:r>
              <a:rPr lang="en-US" dirty="0"/>
              <a:t>TASK-4</a:t>
            </a:r>
            <a:br>
              <a:rPr lang="en-US" dirty="0"/>
            </a:br>
            <a:r>
              <a:rPr lang="en-US" dirty="0"/>
              <a:t>DUU Proposition: Tata Sustainability Solutions</a:t>
            </a:r>
            <a:endParaRPr dirty="0"/>
          </a:p>
        </p:txBody>
      </p:sp>
      <p:sp>
        <p:nvSpPr>
          <p:cNvPr id="48" name="Google Shape;48;p16"/>
          <p:cNvSpPr txBox="1">
            <a:spLocks noGrp="1"/>
          </p:cNvSpPr>
          <p:nvPr>
            <p:ph type="body" idx="1"/>
          </p:nvPr>
        </p:nvSpPr>
        <p:spPr>
          <a:xfrm>
            <a:off x="285928" y="839925"/>
            <a:ext cx="8536500" cy="3263100"/>
          </a:xfrm>
          <a:prstGeom prst="rect">
            <a:avLst/>
          </a:prstGeom>
          <a:noFill/>
          <a:ln>
            <a:noFill/>
          </a:ln>
        </p:spPr>
        <p:txBody>
          <a:bodyPr spcFirstLastPara="1" wrap="square" lIns="0" tIns="45700" rIns="0" bIns="45700" anchor="t" anchorCtr="0">
            <a:normAutofit/>
          </a:bodyPr>
          <a:lstStyle/>
          <a:p>
            <a:pPr marL="231763" marR="2310" lvl="0" indent="-228586" algn="l" rtl="0">
              <a:lnSpc>
                <a:spcPct val="90000"/>
              </a:lnSpc>
              <a:spcBef>
                <a:spcPts val="0"/>
              </a:spcBef>
              <a:spcAft>
                <a:spcPts val="0"/>
              </a:spcAft>
              <a:buSzPts val="1600"/>
              <a:buChar char="•"/>
            </a:pPr>
            <a:r>
              <a:rPr lang="en-US" sz="1600" dirty="0"/>
              <a:t>Tata Consultancy Services is excited to offer multiple solutions to address the most important sustainability challenges that DUU faces </a:t>
            </a:r>
            <a:endParaRPr sz="1600" dirty="0"/>
          </a:p>
          <a:p>
            <a:pPr marL="914400" marR="2310" lvl="1" indent="-330200" algn="l" rtl="0">
              <a:lnSpc>
                <a:spcPct val="90000"/>
              </a:lnSpc>
              <a:spcBef>
                <a:spcPts val="0"/>
              </a:spcBef>
              <a:spcAft>
                <a:spcPts val="0"/>
              </a:spcAft>
              <a:buSzPts val="1600"/>
              <a:buChar char="•"/>
            </a:pPr>
            <a:r>
              <a:rPr lang="en-US" sz="1600" dirty="0"/>
              <a:t>Our solutions are flexible and harness technology to make measurement easy and effortless</a:t>
            </a:r>
            <a:endParaRPr sz="1600" dirty="0"/>
          </a:p>
          <a:p>
            <a:pPr marL="914400" marR="2310" lvl="1" indent="-330200" algn="l" rtl="0">
              <a:lnSpc>
                <a:spcPct val="90000"/>
              </a:lnSpc>
              <a:spcBef>
                <a:spcPts val="0"/>
              </a:spcBef>
              <a:spcAft>
                <a:spcPts val="0"/>
              </a:spcAft>
              <a:buSzPts val="1600"/>
              <a:buChar char="•"/>
            </a:pPr>
            <a:r>
              <a:rPr lang="en-US" sz="1600" dirty="0"/>
              <a:t>All of our products help make complex data entry, collection, and analysis easier through easy-to-use user interfaces</a:t>
            </a:r>
            <a:endParaRPr sz="1600" dirty="0"/>
          </a:p>
        </p:txBody>
      </p:sp>
      <p:sp>
        <p:nvSpPr>
          <p:cNvPr id="49" name="Google Shape;49;p16"/>
          <p:cNvSpPr txBox="1">
            <a:spLocks noGrp="1"/>
          </p:cNvSpPr>
          <p:nvPr>
            <p:ph type="ftr" idx="11"/>
          </p:nvPr>
        </p:nvSpPr>
        <p:spPr>
          <a:xfrm>
            <a:off x="4581524" y="4942596"/>
            <a:ext cx="1876425" cy="127170"/>
          </a:xfrm>
          <a:prstGeom prst="rect">
            <a:avLst/>
          </a:prstGeom>
          <a:noFill/>
          <a:ln>
            <a:noFill/>
          </a:ln>
        </p:spPr>
        <p:txBody>
          <a:bodyPr spcFirstLastPara="1" wrap="square" lIns="64000" tIns="45700" rIns="91425" bIns="45700" anchor="ctr" anchorCtr="0">
            <a:noAutofit/>
          </a:bodyPr>
          <a:lstStyle/>
          <a:p>
            <a:pPr marL="0" lvl="0" indent="0" algn="l" rtl="0">
              <a:lnSpc>
                <a:spcPct val="100000"/>
              </a:lnSpc>
              <a:spcBef>
                <a:spcPts val="0"/>
              </a:spcBef>
              <a:spcAft>
                <a:spcPts val="0"/>
              </a:spcAft>
              <a:buSzPts val="1400"/>
              <a:buNone/>
            </a:pPr>
            <a:r>
              <a:rPr lang="en-US"/>
              <a:t>TCS confidential</a:t>
            </a:r>
            <a:endParaRPr/>
          </a:p>
        </p:txBody>
      </p:sp>
      <p:graphicFrame>
        <p:nvGraphicFramePr>
          <p:cNvPr id="50" name="Google Shape;50;p16"/>
          <p:cNvGraphicFramePr/>
          <p:nvPr/>
        </p:nvGraphicFramePr>
        <p:xfrm>
          <a:off x="242050" y="2288100"/>
          <a:ext cx="8671450" cy="2105279"/>
        </p:xfrm>
        <a:graphic>
          <a:graphicData uri="http://schemas.openxmlformats.org/drawingml/2006/table">
            <a:tbl>
              <a:tblPr>
                <a:noFill/>
                <a:tableStyleId>{5981FF6F-0787-41C0-8746-92D3E9F21056}</a:tableStyleId>
              </a:tblPr>
              <a:tblGrid>
                <a:gridCol w="1910950">
                  <a:extLst>
                    <a:ext uri="{9D8B030D-6E8A-4147-A177-3AD203B41FA5}">
                      <a16:colId xmlns:a16="http://schemas.microsoft.com/office/drawing/2014/main" val="20000"/>
                    </a:ext>
                  </a:extLst>
                </a:gridCol>
                <a:gridCol w="1352100">
                  <a:extLst>
                    <a:ext uri="{9D8B030D-6E8A-4147-A177-3AD203B41FA5}">
                      <a16:colId xmlns:a16="http://schemas.microsoft.com/office/drawing/2014/main" val="20001"/>
                    </a:ext>
                  </a:extLst>
                </a:gridCol>
                <a:gridCol w="1352100">
                  <a:extLst>
                    <a:ext uri="{9D8B030D-6E8A-4147-A177-3AD203B41FA5}">
                      <a16:colId xmlns:a16="http://schemas.microsoft.com/office/drawing/2014/main" val="20002"/>
                    </a:ext>
                  </a:extLst>
                </a:gridCol>
                <a:gridCol w="1352100">
                  <a:extLst>
                    <a:ext uri="{9D8B030D-6E8A-4147-A177-3AD203B41FA5}">
                      <a16:colId xmlns:a16="http://schemas.microsoft.com/office/drawing/2014/main" val="20003"/>
                    </a:ext>
                  </a:extLst>
                </a:gridCol>
                <a:gridCol w="1352100">
                  <a:extLst>
                    <a:ext uri="{9D8B030D-6E8A-4147-A177-3AD203B41FA5}">
                      <a16:colId xmlns:a16="http://schemas.microsoft.com/office/drawing/2014/main" val="20004"/>
                    </a:ext>
                  </a:extLst>
                </a:gridCol>
                <a:gridCol w="1352100">
                  <a:extLst>
                    <a:ext uri="{9D8B030D-6E8A-4147-A177-3AD203B41FA5}">
                      <a16:colId xmlns:a16="http://schemas.microsoft.com/office/drawing/2014/main" val="20005"/>
                    </a:ext>
                  </a:extLst>
                </a:gridCol>
              </a:tblGrid>
              <a:tr h="200025">
                <a:tc>
                  <a:txBody>
                    <a:bodyPr/>
                    <a:lstStyle/>
                    <a:p>
                      <a:pPr marL="0" lvl="0" indent="0" algn="l" rtl="0">
                        <a:spcBef>
                          <a:spcPts val="0"/>
                        </a:spcBef>
                        <a:spcAft>
                          <a:spcPts val="0"/>
                        </a:spcAft>
                        <a:buNone/>
                      </a:pPr>
                      <a:endParaRPr sz="1500">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iON</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Circle4Life</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Clever Energy</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Zero Carbon Platform</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US" sz="1100" b="1">
                          <a:solidFill>
                            <a:schemeClr val="dk1"/>
                          </a:solidFill>
                          <a:latin typeface="Calibri"/>
                          <a:ea typeface="Calibri"/>
                          <a:cs typeface="Calibri"/>
                          <a:sym typeface="Calibri"/>
                        </a:rPr>
                        <a:t>ESG Integration Solution</a:t>
                      </a:r>
                      <a:endParaRPr sz="11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sustainable buildings</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climate adaptation and resilience</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95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emissions and carbon neutrality</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extLst>
                  <a:ext uri="{0D108BD9-81ED-4DB2-BD59-A6C34878D82A}">
                    <a16:rowId xmlns:a16="http://schemas.microsoft.com/office/drawing/2014/main" val="10003"/>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energy consumption</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extLst>
                  <a:ext uri="{0D108BD9-81ED-4DB2-BD59-A6C34878D82A}">
                    <a16:rowId xmlns:a16="http://schemas.microsoft.com/office/drawing/2014/main" val="10004"/>
                  </a:ext>
                </a:extLst>
              </a:tr>
              <a:tr h="251450">
                <a:tc>
                  <a:txBody>
                    <a:bodyPr/>
                    <a:lstStyle/>
                    <a:p>
                      <a:pPr marL="0" lvl="0" indent="0" algn="l" rtl="0">
                        <a:lnSpc>
                          <a:spcPct val="115000"/>
                        </a:lnSpc>
                        <a:spcBef>
                          <a:spcPts val="0"/>
                        </a:spcBef>
                        <a:spcAft>
                          <a:spcPts val="0"/>
                        </a:spcAft>
                        <a:buNone/>
                      </a:pPr>
                      <a:r>
                        <a:rPr lang="en-US" sz="1200" b="1">
                          <a:solidFill>
                            <a:schemeClr val="dk1"/>
                          </a:solidFill>
                          <a:latin typeface="Calibri"/>
                          <a:ea typeface="Calibri"/>
                          <a:cs typeface="Calibri"/>
                          <a:sym typeface="Calibri"/>
                        </a:rPr>
                        <a:t>water consumption</a:t>
                      </a:r>
                      <a:endParaRPr sz="1200" b="1">
                        <a:solidFill>
                          <a:schemeClr val="dk1"/>
                        </a:solidFill>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41165"/>
                    </a:solidFill>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a:latin typeface="Calibri"/>
                        <a:ea typeface="Calibri"/>
                        <a:cs typeface="Calibri"/>
                        <a:sym typeface="Calibri"/>
                      </a:endParaRPr>
                    </a:p>
                  </a:txBody>
                  <a:tcPr marL="28575" marR="28575" marT="19050" marB="19050" anchor="b">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172</Words>
  <Application>Microsoft Office PowerPoint</Application>
  <PresentationFormat>On-screen Show (16:9)</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Title Slide_Black Without Image</vt:lpstr>
      <vt:lpstr>Content Slide_White</vt:lpstr>
      <vt:lpstr>TASK-4 DUU Proposition: Tata Sustainability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DUU Proposition: Tata Sustainability Solutions</dc:title>
  <dc:creator>Teodora Borikic</dc:creator>
  <cp:lastModifiedBy>anshika mishra</cp:lastModifiedBy>
  <cp:revision>2</cp:revision>
  <dcterms:created xsi:type="dcterms:W3CDTF">2022-03-06T07:59:06Z</dcterms:created>
  <dcterms:modified xsi:type="dcterms:W3CDTF">2023-03-13T16:52:33Z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0x010100236F523A6C56F1468F43C0DA3994B574</vt:lpwstr>
  </property>
</Properties>
</file>