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6"/>
  </p:notesMasterIdLst>
  <p:sldIdLst>
    <p:sldId id="256" r:id="rId2"/>
    <p:sldId id="257" r:id="rId3"/>
    <p:sldId id="258" r:id="rId4"/>
    <p:sldId id="269" r:id="rId5"/>
    <p:sldId id="259" r:id="rId6"/>
    <p:sldId id="260" r:id="rId7"/>
    <p:sldId id="270" r:id="rId8"/>
    <p:sldId id="271" r:id="rId9"/>
    <p:sldId id="263" r:id="rId10"/>
    <p:sldId id="264" r:id="rId11"/>
    <p:sldId id="272" r:id="rId12"/>
    <p:sldId id="268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66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4660"/>
  </p:normalViewPr>
  <p:slideViewPr>
    <p:cSldViewPr snapToGrid="0">
      <p:cViewPr>
        <p:scale>
          <a:sx n="75" d="100"/>
          <a:sy n="75" d="100"/>
        </p:scale>
        <p:origin x="749" y="230"/>
      </p:cViewPr>
      <p:guideLst>
        <p:guide orient="horz" pos="2160"/>
        <p:guide pos="663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CFAE5-ADF6-4A84-8EA5-0D21F6BA36C9}" type="datetimeFigureOut">
              <a:rPr lang="en-IN" smtClean="0"/>
              <a:pPr/>
              <a:t>15-04-2025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5D675-1F46-4B87-A5F8-67DB0C31E21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62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CE75-2696-426B-A7C6-7629D8CF2437}" type="datetime1">
              <a:rPr lang="en-IN" smtClean="0"/>
              <a:pPr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97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28FF-BE53-47F7-B430-409A097CA437}" type="datetime1">
              <a:rPr lang="en-IN" smtClean="0"/>
              <a:pPr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75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5DF8-C87B-4AA2-B81E-F9B41C3DE973}" type="datetime1">
              <a:rPr lang="en-IN" smtClean="0"/>
              <a:pPr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4965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343-E99C-4C22-AAE8-C343A811CECF}" type="datetime1">
              <a:rPr lang="en-IN" smtClean="0"/>
              <a:pPr/>
              <a:t>15-04-2025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278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DC9B-DBC7-4258-BEB9-733492353AF9}" type="datetime1">
              <a:rPr lang="en-IN" smtClean="0"/>
              <a:pPr/>
              <a:t>15-04-2025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5122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6488-E703-4AFF-AB60-B11F0E50C7BC}" type="datetime1">
              <a:rPr lang="en-IN" smtClean="0"/>
              <a:pPr/>
              <a:t>15-04-2025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11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3479-18BA-4E37-9716-A08D210E9EC7}" type="datetime1">
              <a:rPr lang="en-IN" smtClean="0"/>
              <a:pPr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254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F7E75-1528-41FC-88CA-CFEB217670A5}" type="datetime1">
              <a:rPr lang="en-IN" smtClean="0"/>
              <a:pPr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55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>
            <a:lvl1pPr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F0E0-2234-4197-A558-6EA21AC7A0A0}" type="datetime1">
              <a:rPr lang="en-IN" smtClean="0"/>
              <a:pPr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 userDrawn="1"/>
        </p:nvSpPr>
        <p:spPr bwMode="auto">
          <a:xfrm rot="10800000" flipV="1">
            <a:off x="10587856" y="6247184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22029" y="6338155"/>
            <a:ext cx="7797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75ECA5-96F4-415B-9B7B-F5BEE4B08E09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D4E0AF9-0CD7-865F-F584-E7F93A8852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10" y="0"/>
            <a:ext cx="1457325" cy="12430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6642BC9D-E099-1948-3435-FFC2468E3BB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395" y="-394223"/>
            <a:ext cx="1017037" cy="180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65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3316-F1D2-4CFB-B3A8-36FF84D60DC1}" type="datetime1">
              <a:rPr lang="en-IN" smtClean="0"/>
              <a:pPr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941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D2DD-462B-4CBA-AA0A-8301F8EE9842}" type="datetime1">
              <a:rPr lang="en-IN" smtClean="0"/>
              <a:pPr/>
              <a:t>15-04-2025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02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0FB0-DEC5-44F8-B224-7DEA76B58BCE}" type="datetime1">
              <a:rPr lang="en-IN" smtClean="0"/>
              <a:pPr/>
              <a:t>15-04-2025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132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51C4-12AA-486A-8A73-FD7CDFC9A495}" type="datetime1">
              <a:rPr lang="en-IN" smtClean="0"/>
              <a:pPr/>
              <a:t>15-04-2025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892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A1EF-1C77-4320-9664-16BFC03E4F4D}" type="datetime1">
              <a:rPr lang="en-IN" smtClean="0"/>
              <a:pPr/>
              <a:t>15-04-2025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48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BE58-E9FD-47D2-91AC-7CE0251A25B2}" type="datetime1">
              <a:rPr lang="en-IN" smtClean="0"/>
              <a:pPr/>
              <a:t>15-04-2025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767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803-78DB-4882-8A70-E311DA0EF9FC}" type="datetime1">
              <a:rPr lang="en-IN" smtClean="0"/>
              <a:pPr/>
              <a:t>15-04-2025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96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58841-AB6D-42AC-A9E1-E0D97A1068DD}" type="datetime1">
              <a:rPr lang="en-IN" smtClean="0"/>
              <a:pPr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193EE77-AAE2-43CD-9ABE-9DB80FB4FF8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60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4A94E13-AF13-FE84-B59A-88C7FF0DD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1221" y="1133061"/>
            <a:ext cx="8915399" cy="2511551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Synopsis Presentation</a:t>
            </a:r>
            <a:b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dirty="0" err="1"/>
              <a:t>CampusBytes</a:t>
            </a:r>
            <a:r>
              <a:rPr lang="en-US" sz="4900" dirty="0"/>
              <a:t>: Smart Token Canteen System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4B09E56-A5E9-0BDC-98BD-DDD921DCD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5453" y="3747052"/>
            <a:ext cx="9273208" cy="3110948"/>
          </a:xfrm>
        </p:spPr>
        <p:txBody>
          <a:bodyPr>
            <a:normAutofit lnSpcReduction="10000"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pPr>
              <a:lnSpc>
                <a:spcPct val="16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 Pawan Kumar Gupta						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Anshika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Bukhariya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(0827CD221012)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6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Apoorv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Betawadkar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(0827CD221015)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Jay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Chouksey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0827CD221038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Abhishek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Mehto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(0827CD233D01)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9BC312B-2F58-B7DE-00D2-0142F8801F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059" y="-354166"/>
            <a:ext cx="1175716" cy="20901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45F9EF6-DBB5-9291-78C0-1BD5FCF2C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75" y="0"/>
            <a:ext cx="1620078" cy="138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270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0342" y="76220"/>
            <a:ext cx="8911687" cy="765778"/>
          </a:xfrm>
        </p:spPr>
        <p:txBody>
          <a:bodyPr/>
          <a:lstStyle/>
          <a:p>
            <a:r>
              <a:rPr lang="en-IN" dirty="0"/>
              <a:t>6. Theoretical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10</a:t>
            </a:fld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3CEF3EC8-E68D-D1FD-612C-56D6EDCB3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5343" y="841998"/>
            <a:ext cx="8915400" cy="50391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0" i="0" u="none" strike="noStrike" baseline="0" dirty="0" smtClean="0">
                <a:solidFill>
                  <a:srgbClr val="C00000"/>
                </a:solidFill>
              </a:rPr>
              <a:t>6.2 </a:t>
            </a:r>
            <a:r>
              <a:rPr lang="en-IN" sz="2000" b="0" i="0" u="none" strike="noStrike" baseline="0" dirty="0" smtClean="0"/>
              <a:t>Hardware </a:t>
            </a:r>
            <a:r>
              <a:rPr lang="en-IN" sz="2000" b="0" i="0" u="none" strike="noStrike" baseline="0" dirty="0"/>
              <a:t>Requirements:</a:t>
            </a:r>
          </a:p>
          <a:p>
            <a:pPr algn="l"/>
            <a:r>
              <a:rPr lang="en-US" sz="2000" b="0" i="0" u="none" strike="noStrike" baseline="0" dirty="0"/>
              <a:t>Processor: Intel Xeon or AMD Ryzen (4+ cores)</a:t>
            </a:r>
          </a:p>
          <a:p>
            <a:pPr algn="l"/>
            <a:r>
              <a:rPr lang="en-IN" sz="2000" b="0" i="0" u="none" strike="noStrike" baseline="0" dirty="0"/>
              <a:t>RAM: 8GB</a:t>
            </a:r>
          </a:p>
          <a:p>
            <a:pPr algn="l"/>
            <a:r>
              <a:rPr lang="en-IN" sz="2000" b="0" i="0" u="none" strike="noStrike" baseline="0" dirty="0"/>
              <a:t>Storage: 256GB</a:t>
            </a:r>
          </a:p>
          <a:p>
            <a:pPr algn="l"/>
            <a:r>
              <a:rPr lang="en-US" sz="2000" b="0" i="0" u="none" strike="noStrike" baseline="0" dirty="0"/>
              <a:t>Client (Student Access): Web browser</a:t>
            </a:r>
          </a:p>
          <a:p>
            <a:pPr algn="l"/>
            <a:r>
              <a:rPr lang="en-IN" sz="2000" b="0" i="0" u="none" strike="noStrike" baseline="0" dirty="0"/>
              <a:t>Kitchen Display Monitor</a:t>
            </a:r>
          </a:p>
          <a:p>
            <a:pPr algn="l"/>
            <a:r>
              <a:rPr lang="en-US" sz="2000" b="0" i="0" u="none" strike="noStrike" baseline="0" dirty="0"/>
              <a:t>Network Infrastructure: High-speed campus Wi-Fi coverage</a:t>
            </a:r>
          </a:p>
          <a:p>
            <a:pPr marL="0" indent="0" algn="l">
              <a:buNone/>
            </a:pPr>
            <a:r>
              <a:rPr lang="en-IN" sz="2000" b="0" i="0" u="none" strike="noStrike" baseline="0" dirty="0" smtClean="0">
                <a:solidFill>
                  <a:srgbClr val="C00000"/>
                </a:solidFill>
              </a:rPr>
              <a:t>6.3</a:t>
            </a:r>
            <a:r>
              <a:rPr lang="en-IN" sz="2000" b="0" i="0" u="none" strike="noStrike" baseline="0" dirty="0" smtClean="0"/>
              <a:t> Software </a:t>
            </a:r>
            <a:r>
              <a:rPr lang="en-IN" sz="2000" b="0" i="0" u="none" strike="noStrike" baseline="0" dirty="0"/>
              <a:t>Requirements:</a:t>
            </a:r>
          </a:p>
          <a:p>
            <a:pPr algn="l"/>
            <a:r>
              <a:rPr lang="en-IN" sz="2000" b="0" i="0" u="none" strike="noStrike" baseline="0" dirty="0"/>
              <a:t>Development Environment: IDE (Eclipse, IntelliJ IDEA)</a:t>
            </a:r>
          </a:p>
          <a:p>
            <a:pPr algn="l"/>
            <a:r>
              <a:rPr lang="en-IN" sz="2000" b="0" i="0" u="none" strike="noStrike" baseline="0" dirty="0"/>
              <a:t>Framework: Spring Boot</a:t>
            </a:r>
          </a:p>
          <a:p>
            <a:pPr algn="l"/>
            <a:r>
              <a:rPr lang="en-IN" sz="2000" b="0" i="0" u="none" strike="noStrike" baseline="0" dirty="0"/>
              <a:t>Backend Technology: Java</a:t>
            </a:r>
          </a:p>
          <a:p>
            <a:pPr algn="l"/>
            <a:r>
              <a:rPr lang="fr-FR" sz="2000" b="0" i="0" u="none" strike="noStrike" baseline="0" dirty="0"/>
              <a:t>Frontend Technologies: HTML / CSS, JavaScript</a:t>
            </a:r>
          </a:p>
          <a:p>
            <a:pPr algn="l"/>
            <a:r>
              <a:rPr lang="en-IN" sz="2000" b="0" i="0" u="none" strike="noStrike" baseline="0" dirty="0"/>
              <a:t>Database: MySQL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8500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7680" y="136430"/>
            <a:ext cx="8911687" cy="645890"/>
          </a:xfrm>
        </p:spPr>
        <p:txBody>
          <a:bodyPr>
            <a:normAutofit fontScale="90000"/>
          </a:bodyPr>
          <a:lstStyle/>
          <a:p>
            <a:r>
              <a:rPr lang="en-IN" dirty="0"/>
              <a:t>7.Applications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7680" y="894080"/>
            <a:ext cx="10434320" cy="58092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000" dirty="0"/>
              <a:t>Educational Institutions(College, School Cafeterias and University Canteens</a:t>
            </a:r>
            <a:r>
              <a:rPr lang="en-US" sz="2000" dirty="0" smtClean="0"/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High-volume management: Handles thousands of orders during peak lunch/dinner hours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Budget tracking: Helps students manage their monthly food expenditure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Reduced food waste: Better prediction of demand through data analytics</a:t>
            </a:r>
          </a:p>
          <a:p>
            <a:pPr algn="just"/>
            <a:r>
              <a:rPr lang="en-US" sz="2000" dirty="0"/>
              <a:t>Corporate </a:t>
            </a:r>
            <a:r>
              <a:rPr lang="en-US" sz="2000" dirty="0" smtClean="0"/>
              <a:t>Environments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Quick </a:t>
            </a:r>
            <a:r>
              <a:rPr lang="en-US" sz="2000" dirty="0"/>
              <a:t>service for limited break times: Employees can order before break periods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Visitor management: Temporary access for visitors with simplified payment options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Scheduled deliveries: Food delivered to specific meeting rooms at designated </a:t>
            </a:r>
            <a:r>
              <a:rPr lang="en-US" sz="2000" dirty="0" smtClean="0"/>
              <a:t>times</a:t>
            </a:r>
          </a:p>
          <a:p>
            <a:pPr algn="just"/>
            <a:r>
              <a:rPr lang="en-US" sz="2000" dirty="0"/>
              <a:t>Healthcare </a:t>
            </a:r>
            <a:r>
              <a:rPr lang="en-US" sz="2000" dirty="0" smtClean="0"/>
              <a:t>Cafeterias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Staff quick-service: Essential for healthcare workers with limited breaks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Patient meal ordering: Modified interface for patient use or nurse assistance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24/7 operation capability: Supports round-the-clock healthcare </a:t>
            </a:r>
            <a:r>
              <a:rPr lang="en-US" sz="2000" dirty="0" smtClean="0"/>
              <a:t>operations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Staff quick-service: Essential for healthcare workers with limited breaks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Patient meal ordering: Modified interface for patient use or nurse assistance</a:t>
            </a:r>
          </a:p>
          <a:p>
            <a:pPr algn="just"/>
            <a:r>
              <a:rPr lang="en-US" sz="2000" dirty="0"/>
              <a:t>24/7 operation capability: Supports round-the-clock healthcare </a:t>
            </a:r>
            <a:r>
              <a:rPr lang="en-US" sz="2000" dirty="0" smtClean="0"/>
              <a:t>operations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Pre-game ordering: Order before arriving at the venue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Timed preparation: Coordination of food readiness with event intermissions</a:t>
            </a:r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7605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/>
          <a:lstStyle/>
          <a:p>
            <a:r>
              <a:rPr lang="en-US" dirty="0"/>
              <a:t>https://github.com/AnshikaBukhariya/CampusBytes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836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045" y="262414"/>
            <a:ext cx="8911687" cy="1280890"/>
          </a:xfrm>
        </p:spPr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8332" y="1319419"/>
            <a:ext cx="8915400" cy="4363278"/>
          </a:xfrm>
        </p:spPr>
        <p:txBody>
          <a:bodyPr>
            <a:noAutofit/>
          </a:bodyPr>
          <a:lstStyle/>
          <a:p>
            <a:pPr algn="just"/>
            <a:r>
              <a:rPr lang="en-US" sz="2000" dirty="0"/>
              <a:t>Kumar, S., &amp; Sharma, R. (2020). "Token-based ordering systems: A comprehensive review." Journal of Food Service Technology, 15(3), 112-125. </a:t>
            </a:r>
          </a:p>
          <a:p>
            <a:pPr algn="just"/>
            <a:r>
              <a:rPr lang="en-US" sz="2000" dirty="0"/>
              <a:t>Lee, E. K., &amp; Kim, J. (2021). "Real-time order management systems in institutional dining: Performance and challenges." IEEE Transactions on Service Computing, 12(4), 578-590.</a:t>
            </a:r>
          </a:p>
          <a:p>
            <a:pPr algn="just"/>
            <a:r>
              <a:rPr lang="en-US" sz="2000" dirty="0" err="1"/>
              <a:t>Verma</a:t>
            </a:r>
            <a:r>
              <a:rPr lang="en-US" sz="2000" dirty="0"/>
              <a:t>, A., </a:t>
            </a:r>
            <a:r>
              <a:rPr lang="en-US" sz="2000" dirty="0" err="1"/>
              <a:t>Rawat</a:t>
            </a:r>
            <a:r>
              <a:rPr lang="en-US" sz="2000" dirty="0"/>
              <a:t>, A., </a:t>
            </a:r>
            <a:r>
              <a:rPr lang="en-US" sz="2000" dirty="0" err="1"/>
              <a:t>Chawla</a:t>
            </a:r>
            <a:r>
              <a:rPr lang="en-US" sz="2000" dirty="0"/>
              <a:t>, A., </a:t>
            </a:r>
            <a:r>
              <a:rPr lang="en-US" sz="2000" dirty="0" err="1"/>
              <a:t>Mishra</a:t>
            </a:r>
            <a:r>
              <a:rPr lang="en-US" sz="2000" dirty="0"/>
              <a:t>, B., &amp; </a:t>
            </a:r>
            <a:r>
              <a:rPr lang="en-US" sz="2000" dirty="0" err="1"/>
              <a:t>Agarwal</a:t>
            </a:r>
            <a:r>
              <a:rPr lang="en-US" sz="2000" dirty="0"/>
              <a:t>, A. (2022). Review of Canteen Automation System. International Journal of Advanced Research in Computer and Communication Engineering, Vol. 11, Issue 4, April 2022, DOI: 10.17148/IJARCCE.2022.11478. </a:t>
            </a:r>
          </a:p>
          <a:p>
            <a:pPr algn="just"/>
            <a:r>
              <a:rPr lang="en-US" sz="2000" dirty="0" err="1"/>
              <a:t>Bhattarai</a:t>
            </a:r>
            <a:r>
              <a:rPr lang="en-US" sz="2000" dirty="0"/>
              <a:t>, I. B., </a:t>
            </a:r>
            <a:r>
              <a:rPr lang="en-US" sz="2000" dirty="0" err="1"/>
              <a:t>Bhandari</a:t>
            </a:r>
            <a:r>
              <a:rPr lang="en-US" sz="2000" dirty="0"/>
              <a:t>, A., </a:t>
            </a:r>
            <a:r>
              <a:rPr lang="en-US" sz="2000" dirty="0" err="1"/>
              <a:t>Pokhrel</a:t>
            </a:r>
            <a:r>
              <a:rPr lang="en-US" sz="2000" dirty="0"/>
              <a:t>, N., </a:t>
            </a:r>
            <a:r>
              <a:rPr lang="en-US" sz="2000" dirty="0" err="1"/>
              <a:t>Adhikari</a:t>
            </a:r>
            <a:r>
              <a:rPr lang="en-US" sz="2000" dirty="0"/>
              <a:t>, A., &amp; </a:t>
            </a:r>
            <a:r>
              <a:rPr lang="en-US" sz="2000" dirty="0" err="1"/>
              <a:t>Baral</a:t>
            </a:r>
            <a:r>
              <a:rPr lang="en-US" sz="2000" dirty="0"/>
              <a:t>, H. P. (2024). QR-based Canteen Management System. Journal of Information Technology and Digital World, 6(3), 217-227. DOI: 10.36548/jitdw.2024.3.001.</a:t>
            </a:r>
          </a:p>
          <a:p>
            <a:pPr algn="just"/>
            <a:r>
              <a:rPr lang="en-US" sz="2000" dirty="0" err="1"/>
              <a:t>Shreya</a:t>
            </a:r>
            <a:r>
              <a:rPr lang="en-US" sz="2000" dirty="0"/>
              <a:t> </a:t>
            </a:r>
            <a:r>
              <a:rPr lang="en-US" sz="2000" dirty="0" err="1"/>
              <a:t>Mhalgi</a:t>
            </a:r>
            <a:r>
              <a:rPr lang="en-US" sz="2000" dirty="0"/>
              <a:t>, </a:t>
            </a:r>
            <a:r>
              <a:rPr lang="en-US" sz="2000" dirty="0" err="1"/>
              <a:t>Prajakta</a:t>
            </a:r>
            <a:r>
              <a:rPr lang="en-US" sz="2000" dirty="0"/>
              <a:t> Marne, Mahesh </a:t>
            </a:r>
            <a:r>
              <a:rPr lang="en-US" sz="2000" dirty="0" err="1"/>
              <a:t>Kulkarni</a:t>
            </a:r>
            <a:r>
              <a:rPr lang="en-US" sz="2000" dirty="0"/>
              <a:t>, </a:t>
            </a:r>
            <a:r>
              <a:rPr lang="en-US" sz="2000" dirty="0" err="1"/>
              <a:t>Samir</a:t>
            </a:r>
            <a:r>
              <a:rPr lang="en-US" sz="2000" dirty="0"/>
              <a:t> </a:t>
            </a:r>
            <a:r>
              <a:rPr lang="en-US" sz="2000" dirty="0" err="1"/>
              <a:t>Kapure</a:t>
            </a:r>
            <a:r>
              <a:rPr lang="en-US" sz="2000" dirty="0"/>
              <a:t>, </a:t>
            </a:r>
            <a:r>
              <a:rPr lang="en-US" sz="2000" dirty="0" err="1"/>
              <a:t>Swati</a:t>
            </a:r>
            <a:r>
              <a:rPr lang="en-US" sz="2000" dirty="0"/>
              <a:t> </a:t>
            </a:r>
            <a:r>
              <a:rPr lang="en-US" sz="2000" dirty="0" err="1"/>
              <a:t>Shekapure</a:t>
            </a:r>
            <a:r>
              <a:rPr lang="en-US" sz="2000" dirty="0"/>
              <a:t>, “Cloud-based Android App for College Canteen Management System,” (IJRAR), Vol. 6, Issue 1, March 2019. Available at: http://www.ijrar.org/ 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970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81C9646-E93C-1967-B61B-316EFA05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14</a:t>
            </a:fld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9DA9428-B45B-20BA-B9BF-9EC990C7F486}"/>
              </a:ext>
            </a:extLst>
          </p:cNvPr>
          <p:cNvSpPr/>
          <p:nvPr/>
        </p:nvSpPr>
        <p:spPr>
          <a:xfrm>
            <a:off x="4483744" y="1895917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B405D59-04E2-F173-8396-FFBCDFE0262A}"/>
              </a:ext>
            </a:extLst>
          </p:cNvPr>
          <p:cNvSpPr/>
          <p:nvPr/>
        </p:nvSpPr>
        <p:spPr>
          <a:xfrm>
            <a:off x="4897318" y="2923462"/>
            <a:ext cx="28200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Queries ?</a:t>
            </a:r>
          </a:p>
        </p:txBody>
      </p:sp>
    </p:spTree>
    <p:extLst>
      <p:ext uri="{BB962C8B-B14F-4D97-AF65-F5344CB8AC3E}">
        <p14:creationId xmlns:p14="http://schemas.microsoft.com/office/powerpoint/2010/main" val="3171341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098BD3-82F3-F887-7675-7696E56FA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75750"/>
            <a:ext cx="8911687" cy="1280890"/>
          </a:xfrm>
        </p:spPr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F4DD591-8615-A08A-67F8-943007048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152939"/>
            <a:ext cx="8915400" cy="5185216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Introduction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1.1</a:t>
            </a:r>
            <a:r>
              <a:rPr lang="en-IN" dirty="0"/>
              <a:t> Overview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1.2</a:t>
            </a:r>
            <a:r>
              <a:rPr lang="en-IN" dirty="0"/>
              <a:t> Purpose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Literature Review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Problem Statement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Proposed Solution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Theoretical Analysis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6.1</a:t>
            </a:r>
            <a:r>
              <a:rPr lang="en-IN" dirty="0"/>
              <a:t> Block Diagram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6.2</a:t>
            </a:r>
            <a:r>
              <a:rPr lang="en-IN" dirty="0"/>
              <a:t> Hardware Requirements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6.3</a:t>
            </a:r>
            <a:r>
              <a:rPr lang="en-IN" dirty="0"/>
              <a:t> Software 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Applications </a:t>
            </a:r>
          </a:p>
          <a:p>
            <a:pPr marL="0" indent="0">
              <a:buNone/>
            </a:pPr>
            <a:r>
              <a:rPr lang="en-IN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8A21891-9C7A-E4D4-07BD-AF0CB812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864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9670" y="506782"/>
            <a:ext cx="8911687" cy="128089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IN" dirty="0"/>
              <a:t>1. Introduction</a:t>
            </a:r>
            <a:br>
              <a:rPr lang="en-IN" dirty="0"/>
            </a:br>
            <a:r>
              <a:rPr lang="en-US" sz="2400" b="1" dirty="0"/>
              <a:t>1.1 Overview</a:t>
            </a:r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9" name="Rectangle 5">
            <a:extLst>
              <a:ext uri="{FF2B5EF4-FFF2-40B4-BE49-F238E27FC236}">
                <a16:creationId xmlns="" xmlns:a16="http://schemas.microsoft.com/office/drawing/2014/main" id="{EF1B6A75-12CC-2F84-A156-9880B3EE34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39670" y="2067457"/>
            <a:ext cx="8015729" cy="3760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 defTabSz="91440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None/>
            </a:pPr>
            <a:r>
              <a:rPr kumimoji="0" lang="en-US" altLang="en-US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CampusBytes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is a digital food ordering system made for college canteens 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to</a:t>
            </a:r>
            <a:r>
              <a:rPr kumimoji="0" lang="en-US" altLang="en-US" sz="18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make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food ordering process faster and 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smarter. Students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can easily browse the menu online through their phone or </a:t>
            </a:r>
            <a:r>
              <a:rPr kumimoji="0" lang="en-US" altLang="en-US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computer.They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can place their order and pay online using UPI, no need for 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cash.</a:t>
            </a:r>
            <a:r>
              <a:rPr kumimoji="0" lang="en-US" altLang="en-US" sz="18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After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placing an order, a unique token number is generated which works as their order ID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Students 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can</a:t>
            </a:r>
            <a:r>
              <a:rPr kumimoji="0" lang="en-US" altLang="en-US" sz="18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track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status of their order in real-time using the token </a:t>
            </a:r>
            <a:r>
              <a:rPr kumimoji="0" lang="en-US" altLang="en-US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number.Once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food is ready, students simply show the token and collect their </a:t>
            </a:r>
            <a:r>
              <a:rPr kumimoji="0" lang="en-US" altLang="en-US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order,avoiding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long </a:t>
            </a:r>
            <a:r>
              <a:rPr kumimoji="0" lang="en-US" altLang="en-US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queues.The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kitchen staff gets a well-organized list of orders, helping them prepare and deliver 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food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more 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efficiently.</a:t>
            </a:r>
            <a:r>
              <a:rPr kumimoji="0" lang="en-US" altLang="en-US" sz="18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It reduces confusion, avoids misplacement of orders, and saves time for both students and staff.</a:t>
            </a:r>
            <a:r>
              <a:rPr kumimoji="0" lang="en-US" altLang="en-US" sz="18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 system includes an admin panel with useful analytics like number of </a:t>
            </a:r>
            <a:r>
              <a:rPr kumimoji="0" lang="en-US" altLang="en-US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orders,popular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food items, and peak hours.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2175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880507"/>
            <a:ext cx="8911687" cy="1280890"/>
          </a:xfrm>
        </p:spPr>
        <p:txBody>
          <a:bodyPr>
            <a:normAutofit/>
          </a:bodyPr>
          <a:lstStyle/>
          <a:p>
            <a:r>
              <a:rPr lang="en-US" sz="2200" b="1" dirty="0"/>
              <a:t>1.2 Purpose</a:t>
            </a:r>
            <a:r>
              <a:rPr lang="en-US" sz="2800" b="1" dirty="0"/>
              <a:t>​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520952"/>
            <a:ext cx="8915400" cy="4695070"/>
          </a:xfrm>
        </p:spPr>
        <p:txBody>
          <a:bodyPr/>
          <a:lstStyle/>
          <a:p>
            <a:pPr algn="just">
              <a:buNone/>
            </a:pPr>
            <a:r>
              <a:rPr lang="en-US" sz="2000" dirty="0" err="1"/>
              <a:t>CampusBytes</a:t>
            </a:r>
            <a:r>
              <a:rPr lang="en-US" sz="2000" dirty="0"/>
              <a:t> tackles key canteen challenges with tech-driven solutions:</a:t>
            </a:r>
          </a:p>
          <a:p>
            <a:pPr algn="just"/>
            <a:r>
              <a:rPr lang="en-US" sz="2000" dirty="0"/>
              <a:t>Reduce Queues with pre-order &amp; scheduled pickups.</a:t>
            </a:r>
          </a:p>
          <a:p>
            <a:pPr algn="just"/>
            <a:r>
              <a:rPr lang="en-US" sz="2000" dirty="0"/>
              <a:t>Ensure Order Accuracy via clear digital menus.</a:t>
            </a:r>
          </a:p>
          <a:p>
            <a:pPr algn="just"/>
            <a:r>
              <a:rPr lang="en-US" sz="2000" dirty="0"/>
              <a:t>Streamline Payments through cashless transactions.</a:t>
            </a:r>
          </a:p>
          <a:p>
            <a:pPr algn="just"/>
            <a:r>
              <a:rPr lang="en-US" sz="2000" dirty="0"/>
              <a:t>Save Time by minimizing wait during breaks.</a:t>
            </a:r>
          </a:p>
          <a:p>
            <a:pPr algn="just"/>
            <a:r>
              <a:rPr lang="en-US" sz="2000" dirty="0"/>
              <a:t>Enhance Experience with a modern, user-friendly system.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4</a:t>
            </a:fld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798" y="359067"/>
            <a:ext cx="8911687" cy="1280890"/>
          </a:xfrm>
        </p:spPr>
        <p:txBody>
          <a:bodyPr/>
          <a:lstStyle/>
          <a:p>
            <a:r>
              <a:rPr lang="en-IN" dirty="0"/>
              <a:t>2. 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749146" cy="4363278"/>
          </a:xfrm>
        </p:spPr>
        <p:txBody>
          <a:bodyPr/>
          <a:lstStyle/>
          <a:p>
            <a:pPr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5</a:t>
            </a:fld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4D486EC0-E04D-95E7-B43B-C60E6CC60E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444535"/>
              </p:ext>
            </p:extLst>
          </p:nvPr>
        </p:nvGraphicFramePr>
        <p:xfrm>
          <a:off x="2426671" y="1123637"/>
          <a:ext cx="8911687" cy="50470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9515">
                  <a:extLst>
                    <a:ext uri="{9D8B030D-6E8A-4147-A177-3AD203B41FA5}">
                      <a16:colId xmlns="" xmlns:a16="http://schemas.microsoft.com/office/drawing/2014/main" val="3061002685"/>
                    </a:ext>
                  </a:extLst>
                </a:gridCol>
                <a:gridCol w="3080928">
                  <a:extLst>
                    <a:ext uri="{9D8B030D-6E8A-4147-A177-3AD203B41FA5}">
                      <a16:colId xmlns="" xmlns:a16="http://schemas.microsoft.com/office/drawing/2014/main" val="3308928935"/>
                    </a:ext>
                  </a:extLst>
                </a:gridCol>
                <a:gridCol w="2583322">
                  <a:extLst>
                    <a:ext uri="{9D8B030D-6E8A-4147-A177-3AD203B41FA5}">
                      <a16:colId xmlns="" xmlns:a16="http://schemas.microsoft.com/office/drawing/2014/main" val="3184326738"/>
                    </a:ext>
                  </a:extLst>
                </a:gridCol>
                <a:gridCol w="2227922">
                  <a:extLst>
                    <a:ext uri="{9D8B030D-6E8A-4147-A177-3AD203B41FA5}">
                      <a16:colId xmlns="" xmlns:a16="http://schemas.microsoft.com/office/drawing/2014/main" val="3980447352"/>
                    </a:ext>
                  </a:extLst>
                </a:gridCol>
              </a:tblGrid>
              <a:tr h="643669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Name of Solution/System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Limitations/</a:t>
                      </a:r>
                    </a:p>
                    <a:p>
                      <a:pPr algn="ctr"/>
                      <a:r>
                        <a:rPr lang="en-IN" sz="1800" dirty="0"/>
                        <a:t>Drawbacks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91405766"/>
                  </a:ext>
                </a:extLst>
              </a:tr>
              <a:tr h="1165472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RESTROFUN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Offers interactive dining, digital ordering, real-time tracking, personalized menus, quick service and a vibrant ambiance.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ctr">
                        <a:buAutoNum type="arabicPeriod"/>
                      </a:pPr>
                      <a:r>
                        <a:rPr lang="en-US" dirty="0"/>
                        <a:t>Lack of Digital Payment Integration</a:t>
                      </a:r>
                    </a:p>
                    <a:p>
                      <a:pPr marL="342900" indent="-342900" algn="ctr">
                        <a:buAutoNum type="arabicPeriod"/>
                      </a:pPr>
                      <a:r>
                        <a:rPr lang="en-US" dirty="0"/>
                        <a:t>Lack of Pre-Order Option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50208946"/>
                  </a:ext>
                </a:extLst>
              </a:tr>
              <a:tr h="928669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Canteen Automation System</a:t>
                      </a:r>
                    </a:p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streamlines user management, digital ordering, cashless payments, inventory tracking, etc.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1.Limited to Registered Users</a:t>
                      </a:r>
                    </a:p>
                    <a:p>
                      <a:pPr algn="ctr"/>
                      <a:r>
                        <a:rPr lang="en-US" dirty="0"/>
                        <a:t>2.Security Risks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50866531"/>
                  </a:ext>
                </a:extLst>
              </a:tr>
              <a:tr h="928669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QR-based Canteen Management System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Improves efficiency and convenience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QR Code-Related Issues</a:t>
                      </a:r>
                      <a:endParaRPr lang="en-IN" sz="1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61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09A8C4-4EBE-CD01-32B2-BE69FCAB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>
            <a:normAutofit/>
          </a:bodyPr>
          <a:lstStyle/>
          <a:p>
            <a:r>
              <a:rPr lang="en-US" sz="2000" dirty="0"/>
              <a:t>Traditional canteen operations often suffer from long queues, order mismanagement, and payment delays, leading to inefficiencies and customer dissatisfaction. The absence of a streamlined ordering and fulfillment system results in increased waiting times, order mix-ups, and operational bottlenecks. 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95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557" y="568692"/>
            <a:ext cx="8911687" cy="1280890"/>
          </a:xfrm>
        </p:spPr>
        <p:txBody>
          <a:bodyPr/>
          <a:lstStyle/>
          <a:p>
            <a:r>
              <a:rPr lang="en-IN" dirty="0"/>
              <a:t>4. Proposed 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3431" y="1385455"/>
            <a:ext cx="8915400" cy="3777622"/>
          </a:xfrm>
        </p:spPr>
        <p:txBody>
          <a:bodyPr>
            <a:noAutofit/>
          </a:bodyPr>
          <a:lstStyle/>
          <a:p>
            <a:pPr algn="just"/>
            <a:r>
              <a:rPr lang="en-GB" sz="2000" b="1" dirty="0"/>
              <a:t>Token Generation and Tracking</a:t>
            </a:r>
            <a:r>
              <a:rPr lang="en-GB" sz="2000" b="1" dirty="0" smtClean="0"/>
              <a:t>: </a:t>
            </a:r>
            <a:r>
              <a:rPr lang="en-GB" sz="2000" dirty="0" smtClean="0"/>
              <a:t>Each </a:t>
            </a:r>
            <a:r>
              <a:rPr lang="en-GB" sz="2000" dirty="0"/>
              <a:t>customer will receive a unique digital or printed token upon placing an order, allowing them to track the status of their order in real-time without standing in line</a:t>
            </a:r>
            <a:r>
              <a:rPr lang="en-GB" sz="2000" dirty="0" smtClean="0"/>
              <a:t>.</a:t>
            </a:r>
          </a:p>
          <a:p>
            <a:pPr algn="just"/>
            <a:r>
              <a:rPr lang="en-GB" sz="2000" b="1" dirty="0" smtClean="0"/>
              <a:t>Streamlined </a:t>
            </a:r>
            <a:r>
              <a:rPr lang="en-GB" sz="2000" b="1" dirty="0"/>
              <a:t>Order Management</a:t>
            </a:r>
            <a:r>
              <a:rPr lang="en-GB" sz="2000" dirty="0" smtClean="0"/>
              <a:t>: Orders </a:t>
            </a:r>
            <a:r>
              <a:rPr lang="en-GB" sz="2000" dirty="0"/>
              <a:t>will be directly sent to the kitchen with clear details, reducing errors and ensuring faster order </a:t>
            </a:r>
            <a:r>
              <a:rPr lang="en-GB" sz="2000" dirty="0" smtClean="0"/>
              <a:t>fulfilment. </a:t>
            </a:r>
            <a:r>
              <a:rPr lang="en-GB" sz="2000" dirty="0"/>
              <a:t>The system will allow the kitchen staff to manage and prioritize orders effectively</a:t>
            </a:r>
            <a:r>
              <a:rPr lang="en-GB" sz="2000" dirty="0" smtClean="0"/>
              <a:t>.</a:t>
            </a:r>
          </a:p>
          <a:p>
            <a:pPr algn="just"/>
            <a:r>
              <a:rPr lang="en-GB" sz="2000" b="1" dirty="0" smtClean="0"/>
              <a:t>Cashless </a:t>
            </a:r>
            <a:r>
              <a:rPr lang="en-GB" sz="2000" b="1" dirty="0"/>
              <a:t>Payment System</a:t>
            </a:r>
            <a:r>
              <a:rPr lang="en-GB" sz="2000" b="1" dirty="0" smtClean="0"/>
              <a:t>: </a:t>
            </a:r>
            <a:r>
              <a:rPr lang="en-GB" sz="2000" dirty="0" smtClean="0"/>
              <a:t>The </a:t>
            </a:r>
            <a:r>
              <a:rPr lang="en-GB" sz="2000" dirty="0"/>
              <a:t>solution will support cashless payments via UPI or mobile wallets, reducing transaction times and eliminating the need for physical cash handling</a:t>
            </a:r>
            <a:r>
              <a:rPr lang="en-GB" sz="2000" dirty="0" smtClean="0"/>
              <a:t>.</a:t>
            </a:r>
          </a:p>
          <a:p>
            <a:pPr algn="just"/>
            <a:r>
              <a:rPr lang="en-GB" sz="2000" b="1" dirty="0" smtClean="0"/>
              <a:t>Real-Time </a:t>
            </a:r>
            <a:r>
              <a:rPr lang="en-GB" sz="2000" b="1" dirty="0"/>
              <a:t>Order Updates</a:t>
            </a:r>
            <a:r>
              <a:rPr lang="en-GB" sz="2000" b="1" dirty="0" smtClean="0"/>
              <a:t>: </a:t>
            </a:r>
            <a:r>
              <a:rPr lang="en-GB" sz="2000" dirty="0" smtClean="0"/>
              <a:t>Customers </a:t>
            </a:r>
            <a:r>
              <a:rPr lang="en-GB" sz="2000" dirty="0"/>
              <a:t>can check the status of their orders on their smartphones or on digital screens within the canteen, reducing uncertainty and preventing unnecessary waiting at the counter</a:t>
            </a:r>
            <a:r>
              <a:rPr lang="en-GB" sz="2000" dirty="0" smtClean="0"/>
              <a:t>.</a:t>
            </a:r>
          </a:p>
          <a:p>
            <a:pPr algn="just"/>
            <a:r>
              <a:rPr lang="en-GB" sz="2000" b="1" dirty="0" smtClean="0"/>
              <a:t>Queue </a:t>
            </a:r>
            <a:r>
              <a:rPr lang="en-GB" sz="2000" b="1" dirty="0"/>
              <a:t>Management and Order Scheduling</a:t>
            </a:r>
            <a:r>
              <a:rPr lang="en-GB" sz="2000" b="1" dirty="0" smtClean="0"/>
              <a:t>: </a:t>
            </a:r>
            <a:r>
              <a:rPr lang="en-GB" sz="2000" dirty="0" smtClean="0"/>
              <a:t>By </a:t>
            </a:r>
            <a:r>
              <a:rPr lang="en-GB" sz="2000" dirty="0"/>
              <a:t>automating order entry and payment, the system will help eliminate physical queues at the counter, optimizing customer flow and reducing congestion during peak times</a:t>
            </a:r>
            <a:r>
              <a:rPr lang="en-GB" sz="2000" dirty="0" smtClean="0"/>
              <a:t>.</a:t>
            </a:r>
          </a:p>
          <a:p>
            <a:pPr marL="0" indent="0">
              <a:buNone/>
            </a:pPr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0005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288" y="162292"/>
            <a:ext cx="8911687" cy="1280890"/>
          </a:xfrm>
        </p:spPr>
        <p:txBody>
          <a:bodyPr/>
          <a:lstStyle/>
          <a:p>
            <a:r>
              <a:rPr lang="en-IN" dirty="0"/>
              <a:t>5. 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288" y="1154546"/>
            <a:ext cx="8915400" cy="3777622"/>
          </a:xfrm>
        </p:spPr>
        <p:txBody>
          <a:bodyPr>
            <a:noAutofit/>
          </a:bodyPr>
          <a:lstStyle/>
          <a:p>
            <a:pPr algn="just" defTabSz="914400" eaLnBrk="0" fontAlgn="base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</a:pPr>
            <a:r>
              <a:rPr lang="en-US" altLang="en-US" sz="2000" dirty="0" smtClean="0">
                <a:solidFill>
                  <a:schemeClr val="tx1"/>
                </a:solidFill>
              </a:rPr>
              <a:t>The </a:t>
            </a:r>
            <a:r>
              <a:rPr lang="en-US" altLang="en-US" sz="2000" dirty="0">
                <a:solidFill>
                  <a:schemeClr val="tx1"/>
                </a:solidFill>
              </a:rPr>
              <a:t>system is designed to </a:t>
            </a:r>
            <a:r>
              <a:rPr lang="en-US" altLang="en-US" sz="2000" b="1" dirty="0">
                <a:solidFill>
                  <a:schemeClr val="tx1"/>
                </a:solidFill>
              </a:rPr>
              <a:t>automate the food ordering process</a:t>
            </a:r>
            <a:r>
              <a:rPr lang="en-US" altLang="en-US" sz="2000" dirty="0">
                <a:solidFill>
                  <a:schemeClr val="tx1"/>
                </a:solidFill>
              </a:rPr>
              <a:t> in college </a:t>
            </a:r>
            <a:r>
              <a:rPr lang="en-US" altLang="en-US" sz="2000" dirty="0" smtClean="0">
                <a:solidFill>
                  <a:schemeClr val="tx1"/>
                </a:solidFill>
              </a:rPr>
              <a:t>canteens.</a:t>
            </a:r>
          </a:p>
          <a:p>
            <a:pPr algn="just" defTabSz="914400" eaLnBrk="0" fontAlgn="base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</a:pPr>
            <a:r>
              <a:rPr lang="en-US" altLang="en-US" sz="2000" dirty="0" smtClean="0">
                <a:solidFill>
                  <a:schemeClr val="tx1"/>
                </a:solidFill>
              </a:rPr>
              <a:t>It </a:t>
            </a:r>
            <a:r>
              <a:rPr lang="en-US" altLang="en-US" sz="2000" dirty="0">
                <a:solidFill>
                  <a:schemeClr val="tx1"/>
                </a:solidFill>
              </a:rPr>
              <a:t>aims to </a:t>
            </a:r>
            <a:r>
              <a:rPr lang="en-US" altLang="en-US" sz="2000" b="1" dirty="0">
                <a:solidFill>
                  <a:schemeClr val="tx1"/>
                </a:solidFill>
              </a:rPr>
              <a:t>reduce waiting time</a:t>
            </a:r>
            <a:r>
              <a:rPr lang="en-US" altLang="en-US" sz="2000" dirty="0">
                <a:solidFill>
                  <a:schemeClr val="tx1"/>
                </a:solidFill>
              </a:rPr>
              <a:t>, </a:t>
            </a:r>
            <a:r>
              <a:rPr lang="en-US" altLang="en-US" sz="2000" b="1" dirty="0">
                <a:solidFill>
                  <a:schemeClr val="tx1"/>
                </a:solidFill>
              </a:rPr>
              <a:t>avoid human errors</a:t>
            </a:r>
            <a:r>
              <a:rPr lang="en-US" altLang="en-US" sz="2000" dirty="0">
                <a:solidFill>
                  <a:schemeClr val="tx1"/>
                </a:solidFill>
              </a:rPr>
              <a:t>, and </a:t>
            </a:r>
            <a:r>
              <a:rPr lang="en-US" altLang="en-US" sz="2000" b="1" dirty="0">
                <a:solidFill>
                  <a:schemeClr val="tx1"/>
                </a:solidFill>
              </a:rPr>
              <a:t>improve the overall</a:t>
            </a:r>
          </a:p>
          <a:p>
            <a:pPr marL="0" lvl="0" indent="0" algn="just" defTabSz="914400" eaLnBrk="0" fontAlgn="base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None/>
            </a:pPr>
            <a:r>
              <a:rPr lang="en-US" altLang="en-US" sz="2000" b="1" dirty="0"/>
              <a:t>     </a:t>
            </a:r>
            <a:r>
              <a:rPr lang="en-US" altLang="en-US" sz="2000" b="1" dirty="0">
                <a:solidFill>
                  <a:schemeClr val="tx1"/>
                </a:solidFill>
              </a:rPr>
              <a:t>experience</a:t>
            </a:r>
            <a:r>
              <a:rPr lang="en-US" altLang="en-US" sz="2000" dirty="0">
                <a:solidFill>
                  <a:schemeClr val="tx1"/>
                </a:solidFill>
              </a:rPr>
              <a:t> for </a:t>
            </a:r>
            <a:r>
              <a:rPr lang="en-US" altLang="en-US" sz="2000" dirty="0" smtClean="0">
                <a:solidFill>
                  <a:schemeClr val="tx1"/>
                </a:solidFill>
              </a:rPr>
              <a:t>students.</a:t>
            </a:r>
          </a:p>
          <a:p>
            <a:pPr algn="just" defTabSz="914400" eaLnBrk="0" fontAlgn="base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</a:pPr>
            <a:r>
              <a:rPr lang="en-US" altLang="en-US" sz="2000" dirty="0" smtClean="0">
                <a:solidFill>
                  <a:schemeClr val="tx1"/>
                </a:solidFill>
              </a:rPr>
              <a:t>Every </a:t>
            </a:r>
            <a:r>
              <a:rPr lang="en-US" altLang="en-US" sz="2000" dirty="0">
                <a:solidFill>
                  <a:schemeClr val="tx1"/>
                </a:solidFill>
              </a:rPr>
              <a:t>order will generate a </a:t>
            </a:r>
            <a:r>
              <a:rPr lang="en-US" altLang="en-US" sz="2000" b="1" dirty="0">
                <a:solidFill>
                  <a:schemeClr val="tx1"/>
                </a:solidFill>
              </a:rPr>
              <a:t>unique digital or printed token</a:t>
            </a:r>
            <a:r>
              <a:rPr lang="en-US" altLang="en-US" sz="2000" dirty="0">
                <a:solidFill>
                  <a:schemeClr val="tx1"/>
                </a:solidFill>
              </a:rPr>
              <a:t>, which acts as a </a:t>
            </a:r>
          </a:p>
          <a:p>
            <a:pPr marL="0" lvl="0" indent="0" algn="just" defTabSz="914400" eaLnBrk="0" fontAlgn="base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      reference number for the customer.</a:t>
            </a:r>
          </a:p>
          <a:p>
            <a:pPr algn="just" defTabSz="914400" eaLnBrk="0" fontAlgn="base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</a:pPr>
            <a:r>
              <a:rPr lang="en-US" altLang="en-US" sz="2000" dirty="0">
                <a:solidFill>
                  <a:schemeClr val="tx1"/>
                </a:solidFill>
              </a:rPr>
              <a:t>Customers can </a:t>
            </a:r>
            <a:r>
              <a:rPr lang="en-US" altLang="en-US" sz="2000" b="1" dirty="0">
                <a:solidFill>
                  <a:schemeClr val="tx1"/>
                </a:solidFill>
              </a:rPr>
              <a:t>track their order status in real-time</a:t>
            </a:r>
            <a:r>
              <a:rPr lang="en-US" altLang="en-US" sz="2000" dirty="0">
                <a:solidFill>
                  <a:schemeClr val="tx1"/>
                </a:solidFill>
              </a:rPr>
              <a:t> using the token, without</a:t>
            </a:r>
          </a:p>
          <a:p>
            <a:pPr marL="0" lvl="0" indent="0" algn="just" defTabSz="914400" eaLnBrk="0" fontAlgn="base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      needing to stand in long queues.</a:t>
            </a:r>
          </a:p>
          <a:p>
            <a:pPr algn="just" defTabSz="914400" eaLnBrk="0" fontAlgn="base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</a:pPr>
            <a:r>
              <a:rPr lang="en-US" altLang="en-US" sz="2000" dirty="0">
                <a:solidFill>
                  <a:schemeClr val="tx1"/>
                </a:solidFill>
              </a:rPr>
              <a:t>It helps in </a:t>
            </a:r>
            <a:r>
              <a:rPr lang="en-US" altLang="en-US" sz="2000" b="1" dirty="0">
                <a:solidFill>
                  <a:schemeClr val="tx1"/>
                </a:solidFill>
              </a:rPr>
              <a:t>reducing crowding at the counter</a:t>
            </a:r>
            <a:r>
              <a:rPr lang="en-US" altLang="en-US" sz="2000" dirty="0">
                <a:solidFill>
                  <a:schemeClr val="tx1"/>
                </a:solidFill>
              </a:rPr>
              <a:t> and ensures </a:t>
            </a:r>
            <a:r>
              <a:rPr lang="en-US" altLang="en-US" sz="2000" b="1" dirty="0">
                <a:solidFill>
                  <a:schemeClr val="tx1"/>
                </a:solidFill>
              </a:rPr>
              <a:t>timely service</a:t>
            </a:r>
            <a:r>
              <a:rPr lang="en-US" altLang="en-US" sz="2000" dirty="0">
                <a:solidFill>
                  <a:schemeClr val="tx1"/>
                </a:solidFill>
              </a:rPr>
              <a:t>.</a:t>
            </a:r>
          </a:p>
          <a:p>
            <a:pPr algn="just" defTabSz="914400" eaLnBrk="0" fontAlgn="base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</a:pPr>
            <a:r>
              <a:rPr lang="en-US" altLang="en-US" sz="2000" dirty="0">
                <a:solidFill>
                  <a:schemeClr val="tx1"/>
                </a:solidFill>
              </a:rPr>
              <a:t>The solution supports </a:t>
            </a:r>
            <a:r>
              <a:rPr lang="en-US" altLang="en-US" sz="2000" b="1" dirty="0">
                <a:solidFill>
                  <a:schemeClr val="tx1"/>
                </a:solidFill>
              </a:rPr>
              <a:t>cashless payments</a:t>
            </a:r>
            <a:r>
              <a:rPr lang="en-US" altLang="en-US" sz="2000" dirty="0">
                <a:solidFill>
                  <a:schemeClr val="tx1"/>
                </a:solidFill>
              </a:rPr>
              <a:t> like UPI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chemeClr val="tx1"/>
                </a:solidFill>
              </a:rPr>
              <a:t>making transactions smooth and secure.</a:t>
            </a:r>
          </a:p>
          <a:p>
            <a:pPr algn="just" defTabSz="914400" eaLnBrk="0" fontAlgn="base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</a:pPr>
            <a:r>
              <a:rPr lang="en-US" altLang="en-US" sz="2000" dirty="0">
                <a:solidFill>
                  <a:schemeClr val="tx1"/>
                </a:solidFill>
              </a:rPr>
              <a:t>It will be built to </a:t>
            </a:r>
            <a:r>
              <a:rPr lang="en-US" altLang="en-US" sz="2000" b="1" dirty="0">
                <a:solidFill>
                  <a:schemeClr val="tx1"/>
                </a:solidFill>
              </a:rPr>
              <a:t>work with the existing canteen setup</a:t>
            </a:r>
            <a:r>
              <a:rPr lang="en-US" altLang="en-US" sz="2000" dirty="0">
                <a:solidFill>
                  <a:schemeClr val="tx1"/>
                </a:solidFill>
              </a:rPr>
              <a:t>, so staff can adapt</a:t>
            </a:r>
          </a:p>
          <a:p>
            <a:pPr marL="0" lvl="0" indent="0" algn="just" defTabSz="914400" eaLnBrk="0" fontAlgn="base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None/>
            </a:pPr>
            <a:r>
              <a:rPr lang="en-US" altLang="en-US" sz="2000" dirty="0"/>
              <a:t>     </a:t>
            </a:r>
            <a:r>
              <a:rPr lang="en-US" altLang="en-US" sz="2000" dirty="0">
                <a:solidFill>
                  <a:schemeClr val="tx1"/>
                </a:solidFill>
              </a:rPr>
              <a:t>easily without major changes.</a:t>
            </a:r>
          </a:p>
          <a:p>
            <a:pPr algn="just" defTabSz="914400" eaLnBrk="0" fontAlgn="base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</a:pPr>
            <a:r>
              <a:rPr lang="en-US" altLang="en-US" sz="2000" dirty="0">
                <a:solidFill>
                  <a:schemeClr val="tx1"/>
                </a:solidFill>
              </a:rPr>
              <a:t>The goal is to create a </a:t>
            </a:r>
            <a:r>
              <a:rPr lang="en-US" altLang="en-US" sz="2000" b="1" dirty="0">
                <a:solidFill>
                  <a:schemeClr val="tx1"/>
                </a:solidFill>
              </a:rPr>
              <a:t>fast, user-friendly, and fully digital experience</a:t>
            </a:r>
            <a:r>
              <a:rPr lang="en-US" altLang="en-US" sz="2000" dirty="0">
                <a:solidFill>
                  <a:schemeClr val="tx1"/>
                </a:solidFill>
              </a:rPr>
              <a:t> for</a:t>
            </a:r>
            <a:endParaRPr lang="en-US" altLang="en-US" sz="2000" dirty="0"/>
          </a:p>
          <a:p>
            <a:pPr marL="0" lvl="0" indent="0" algn="just" defTabSz="914400" eaLnBrk="0" fontAlgn="base" hangingPunct="0">
              <a:lnSpc>
                <a:spcPts val="27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     both students and canteen staff.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2306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E1DBF2-8E9B-B5CB-CD3B-77256299D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1983" y="252065"/>
            <a:ext cx="8911687" cy="1280890"/>
          </a:xfrm>
        </p:spPr>
        <p:txBody>
          <a:bodyPr/>
          <a:lstStyle/>
          <a:p>
            <a:r>
              <a:rPr lang="en-IN" dirty="0"/>
              <a:t>6. Theoretical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B05DD90-3A03-1E63-4AD6-B6D95248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pPr/>
              <a:t>9</a:t>
            </a:fld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91983" y="1445797"/>
            <a:ext cx="7936992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291983" y="98386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22520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566</TotalTime>
  <Words>1174</Words>
  <Application>Microsoft Office PowerPoint</Application>
  <PresentationFormat>Widescreen</PresentationFormat>
  <Paragraphs>139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Century Gothic</vt:lpstr>
      <vt:lpstr>Times New Roman</vt:lpstr>
      <vt:lpstr>Wingdings 3</vt:lpstr>
      <vt:lpstr>Wisp</vt:lpstr>
      <vt:lpstr>          Synopsis Presentation on  CampusBytes: Smart Token Canteen System  </vt:lpstr>
      <vt:lpstr>Contents</vt:lpstr>
      <vt:lpstr>1. Introduction 1.1 Overview</vt:lpstr>
      <vt:lpstr>1.2 Purpose​ </vt:lpstr>
      <vt:lpstr>2. Literature Review</vt:lpstr>
      <vt:lpstr>3. Problem Statement</vt:lpstr>
      <vt:lpstr>4. Proposed Solution</vt:lpstr>
      <vt:lpstr>5. Objectives</vt:lpstr>
      <vt:lpstr>6. Theoretical Analysis</vt:lpstr>
      <vt:lpstr>6. Theoretical Analysis</vt:lpstr>
      <vt:lpstr>7.Applications</vt:lpstr>
      <vt:lpstr>GitHub Link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Synopsis Presentation on  Title of Project</dc:title>
  <dc:creator>Deepak Singh Chouhan</dc:creator>
  <cp:lastModifiedBy>Microsoft account</cp:lastModifiedBy>
  <cp:revision>45</cp:revision>
  <dcterms:created xsi:type="dcterms:W3CDTF">2024-09-26T07:25:32Z</dcterms:created>
  <dcterms:modified xsi:type="dcterms:W3CDTF">2025-04-15T05:50:40Z</dcterms:modified>
</cp:coreProperties>
</file>