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Baskerville Display PT Bold" panose="020B0604020202020204" charset="0"/>
      <p:regular r:id="rId11"/>
    </p:embeddedFont>
    <p:embeddedFont>
      <p:font typeface="Calibri" panose="020F0502020204030204" pitchFamily="34" charset="0"/>
      <p:regular r:id="rId12"/>
      <p:bold r:id="rId13"/>
      <p:italic r:id="rId14"/>
      <p:boldItalic r:id="rId15"/>
    </p:embeddedFont>
    <p:embeddedFont>
      <p:font typeface="Inter" panose="020B0604020202020204" charset="0"/>
      <p:regular r:id="rId16"/>
    </p:embeddedFont>
    <p:embeddedFont>
      <p:font typeface="Inter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1981200" y="1981200"/>
            <a:ext cx="6819900" cy="6324600"/>
          </a:xfrm>
          <a:custGeom>
            <a:avLst/>
            <a:gdLst/>
            <a:ahLst/>
            <a:cxnLst/>
            <a:rect l="l" t="t" r="r" b="b"/>
            <a:pathLst>
              <a:path w="6819900" h="6324600">
                <a:moveTo>
                  <a:pt x="0" y="0"/>
                </a:moveTo>
                <a:lnTo>
                  <a:pt x="6819900" y="0"/>
                </a:lnTo>
                <a:lnTo>
                  <a:pt x="6819900" y="6324600"/>
                </a:lnTo>
                <a:lnTo>
                  <a:pt x="0" y="6324600"/>
                </a:lnTo>
                <a:lnTo>
                  <a:pt x="0" y="0"/>
                </a:lnTo>
                <a:close/>
              </a:path>
            </a:pathLst>
          </a:custGeom>
          <a:blipFill>
            <a:blip r:embed="rId2"/>
            <a:stretch>
              <a:fillRect l="-39744" r="-43692"/>
            </a:stretch>
          </a:blipFill>
        </p:spPr>
      </p:sp>
      <p:sp>
        <p:nvSpPr>
          <p:cNvPr id="3" name="TextBox 3"/>
          <p:cNvSpPr txBox="1"/>
          <p:nvPr/>
        </p:nvSpPr>
        <p:spPr>
          <a:xfrm>
            <a:off x="10277527" y="3386010"/>
            <a:ext cx="5800673" cy="1409700"/>
          </a:xfrm>
          <a:prstGeom prst="rect">
            <a:avLst/>
          </a:prstGeom>
        </p:spPr>
        <p:txBody>
          <a:bodyPr lIns="0" tIns="0" rIns="0" bIns="0" rtlCol="0" anchor="t">
            <a:spAutoFit/>
          </a:bodyPr>
          <a:lstStyle/>
          <a:p>
            <a:pPr marL="0" lvl="0" indent="0">
              <a:lnSpc>
                <a:spcPts val="5574"/>
              </a:lnSpc>
            </a:pPr>
            <a:r>
              <a:rPr lang="en-US" sz="4645" u="sng" spc="929">
                <a:solidFill>
                  <a:srgbClr val="000000"/>
                </a:solidFill>
                <a:latin typeface="Baskerville Display PT Bold"/>
              </a:rPr>
              <a:t>CREDIT CARD DEFAULT</a:t>
            </a:r>
          </a:p>
        </p:txBody>
      </p:sp>
      <p:sp>
        <p:nvSpPr>
          <p:cNvPr id="4" name="TextBox 4"/>
          <p:cNvSpPr txBox="1"/>
          <p:nvPr/>
        </p:nvSpPr>
        <p:spPr>
          <a:xfrm>
            <a:off x="10277527" y="5933885"/>
            <a:ext cx="4866298" cy="719385"/>
          </a:xfrm>
          <a:prstGeom prst="rect">
            <a:avLst/>
          </a:prstGeom>
        </p:spPr>
        <p:txBody>
          <a:bodyPr lIns="0" tIns="0" rIns="0" bIns="0" rtlCol="0" anchor="t">
            <a:spAutoFit/>
          </a:bodyPr>
          <a:lstStyle/>
          <a:p>
            <a:pPr marL="0" lvl="0" indent="0" algn="l">
              <a:lnSpc>
                <a:spcPts val="2873"/>
              </a:lnSpc>
            </a:pPr>
            <a:r>
              <a:rPr lang="en-US" sz="2052" u="none" spc="410">
                <a:solidFill>
                  <a:srgbClr val="000000"/>
                </a:solidFill>
                <a:latin typeface="Inter"/>
              </a:rPr>
              <a:t>ORION INNOVATION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005943" y="2530987"/>
            <a:ext cx="5224007" cy="5225027"/>
            <a:chOff x="0" y="0"/>
            <a:chExt cx="6965342" cy="6966702"/>
          </a:xfrm>
        </p:grpSpPr>
        <p:pic>
          <p:nvPicPr>
            <p:cNvPr id="3" name="Picture 3"/>
            <p:cNvPicPr>
              <a:picLocks noChangeAspect="1"/>
            </p:cNvPicPr>
            <p:nvPr/>
          </p:nvPicPr>
          <p:blipFill>
            <a:blip r:embed="rId2"/>
            <a:srcRect l="16738" r="16738"/>
            <a:stretch>
              <a:fillRect/>
            </a:stretch>
          </p:blipFill>
          <p:spPr>
            <a:xfrm>
              <a:off x="0" y="0"/>
              <a:ext cx="6965342" cy="6966702"/>
            </a:xfrm>
            <a:prstGeom prst="rect">
              <a:avLst/>
            </a:prstGeom>
          </p:spPr>
        </p:pic>
      </p:grpSp>
      <p:sp>
        <p:nvSpPr>
          <p:cNvPr id="4" name="TextBox 4"/>
          <p:cNvSpPr txBox="1"/>
          <p:nvPr/>
        </p:nvSpPr>
        <p:spPr>
          <a:xfrm>
            <a:off x="8452317" y="1624614"/>
            <a:ext cx="7829740" cy="2789555"/>
          </a:xfrm>
          <a:prstGeom prst="rect">
            <a:avLst/>
          </a:prstGeom>
        </p:spPr>
        <p:txBody>
          <a:bodyPr lIns="0" tIns="0" rIns="0" bIns="0" rtlCol="0" anchor="t">
            <a:spAutoFit/>
          </a:bodyPr>
          <a:lstStyle/>
          <a:p>
            <a:pPr>
              <a:lnSpc>
                <a:spcPts val="3219"/>
              </a:lnSpc>
            </a:pPr>
            <a:r>
              <a:rPr lang="en-US" sz="2299">
                <a:solidFill>
                  <a:srgbClr val="504C44"/>
                </a:solidFill>
                <a:latin typeface="Inter"/>
              </a:rPr>
              <a:t>This is my first project with Orion Innovation, during the  tenure of this project I learned how to:</a:t>
            </a:r>
          </a:p>
          <a:p>
            <a:pPr marL="496569" lvl="1" indent="-248284">
              <a:lnSpc>
                <a:spcPts val="3219"/>
              </a:lnSpc>
              <a:buFont typeface="Arial"/>
              <a:buChar char="•"/>
            </a:pPr>
            <a:r>
              <a:rPr lang="en-US" sz="2299">
                <a:solidFill>
                  <a:srgbClr val="504C44"/>
                </a:solidFill>
                <a:latin typeface="Inter"/>
              </a:rPr>
              <a:t>perform Data Analysis in the right manner</a:t>
            </a:r>
          </a:p>
          <a:p>
            <a:pPr marL="496569" lvl="1" indent="-248284">
              <a:lnSpc>
                <a:spcPts val="3219"/>
              </a:lnSpc>
              <a:buFont typeface="Arial"/>
              <a:buChar char="•"/>
            </a:pPr>
            <a:r>
              <a:rPr lang="en-US" sz="2299">
                <a:solidFill>
                  <a:srgbClr val="504C44"/>
                </a:solidFill>
                <a:latin typeface="Inter"/>
              </a:rPr>
              <a:t>perceive information from the graphs</a:t>
            </a:r>
          </a:p>
          <a:p>
            <a:pPr marL="496569" lvl="1" indent="-248284">
              <a:lnSpc>
                <a:spcPts val="3219"/>
              </a:lnSpc>
              <a:buFont typeface="Arial"/>
              <a:buChar char="•"/>
            </a:pPr>
            <a:r>
              <a:rPr lang="en-US" sz="2299">
                <a:solidFill>
                  <a:srgbClr val="504C44"/>
                </a:solidFill>
                <a:latin typeface="Inter"/>
              </a:rPr>
              <a:t>transform data (remove skewness)</a:t>
            </a:r>
          </a:p>
          <a:p>
            <a:pPr marL="496569" lvl="1" indent="-248284">
              <a:lnSpc>
                <a:spcPts val="3219"/>
              </a:lnSpc>
              <a:buFont typeface="Arial"/>
              <a:buChar char="•"/>
            </a:pPr>
            <a:r>
              <a:rPr lang="en-US" sz="2299">
                <a:solidFill>
                  <a:srgbClr val="504C44"/>
                </a:solidFill>
                <a:latin typeface="Inter"/>
              </a:rPr>
              <a:t>perform data modeling</a:t>
            </a:r>
          </a:p>
          <a:p>
            <a:pPr marL="496569" lvl="1" indent="-248284">
              <a:lnSpc>
                <a:spcPts val="3219"/>
              </a:lnSpc>
              <a:buFont typeface="Arial"/>
              <a:buChar char="•"/>
            </a:pPr>
            <a:r>
              <a:rPr lang="en-US" sz="2299">
                <a:solidFill>
                  <a:srgbClr val="504C44"/>
                </a:solidFill>
                <a:latin typeface="Inter"/>
              </a:rPr>
              <a:t>use quarto for report creation</a:t>
            </a:r>
          </a:p>
        </p:txBody>
      </p:sp>
      <p:sp>
        <p:nvSpPr>
          <p:cNvPr id="5" name="TextBox 5"/>
          <p:cNvSpPr txBox="1"/>
          <p:nvPr/>
        </p:nvSpPr>
        <p:spPr>
          <a:xfrm>
            <a:off x="8452317" y="1002314"/>
            <a:ext cx="7276271" cy="669925"/>
          </a:xfrm>
          <a:prstGeom prst="rect">
            <a:avLst/>
          </a:prstGeom>
        </p:spPr>
        <p:txBody>
          <a:bodyPr lIns="0" tIns="0" rIns="0" bIns="0" rtlCol="0" anchor="t">
            <a:spAutoFit/>
          </a:bodyPr>
          <a:lstStyle/>
          <a:p>
            <a:pPr>
              <a:lnSpc>
                <a:spcPts val="5599"/>
              </a:lnSpc>
            </a:pPr>
            <a:r>
              <a:rPr lang="en-US" sz="3999" u="sng" spc="799">
                <a:solidFill>
                  <a:srgbClr val="504C44"/>
                </a:solidFill>
                <a:latin typeface="Baskerville Display PT Bold"/>
              </a:rPr>
              <a:t>MY EXPERIENCE</a:t>
            </a:r>
          </a:p>
        </p:txBody>
      </p:sp>
      <p:sp>
        <p:nvSpPr>
          <p:cNvPr id="6" name="TextBox 6"/>
          <p:cNvSpPr txBox="1"/>
          <p:nvPr/>
        </p:nvSpPr>
        <p:spPr>
          <a:xfrm>
            <a:off x="8452317" y="5076825"/>
            <a:ext cx="7276271" cy="669925"/>
          </a:xfrm>
          <a:prstGeom prst="rect">
            <a:avLst/>
          </a:prstGeom>
        </p:spPr>
        <p:txBody>
          <a:bodyPr lIns="0" tIns="0" rIns="0" bIns="0" rtlCol="0" anchor="t">
            <a:spAutoFit/>
          </a:bodyPr>
          <a:lstStyle/>
          <a:p>
            <a:pPr>
              <a:lnSpc>
                <a:spcPts val="5599"/>
              </a:lnSpc>
            </a:pPr>
            <a:r>
              <a:rPr lang="en-US" sz="3999" u="sng" spc="799">
                <a:solidFill>
                  <a:srgbClr val="504C44"/>
                </a:solidFill>
                <a:latin typeface="Baskerville Display PT Bold"/>
              </a:rPr>
              <a:t>ABOUT THE PROJECT</a:t>
            </a:r>
          </a:p>
        </p:txBody>
      </p:sp>
      <p:sp>
        <p:nvSpPr>
          <p:cNvPr id="7" name="TextBox 7"/>
          <p:cNvSpPr txBox="1"/>
          <p:nvPr/>
        </p:nvSpPr>
        <p:spPr>
          <a:xfrm>
            <a:off x="8452317" y="5699125"/>
            <a:ext cx="8806983" cy="3589655"/>
          </a:xfrm>
          <a:prstGeom prst="rect">
            <a:avLst/>
          </a:prstGeom>
        </p:spPr>
        <p:txBody>
          <a:bodyPr lIns="0" tIns="0" rIns="0" bIns="0" rtlCol="0" anchor="t">
            <a:spAutoFit/>
          </a:bodyPr>
          <a:lstStyle/>
          <a:p>
            <a:pPr>
              <a:lnSpc>
                <a:spcPts val="3219"/>
              </a:lnSpc>
            </a:pPr>
            <a:r>
              <a:rPr lang="en-US" sz="2299">
                <a:solidFill>
                  <a:srgbClr val="504C44"/>
                </a:solidFill>
                <a:latin typeface="Inter"/>
              </a:rPr>
              <a:t>Credit Card default is a common issue that banks face each month. This project focuses on using the data provided by one such bank and working on that data. During this project, the data was cleaned and then trained to be used to create an effective model identifying defaulters. A number of models were applied to train the dataset, including random forest, logistic regression, SVM, and naive Bayes. This project helps to find which user will default in the upcoming month based on the given demographics.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606804"/>
            <a:ext cx="5697596" cy="4029907"/>
            <a:chOff x="0" y="0"/>
            <a:chExt cx="7596795" cy="5373210"/>
          </a:xfrm>
        </p:grpSpPr>
        <p:pic>
          <p:nvPicPr>
            <p:cNvPr id="3" name="Picture 3"/>
            <p:cNvPicPr>
              <a:picLocks noChangeAspect="1"/>
            </p:cNvPicPr>
            <p:nvPr/>
          </p:nvPicPr>
          <p:blipFill>
            <a:blip r:embed="rId2"/>
            <a:srcRect l="614" r="614"/>
            <a:stretch>
              <a:fillRect/>
            </a:stretch>
          </p:blipFill>
          <p:spPr>
            <a:xfrm>
              <a:off x="0" y="0"/>
              <a:ext cx="7596795" cy="5373210"/>
            </a:xfrm>
            <a:prstGeom prst="rect">
              <a:avLst/>
            </a:prstGeom>
          </p:spPr>
        </p:pic>
      </p:grpSp>
      <p:sp>
        <p:nvSpPr>
          <p:cNvPr id="4" name="Freeform 4"/>
          <p:cNvSpPr/>
          <p:nvPr/>
        </p:nvSpPr>
        <p:spPr>
          <a:xfrm>
            <a:off x="8348019" y="3392558"/>
            <a:ext cx="7302013" cy="5349340"/>
          </a:xfrm>
          <a:custGeom>
            <a:avLst/>
            <a:gdLst/>
            <a:ahLst/>
            <a:cxnLst/>
            <a:rect l="l" t="t" r="r" b="b"/>
            <a:pathLst>
              <a:path w="7302013" h="5349340">
                <a:moveTo>
                  <a:pt x="0" y="0"/>
                </a:moveTo>
                <a:lnTo>
                  <a:pt x="7302013" y="0"/>
                </a:lnTo>
                <a:lnTo>
                  <a:pt x="7302013" y="5349340"/>
                </a:lnTo>
                <a:lnTo>
                  <a:pt x="0" y="5349340"/>
                </a:lnTo>
                <a:lnTo>
                  <a:pt x="0" y="0"/>
                </a:lnTo>
                <a:close/>
              </a:path>
            </a:pathLst>
          </a:custGeom>
          <a:blipFill>
            <a:blip r:embed="rId3"/>
            <a:stretch>
              <a:fillRect/>
            </a:stretch>
          </a:blipFill>
        </p:spPr>
      </p:sp>
      <p:sp>
        <p:nvSpPr>
          <p:cNvPr id="5" name="TextBox 5"/>
          <p:cNvSpPr txBox="1"/>
          <p:nvPr/>
        </p:nvSpPr>
        <p:spPr>
          <a:xfrm>
            <a:off x="1028700" y="962025"/>
            <a:ext cx="4363094" cy="669925"/>
          </a:xfrm>
          <a:prstGeom prst="rect">
            <a:avLst/>
          </a:prstGeom>
        </p:spPr>
        <p:txBody>
          <a:bodyPr lIns="0" tIns="0" rIns="0" bIns="0" rtlCol="0" anchor="t">
            <a:spAutoFit/>
          </a:bodyPr>
          <a:lstStyle/>
          <a:p>
            <a:pPr>
              <a:lnSpc>
                <a:spcPts val="5599"/>
              </a:lnSpc>
            </a:pPr>
            <a:r>
              <a:rPr lang="en-US" sz="3999" u="sng" spc="799">
                <a:solidFill>
                  <a:srgbClr val="504C44"/>
                </a:solidFill>
                <a:latin typeface="Baskerville Display PT Bold"/>
              </a:rPr>
              <a:t>FINDINGS</a:t>
            </a:r>
          </a:p>
        </p:txBody>
      </p:sp>
      <p:sp>
        <p:nvSpPr>
          <p:cNvPr id="6" name="TextBox 6"/>
          <p:cNvSpPr txBox="1"/>
          <p:nvPr/>
        </p:nvSpPr>
        <p:spPr>
          <a:xfrm>
            <a:off x="1028700" y="7215660"/>
            <a:ext cx="700795" cy="412750"/>
          </a:xfrm>
          <a:prstGeom prst="rect">
            <a:avLst/>
          </a:prstGeom>
        </p:spPr>
        <p:txBody>
          <a:bodyPr lIns="0" tIns="0" rIns="0" bIns="0" rtlCol="0" anchor="t">
            <a:spAutoFit/>
          </a:bodyPr>
          <a:lstStyle/>
          <a:p>
            <a:pPr>
              <a:lnSpc>
                <a:spcPts val="3499"/>
              </a:lnSpc>
            </a:pPr>
            <a:r>
              <a:rPr lang="en-US" sz="2499">
                <a:solidFill>
                  <a:srgbClr val="504C44"/>
                </a:solidFill>
                <a:latin typeface="Inter Bold"/>
              </a:rPr>
              <a:t>01</a:t>
            </a:r>
          </a:p>
        </p:txBody>
      </p:sp>
      <p:sp>
        <p:nvSpPr>
          <p:cNvPr id="7" name="TextBox 7"/>
          <p:cNvSpPr txBox="1"/>
          <p:nvPr/>
        </p:nvSpPr>
        <p:spPr>
          <a:xfrm>
            <a:off x="1710445" y="7206135"/>
            <a:ext cx="4996801" cy="701675"/>
          </a:xfrm>
          <a:prstGeom prst="rect">
            <a:avLst/>
          </a:prstGeom>
        </p:spPr>
        <p:txBody>
          <a:bodyPr lIns="0" tIns="0" rIns="0" bIns="0" rtlCol="0" anchor="t">
            <a:spAutoFit/>
          </a:bodyPr>
          <a:lstStyle/>
          <a:p>
            <a:pPr>
              <a:lnSpc>
                <a:spcPts val="2800"/>
              </a:lnSpc>
            </a:pPr>
            <a:r>
              <a:rPr lang="en-US" sz="2000">
                <a:solidFill>
                  <a:srgbClr val="504C44"/>
                </a:solidFill>
                <a:latin typeface="Inter"/>
              </a:rPr>
              <a:t>Sample Graph indicating that the data given is skewed.</a:t>
            </a:r>
          </a:p>
        </p:txBody>
      </p:sp>
      <p:sp>
        <p:nvSpPr>
          <p:cNvPr id="8" name="TextBox 8"/>
          <p:cNvSpPr txBox="1"/>
          <p:nvPr/>
        </p:nvSpPr>
        <p:spPr>
          <a:xfrm>
            <a:off x="8348019" y="2381379"/>
            <a:ext cx="700795" cy="412750"/>
          </a:xfrm>
          <a:prstGeom prst="rect">
            <a:avLst/>
          </a:prstGeom>
        </p:spPr>
        <p:txBody>
          <a:bodyPr lIns="0" tIns="0" rIns="0" bIns="0" rtlCol="0" anchor="t">
            <a:spAutoFit/>
          </a:bodyPr>
          <a:lstStyle/>
          <a:p>
            <a:pPr>
              <a:lnSpc>
                <a:spcPts val="3499"/>
              </a:lnSpc>
            </a:pPr>
            <a:r>
              <a:rPr lang="en-US" sz="2499">
                <a:solidFill>
                  <a:srgbClr val="504C44"/>
                </a:solidFill>
                <a:latin typeface="Inter Bold"/>
              </a:rPr>
              <a:t>02</a:t>
            </a:r>
          </a:p>
        </p:txBody>
      </p:sp>
      <p:sp>
        <p:nvSpPr>
          <p:cNvPr id="9" name="TextBox 9"/>
          <p:cNvSpPr txBox="1"/>
          <p:nvPr/>
        </p:nvSpPr>
        <p:spPr>
          <a:xfrm>
            <a:off x="9048814" y="2371854"/>
            <a:ext cx="7564845" cy="1054100"/>
          </a:xfrm>
          <a:prstGeom prst="rect">
            <a:avLst/>
          </a:prstGeom>
        </p:spPr>
        <p:txBody>
          <a:bodyPr lIns="0" tIns="0" rIns="0" bIns="0" rtlCol="0" anchor="t">
            <a:spAutoFit/>
          </a:bodyPr>
          <a:lstStyle/>
          <a:p>
            <a:pPr>
              <a:lnSpc>
                <a:spcPts val="2800"/>
              </a:lnSpc>
            </a:pPr>
            <a:r>
              <a:rPr lang="en-US" sz="2000">
                <a:solidFill>
                  <a:srgbClr val="504C44"/>
                </a:solidFill>
                <a:latin typeface="Inter"/>
              </a:rPr>
              <a:t>People in high school belong to the higher age group of around 40.</a:t>
            </a:r>
          </a:p>
          <a:p>
            <a:pPr>
              <a:lnSpc>
                <a:spcPts val="2800"/>
              </a:lnSpc>
            </a:pPr>
            <a:endParaRPr lang="en-US" sz="2000">
              <a:solidFill>
                <a:srgbClr val="504C44"/>
              </a:solidFill>
              <a:latin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794129"/>
            <a:ext cx="5697596" cy="3971503"/>
            <a:chOff x="0" y="0"/>
            <a:chExt cx="7596795" cy="5295338"/>
          </a:xfrm>
        </p:grpSpPr>
        <p:pic>
          <p:nvPicPr>
            <p:cNvPr id="3" name="Picture 3"/>
            <p:cNvPicPr>
              <a:picLocks noChangeAspect="1"/>
            </p:cNvPicPr>
            <p:nvPr/>
          </p:nvPicPr>
          <p:blipFill>
            <a:blip r:embed="rId2"/>
            <a:srcRect t="3229" b="3229"/>
            <a:stretch>
              <a:fillRect/>
            </a:stretch>
          </p:blipFill>
          <p:spPr>
            <a:xfrm>
              <a:off x="0" y="0"/>
              <a:ext cx="7596795" cy="5295338"/>
            </a:xfrm>
            <a:prstGeom prst="rect">
              <a:avLst/>
            </a:prstGeom>
          </p:spPr>
        </p:pic>
      </p:grpSp>
      <p:grpSp>
        <p:nvGrpSpPr>
          <p:cNvPr id="4" name="Group 4"/>
          <p:cNvGrpSpPr/>
          <p:nvPr/>
        </p:nvGrpSpPr>
        <p:grpSpPr>
          <a:xfrm>
            <a:off x="8348019" y="2922716"/>
            <a:ext cx="8619810" cy="6479838"/>
            <a:chOff x="0" y="0"/>
            <a:chExt cx="11493079" cy="8639784"/>
          </a:xfrm>
        </p:grpSpPr>
        <p:pic>
          <p:nvPicPr>
            <p:cNvPr id="5" name="Picture 5"/>
            <p:cNvPicPr>
              <a:picLocks noChangeAspect="1"/>
            </p:cNvPicPr>
            <p:nvPr/>
          </p:nvPicPr>
          <p:blipFill>
            <a:blip r:embed="rId3"/>
            <a:srcRect l="58" r="58"/>
            <a:stretch>
              <a:fillRect/>
            </a:stretch>
          </p:blipFill>
          <p:spPr>
            <a:xfrm>
              <a:off x="0" y="0"/>
              <a:ext cx="11493079" cy="8639784"/>
            </a:xfrm>
            <a:prstGeom prst="rect">
              <a:avLst/>
            </a:prstGeom>
          </p:spPr>
        </p:pic>
      </p:grpSp>
      <p:sp>
        <p:nvSpPr>
          <p:cNvPr id="6" name="TextBox 6"/>
          <p:cNvSpPr txBox="1"/>
          <p:nvPr/>
        </p:nvSpPr>
        <p:spPr>
          <a:xfrm>
            <a:off x="1028700" y="962025"/>
            <a:ext cx="4363094" cy="669925"/>
          </a:xfrm>
          <a:prstGeom prst="rect">
            <a:avLst/>
          </a:prstGeom>
        </p:spPr>
        <p:txBody>
          <a:bodyPr lIns="0" tIns="0" rIns="0" bIns="0" rtlCol="0" anchor="t">
            <a:spAutoFit/>
          </a:bodyPr>
          <a:lstStyle/>
          <a:p>
            <a:pPr>
              <a:lnSpc>
                <a:spcPts val="5599"/>
              </a:lnSpc>
            </a:pPr>
            <a:r>
              <a:rPr lang="en-US" sz="3999" u="sng" spc="799">
                <a:solidFill>
                  <a:srgbClr val="504C44"/>
                </a:solidFill>
                <a:latin typeface="Baskerville Display PT Bold"/>
              </a:rPr>
              <a:t>FINDINGS</a:t>
            </a:r>
          </a:p>
        </p:txBody>
      </p:sp>
      <p:sp>
        <p:nvSpPr>
          <p:cNvPr id="7" name="TextBox 7"/>
          <p:cNvSpPr txBox="1"/>
          <p:nvPr/>
        </p:nvSpPr>
        <p:spPr>
          <a:xfrm>
            <a:off x="1028700" y="7215660"/>
            <a:ext cx="700795" cy="412750"/>
          </a:xfrm>
          <a:prstGeom prst="rect">
            <a:avLst/>
          </a:prstGeom>
        </p:spPr>
        <p:txBody>
          <a:bodyPr lIns="0" tIns="0" rIns="0" bIns="0" rtlCol="0" anchor="t">
            <a:spAutoFit/>
          </a:bodyPr>
          <a:lstStyle/>
          <a:p>
            <a:pPr>
              <a:lnSpc>
                <a:spcPts val="3499"/>
              </a:lnSpc>
            </a:pPr>
            <a:r>
              <a:rPr lang="en-US" sz="2499">
                <a:solidFill>
                  <a:srgbClr val="504C44"/>
                </a:solidFill>
                <a:latin typeface="Inter Bold"/>
              </a:rPr>
              <a:t>03</a:t>
            </a:r>
          </a:p>
        </p:txBody>
      </p:sp>
      <p:sp>
        <p:nvSpPr>
          <p:cNvPr id="8" name="TextBox 8"/>
          <p:cNvSpPr txBox="1"/>
          <p:nvPr/>
        </p:nvSpPr>
        <p:spPr>
          <a:xfrm>
            <a:off x="1729495" y="7206135"/>
            <a:ext cx="4996801" cy="1054100"/>
          </a:xfrm>
          <a:prstGeom prst="rect">
            <a:avLst/>
          </a:prstGeom>
        </p:spPr>
        <p:txBody>
          <a:bodyPr lIns="0" tIns="0" rIns="0" bIns="0" rtlCol="0" anchor="t">
            <a:spAutoFit/>
          </a:bodyPr>
          <a:lstStyle/>
          <a:p>
            <a:pPr>
              <a:lnSpc>
                <a:spcPts val="2800"/>
              </a:lnSpc>
            </a:pPr>
            <a:r>
              <a:rPr lang="en-US" sz="2000">
                <a:solidFill>
                  <a:srgbClr val="504C44"/>
                </a:solidFill>
                <a:latin typeface="Inter"/>
              </a:rPr>
              <a:t>People in high school have the least credit limit.</a:t>
            </a:r>
          </a:p>
          <a:p>
            <a:pPr>
              <a:lnSpc>
                <a:spcPts val="2800"/>
              </a:lnSpc>
            </a:pPr>
            <a:endParaRPr lang="en-US" sz="2000">
              <a:solidFill>
                <a:srgbClr val="504C44"/>
              </a:solidFill>
              <a:latin typeface="Inter"/>
            </a:endParaRPr>
          </a:p>
        </p:txBody>
      </p:sp>
      <p:sp>
        <p:nvSpPr>
          <p:cNvPr id="9" name="TextBox 9"/>
          <p:cNvSpPr txBox="1"/>
          <p:nvPr/>
        </p:nvSpPr>
        <p:spPr>
          <a:xfrm>
            <a:off x="8525103" y="2173399"/>
            <a:ext cx="700795" cy="412750"/>
          </a:xfrm>
          <a:prstGeom prst="rect">
            <a:avLst/>
          </a:prstGeom>
        </p:spPr>
        <p:txBody>
          <a:bodyPr lIns="0" tIns="0" rIns="0" bIns="0" rtlCol="0" anchor="t">
            <a:spAutoFit/>
          </a:bodyPr>
          <a:lstStyle/>
          <a:p>
            <a:pPr>
              <a:lnSpc>
                <a:spcPts val="3499"/>
              </a:lnSpc>
            </a:pPr>
            <a:r>
              <a:rPr lang="en-US" sz="2499">
                <a:solidFill>
                  <a:srgbClr val="504C44"/>
                </a:solidFill>
                <a:latin typeface="Inter Bold"/>
              </a:rPr>
              <a:t>04</a:t>
            </a:r>
          </a:p>
        </p:txBody>
      </p:sp>
      <p:sp>
        <p:nvSpPr>
          <p:cNvPr id="10" name="TextBox 10"/>
          <p:cNvSpPr txBox="1"/>
          <p:nvPr/>
        </p:nvSpPr>
        <p:spPr>
          <a:xfrm>
            <a:off x="9225899" y="2163874"/>
            <a:ext cx="7564845" cy="349250"/>
          </a:xfrm>
          <a:prstGeom prst="rect">
            <a:avLst/>
          </a:prstGeom>
        </p:spPr>
        <p:txBody>
          <a:bodyPr lIns="0" tIns="0" rIns="0" bIns="0" rtlCol="0" anchor="t">
            <a:spAutoFit/>
          </a:bodyPr>
          <a:lstStyle/>
          <a:p>
            <a:pPr>
              <a:lnSpc>
                <a:spcPts val="2800"/>
              </a:lnSpc>
            </a:pPr>
            <a:r>
              <a:rPr lang="en-US" sz="2000">
                <a:solidFill>
                  <a:srgbClr val="504C44"/>
                </a:solidFill>
                <a:latin typeface="Inter"/>
              </a:rPr>
              <a:t>Repayment in September has the most impact on delay.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289861" y="1028700"/>
            <a:ext cx="11397298" cy="8229600"/>
            <a:chOff x="0" y="0"/>
            <a:chExt cx="3001758" cy="2167467"/>
          </a:xfrm>
        </p:grpSpPr>
        <p:sp>
          <p:nvSpPr>
            <p:cNvPr id="3" name="Freeform 3"/>
            <p:cNvSpPr/>
            <p:nvPr/>
          </p:nvSpPr>
          <p:spPr>
            <a:xfrm>
              <a:off x="0" y="0"/>
              <a:ext cx="3001757" cy="2167467"/>
            </a:xfrm>
            <a:custGeom>
              <a:avLst/>
              <a:gdLst/>
              <a:ahLst/>
              <a:cxnLst/>
              <a:rect l="l" t="t" r="r" b="b"/>
              <a:pathLst>
                <a:path w="3001757" h="2167467">
                  <a:moveTo>
                    <a:pt x="0" y="0"/>
                  </a:moveTo>
                  <a:lnTo>
                    <a:pt x="3001757" y="0"/>
                  </a:lnTo>
                  <a:lnTo>
                    <a:pt x="3001757" y="2167467"/>
                  </a:lnTo>
                  <a:lnTo>
                    <a:pt x="0" y="2167467"/>
                  </a:lnTo>
                  <a:close/>
                </a:path>
              </a:pathLst>
            </a:custGeom>
            <a:solidFill>
              <a:srgbClr val="F1EDE9"/>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5" name="Group 5"/>
          <p:cNvGrpSpPr/>
          <p:nvPr/>
        </p:nvGrpSpPr>
        <p:grpSpPr>
          <a:xfrm>
            <a:off x="11376181" y="3223716"/>
            <a:ext cx="4621958" cy="3839568"/>
            <a:chOff x="0" y="0"/>
            <a:chExt cx="6162611" cy="5119424"/>
          </a:xfrm>
        </p:grpSpPr>
        <p:pic>
          <p:nvPicPr>
            <p:cNvPr id="6" name="Picture 6"/>
            <p:cNvPicPr>
              <a:picLocks noChangeAspect="1"/>
            </p:cNvPicPr>
            <p:nvPr/>
          </p:nvPicPr>
          <p:blipFill>
            <a:blip r:embed="rId2"/>
            <a:srcRect l="2867" r="2867"/>
            <a:stretch>
              <a:fillRect/>
            </a:stretch>
          </p:blipFill>
          <p:spPr>
            <a:xfrm>
              <a:off x="0" y="0"/>
              <a:ext cx="6162611" cy="5119424"/>
            </a:xfrm>
            <a:prstGeom prst="rect">
              <a:avLst/>
            </a:prstGeom>
          </p:spPr>
        </p:pic>
      </p:grpSp>
      <p:sp>
        <p:nvSpPr>
          <p:cNvPr id="7" name="TextBox 7"/>
          <p:cNvSpPr txBox="1"/>
          <p:nvPr/>
        </p:nvSpPr>
        <p:spPr>
          <a:xfrm>
            <a:off x="3251785" y="2992640"/>
            <a:ext cx="4363094" cy="669925"/>
          </a:xfrm>
          <a:prstGeom prst="rect">
            <a:avLst/>
          </a:prstGeom>
        </p:spPr>
        <p:txBody>
          <a:bodyPr lIns="0" tIns="0" rIns="0" bIns="0" rtlCol="0" anchor="t">
            <a:spAutoFit/>
          </a:bodyPr>
          <a:lstStyle/>
          <a:p>
            <a:pPr>
              <a:lnSpc>
                <a:spcPts val="5599"/>
              </a:lnSpc>
            </a:pPr>
            <a:r>
              <a:rPr lang="en-US" sz="3999" u="sng" spc="799">
                <a:solidFill>
                  <a:srgbClr val="504C44"/>
                </a:solidFill>
                <a:latin typeface="Baskerville Display PT Bold"/>
              </a:rPr>
              <a:t>MODELLING</a:t>
            </a:r>
          </a:p>
        </p:txBody>
      </p:sp>
      <p:sp>
        <p:nvSpPr>
          <p:cNvPr id="8" name="TextBox 8"/>
          <p:cNvSpPr txBox="1"/>
          <p:nvPr/>
        </p:nvSpPr>
        <p:spPr>
          <a:xfrm>
            <a:off x="3251785" y="4411460"/>
            <a:ext cx="7273083" cy="3168650"/>
          </a:xfrm>
          <a:prstGeom prst="rect">
            <a:avLst/>
          </a:prstGeom>
        </p:spPr>
        <p:txBody>
          <a:bodyPr lIns="0" tIns="0" rIns="0" bIns="0" rtlCol="0" anchor="t">
            <a:spAutoFit/>
          </a:bodyPr>
          <a:lstStyle/>
          <a:p>
            <a:pPr>
              <a:lnSpc>
                <a:spcPts val="2800"/>
              </a:lnSpc>
            </a:pPr>
            <a:r>
              <a:rPr lang="en-US" sz="2000">
                <a:solidFill>
                  <a:srgbClr val="504C44"/>
                </a:solidFill>
                <a:latin typeface="Inter Bold"/>
              </a:rPr>
              <a:t>x1</a:t>
            </a:r>
            <a:r>
              <a:rPr lang="en-US" sz="2000">
                <a:solidFill>
                  <a:srgbClr val="504C44"/>
                </a:solidFill>
                <a:latin typeface="Inter"/>
              </a:rPr>
              <a:t> = df[['LIMIT_BAL', 'SEX', 'EDUCATION', 'MARRIAGE', 'AGE', 'Repay_mean',  'BILL_APR', 'BILL_MAY', 'BILL_JUN', 'BILL_JUL', 'BILL_AUG', 'BILL_SEPT',  'PAID_APR', 'PAID_MAY', 'PAID_JUN', 'PAID_JUL', 'PAID_AUG', 'PAID_SEPT']]</a:t>
            </a:r>
          </a:p>
          <a:p>
            <a:pPr>
              <a:lnSpc>
                <a:spcPts val="2800"/>
              </a:lnSpc>
            </a:pPr>
            <a:r>
              <a:rPr lang="en-US" sz="2000">
                <a:solidFill>
                  <a:srgbClr val="504C44"/>
                </a:solidFill>
                <a:latin typeface="Inter Bold"/>
              </a:rPr>
              <a:t>y1 </a:t>
            </a:r>
            <a:r>
              <a:rPr lang="en-US" sz="2000">
                <a:solidFill>
                  <a:srgbClr val="504C44"/>
                </a:solidFill>
                <a:latin typeface="Inter"/>
              </a:rPr>
              <a:t>= df['default.payment.next.month']</a:t>
            </a:r>
          </a:p>
          <a:p>
            <a:pPr>
              <a:lnSpc>
                <a:spcPts val="2800"/>
              </a:lnSpc>
            </a:pPr>
            <a:endParaRPr lang="en-US" sz="2000">
              <a:solidFill>
                <a:srgbClr val="504C44"/>
              </a:solidFill>
              <a:latin typeface="Inter"/>
            </a:endParaRPr>
          </a:p>
          <a:p>
            <a:pPr>
              <a:lnSpc>
                <a:spcPts val="2800"/>
              </a:lnSpc>
            </a:pPr>
            <a:r>
              <a:rPr lang="en-US" sz="2000">
                <a:solidFill>
                  <a:srgbClr val="504C44"/>
                </a:solidFill>
                <a:latin typeface="Inter"/>
              </a:rPr>
              <a:t>Using all the data given in the dataset we see that the correct predicted defaults are 546.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289861" y="1028700"/>
            <a:ext cx="11397298" cy="8229600"/>
            <a:chOff x="0" y="0"/>
            <a:chExt cx="3001758" cy="2167467"/>
          </a:xfrm>
        </p:grpSpPr>
        <p:sp>
          <p:nvSpPr>
            <p:cNvPr id="3" name="Freeform 3"/>
            <p:cNvSpPr/>
            <p:nvPr/>
          </p:nvSpPr>
          <p:spPr>
            <a:xfrm>
              <a:off x="0" y="0"/>
              <a:ext cx="3001757" cy="2167467"/>
            </a:xfrm>
            <a:custGeom>
              <a:avLst/>
              <a:gdLst/>
              <a:ahLst/>
              <a:cxnLst/>
              <a:rect l="l" t="t" r="r" b="b"/>
              <a:pathLst>
                <a:path w="3001757" h="2167467">
                  <a:moveTo>
                    <a:pt x="0" y="0"/>
                  </a:moveTo>
                  <a:lnTo>
                    <a:pt x="3001757" y="0"/>
                  </a:lnTo>
                  <a:lnTo>
                    <a:pt x="3001757" y="2167467"/>
                  </a:lnTo>
                  <a:lnTo>
                    <a:pt x="0" y="2167467"/>
                  </a:lnTo>
                  <a:close/>
                </a:path>
              </a:pathLst>
            </a:custGeom>
            <a:solidFill>
              <a:srgbClr val="F1EDE9"/>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5" name="Group 5"/>
          <p:cNvGrpSpPr/>
          <p:nvPr/>
        </p:nvGrpSpPr>
        <p:grpSpPr>
          <a:xfrm>
            <a:off x="11376181" y="3223716"/>
            <a:ext cx="4621958" cy="3839568"/>
            <a:chOff x="0" y="0"/>
            <a:chExt cx="6162611" cy="5119424"/>
          </a:xfrm>
        </p:grpSpPr>
        <p:pic>
          <p:nvPicPr>
            <p:cNvPr id="6" name="Picture 6"/>
            <p:cNvPicPr>
              <a:picLocks noChangeAspect="1"/>
            </p:cNvPicPr>
            <p:nvPr/>
          </p:nvPicPr>
          <p:blipFill>
            <a:blip r:embed="rId2"/>
            <a:srcRect l="3546" r="3546"/>
            <a:stretch>
              <a:fillRect/>
            </a:stretch>
          </p:blipFill>
          <p:spPr>
            <a:xfrm>
              <a:off x="0" y="0"/>
              <a:ext cx="6162611" cy="5119424"/>
            </a:xfrm>
            <a:prstGeom prst="rect">
              <a:avLst/>
            </a:prstGeom>
          </p:spPr>
        </p:pic>
      </p:grpSp>
      <p:sp>
        <p:nvSpPr>
          <p:cNvPr id="7" name="TextBox 7"/>
          <p:cNvSpPr txBox="1"/>
          <p:nvPr/>
        </p:nvSpPr>
        <p:spPr>
          <a:xfrm>
            <a:off x="3251785" y="2992640"/>
            <a:ext cx="4363094" cy="669925"/>
          </a:xfrm>
          <a:prstGeom prst="rect">
            <a:avLst/>
          </a:prstGeom>
        </p:spPr>
        <p:txBody>
          <a:bodyPr lIns="0" tIns="0" rIns="0" bIns="0" rtlCol="0" anchor="t">
            <a:spAutoFit/>
          </a:bodyPr>
          <a:lstStyle/>
          <a:p>
            <a:pPr>
              <a:lnSpc>
                <a:spcPts val="5599"/>
              </a:lnSpc>
            </a:pPr>
            <a:r>
              <a:rPr lang="en-US" sz="3999" u="sng" spc="799">
                <a:solidFill>
                  <a:srgbClr val="504C44"/>
                </a:solidFill>
                <a:latin typeface="Baskerville Display PT Bold"/>
              </a:rPr>
              <a:t>MODELLING</a:t>
            </a:r>
          </a:p>
        </p:txBody>
      </p:sp>
      <p:sp>
        <p:nvSpPr>
          <p:cNvPr id="8" name="TextBox 8"/>
          <p:cNvSpPr txBox="1"/>
          <p:nvPr/>
        </p:nvSpPr>
        <p:spPr>
          <a:xfrm>
            <a:off x="3251785" y="4411460"/>
            <a:ext cx="7273083" cy="2463800"/>
          </a:xfrm>
          <a:prstGeom prst="rect">
            <a:avLst/>
          </a:prstGeom>
        </p:spPr>
        <p:txBody>
          <a:bodyPr lIns="0" tIns="0" rIns="0" bIns="0" rtlCol="0" anchor="t">
            <a:spAutoFit/>
          </a:bodyPr>
          <a:lstStyle/>
          <a:p>
            <a:pPr>
              <a:lnSpc>
                <a:spcPts val="2800"/>
              </a:lnSpc>
            </a:pPr>
            <a:r>
              <a:rPr lang="en-US" sz="2000">
                <a:solidFill>
                  <a:srgbClr val="504C44"/>
                </a:solidFill>
                <a:latin typeface="Inter Bold"/>
              </a:rPr>
              <a:t>x2</a:t>
            </a:r>
            <a:r>
              <a:rPr lang="en-US" sz="2000">
                <a:solidFill>
                  <a:srgbClr val="504C44"/>
                </a:solidFill>
                <a:latin typeface="Inter"/>
              </a:rPr>
              <a:t> = df[['SEX', 'EDUCATION', 'MARRIAGE', 'Repay_Sum']]</a:t>
            </a:r>
          </a:p>
          <a:p>
            <a:pPr>
              <a:lnSpc>
                <a:spcPts val="2800"/>
              </a:lnSpc>
            </a:pPr>
            <a:r>
              <a:rPr lang="en-US" sz="2000">
                <a:solidFill>
                  <a:srgbClr val="504C44"/>
                </a:solidFill>
                <a:latin typeface="Inter Bold"/>
              </a:rPr>
              <a:t>y2</a:t>
            </a:r>
            <a:r>
              <a:rPr lang="en-US" sz="2000">
                <a:solidFill>
                  <a:srgbClr val="504C44"/>
                </a:solidFill>
                <a:latin typeface="Inter"/>
              </a:rPr>
              <a:t> = df['default.payment.next.month']</a:t>
            </a:r>
          </a:p>
          <a:p>
            <a:pPr>
              <a:lnSpc>
                <a:spcPts val="2800"/>
              </a:lnSpc>
            </a:pPr>
            <a:endParaRPr lang="en-US" sz="2000">
              <a:solidFill>
                <a:srgbClr val="504C44"/>
              </a:solidFill>
              <a:latin typeface="Inter"/>
            </a:endParaRPr>
          </a:p>
          <a:p>
            <a:pPr>
              <a:lnSpc>
                <a:spcPts val="2800"/>
              </a:lnSpc>
            </a:pPr>
            <a:r>
              <a:rPr lang="en-US" sz="2000">
                <a:solidFill>
                  <a:srgbClr val="504C44"/>
                </a:solidFill>
                <a:latin typeface="Inter"/>
              </a:rPr>
              <a:t>Using all the data that we analyzed to be useful during Data Analysis in the dataset we see that the correct predicted defaults have dropped which means we missed some of the important columns.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289861" y="1028700"/>
            <a:ext cx="11397298" cy="8229600"/>
            <a:chOff x="0" y="0"/>
            <a:chExt cx="3001758" cy="2167467"/>
          </a:xfrm>
        </p:grpSpPr>
        <p:sp>
          <p:nvSpPr>
            <p:cNvPr id="3" name="Freeform 3"/>
            <p:cNvSpPr/>
            <p:nvPr/>
          </p:nvSpPr>
          <p:spPr>
            <a:xfrm>
              <a:off x="0" y="0"/>
              <a:ext cx="3001757" cy="2167467"/>
            </a:xfrm>
            <a:custGeom>
              <a:avLst/>
              <a:gdLst/>
              <a:ahLst/>
              <a:cxnLst/>
              <a:rect l="l" t="t" r="r" b="b"/>
              <a:pathLst>
                <a:path w="3001757" h="2167467">
                  <a:moveTo>
                    <a:pt x="0" y="0"/>
                  </a:moveTo>
                  <a:lnTo>
                    <a:pt x="3001757" y="0"/>
                  </a:lnTo>
                  <a:lnTo>
                    <a:pt x="3001757" y="2167467"/>
                  </a:lnTo>
                  <a:lnTo>
                    <a:pt x="0" y="2167467"/>
                  </a:lnTo>
                  <a:close/>
                </a:path>
              </a:pathLst>
            </a:custGeom>
            <a:solidFill>
              <a:srgbClr val="F1EDE9"/>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5" name="Group 5"/>
          <p:cNvGrpSpPr/>
          <p:nvPr/>
        </p:nvGrpSpPr>
        <p:grpSpPr>
          <a:xfrm>
            <a:off x="10524868" y="2434704"/>
            <a:ext cx="6246471" cy="5417592"/>
            <a:chOff x="0" y="0"/>
            <a:chExt cx="6162611" cy="5119424"/>
          </a:xfrm>
        </p:grpSpPr>
        <p:pic>
          <p:nvPicPr>
            <p:cNvPr id="6" name="Picture 6"/>
            <p:cNvPicPr>
              <a:picLocks noChangeAspect="1"/>
            </p:cNvPicPr>
            <p:nvPr/>
          </p:nvPicPr>
          <p:blipFill>
            <a:blip r:embed="rId2"/>
            <a:srcRect l="2619" r="2619"/>
            <a:stretch>
              <a:fillRect/>
            </a:stretch>
          </p:blipFill>
          <p:spPr>
            <a:xfrm>
              <a:off x="0" y="0"/>
              <a:ext cx="6162611" cy="5119424"/>
            </a:xfrm>
            <a:prstGeom prst="rect">
              <a:avLst/>
            </a:prstGeom>
          </p:spPr>
        </p:pic>
      </p:grpSp>
      <p:sp>
        <p:nvSpPr>
          <p:cNvPr id="7" name="TextBox 7"/>
          <p:cNvSpPr txBox="1"/>
          <p:nvPr/>
        </p:nvSpPr>
        <p:spPr>
          <a:xfrm>
            <a:off x="3251785" y="2992640"/>
            <a:ext cx="4363094" cy="669925"/>
          </a:xfrm>
          <a:prstGeom prst="rect">
            <a:avLst/>
          </a:prstGeom>
        </p:spPr>
        <p:txBody>
          <a:bodyPr lIns="0" tIns="0" rIns="0" bIns="0" rtlCol="0" anchor="t">
            <a:spAutoFit/>
          </a:bodyPr>
          <a:lstStyle/>
          <a:p>
            <a:pPr>
              <a:lnSpc>
                <a:spcPts val="5599"/>
              </a:lnSpc>
            </a:pPr>
            <a:r>
              <a:rPr lang="en-US" sz="3999" u="sng" spc="799">
                <a:solidFill>
                  <a:srgbClr val="504C44"/>
                </a:solidFill>
                <a:latin typeface="Baskerville Display PT Bold"/>
              </a:rPr>
              <a:t>MODELLING</a:t>
            </a:r>
          </a:p>
        </p:txBody>
      </p:sp>
      <p:sp>
        <p:nvSpPr>
          <p:cNvPr id="8" name="TextBox 8"/>
          <p:cNvSpPr txBox="1"/>
          <p:nvPr/>
        </p:nvSpPr>
        <p:spPr>
          <a:xfrm>
            <a:off x="3251785" y="4411460"/>
            <a:ext cx="7273083" cy="3521075"/>
          </a:xfrm>
          <a:prstGeom prst="rect">
            <a:avLst/>
          </a:prstGeom>
        </p:spPr>
        <p:txBody>
          <a:bodyPr lIns="0" tIns="0" rIns="0" bIns="0" rtlCol="0" anchor="t">
            <a:spAutoFit/>
          </a:bodyPr>
          <a:lstStyle/>
          <a:p>
            <a:pPr>
              <a:lnSpc>
                <a:spcPts val="2800"/>
              </a:lnSpc>
            </a:pPr>
            <a:r>
              <a:rPr lang="en-US" sz="2000" dirty="0">
                <a:solidFill>
                  <a:srgbClr val="504C44"/>
                </a:solidFill>
                <a:latin typeface="Inter"/>
              </a:rPr>
              <a:t>x1 = df[[ 'REPAY_SEPT', 'BILL_APR', 'BILL_MAY', 'BILL_JUN', 'BILL_JUL', 'BILL_AUG', 'BILL_SEPT',  'PAID_APR', 'PAID_MAY', 'PAID_JUN', 'PAID_JUL', 'PAID_AUG', 'PAID_SEPT']]</a:t>
            </a:r>
          </a:p>
          <a:p>
            <a:pPr>
              <a:lnSpc>
                <a:spcPts val="2800"/>
              </a:lnSpc>
            </a:pPr>
            <a:r>
              <a:rPr lang="en-US" sz="2000" dirty="0">
                <a:solidFill>
                  <a:srgbClr val="504C44"/>
                </a:solidFill>
                <a:latin typeface="Inter"/>
              </a:rPr>
              <a:t>y1 = df['</a:t>
            </a:r>
            <a:r>
              <a:rPr lang="en-US" sz="2000" dirty="0" err="1">
                <a:solidFill>
                  <a:srgbClr val="504C44"/>
                </a:solidFill>
                <a:latin typeface="Inter"/>
              </a:rPr>
              <a:t>default.payment.next.month</a:t>
            </a:r>
            <a:r>
              <a:rPr lang="en-US" sz="2000" dirty="0">
                <a:solidFill>
                  <a:srgbClr val="504C44"/>
                </a:solidFill>
                <a:latin typeface="Inter"/>
              </a:rPr>
              <a:t>']</a:t>
            </a:r>
          </a:p>
          <a:p>
            <a:pPr>
              <a:lnSpc>
                <a:spcPts val="2800"/>
              </a:lnSpc>
            </a:pPr>
            <a:endParaRPr lang="en-US" sz="2000" dirty="0">
              <a:solidFill>
                <a:srgbClr val="504C44"/>
              </a:solidFill>
              <a:latin typeface="Inter"/>
            </a:endParaRPr>
          </a:p>
          <a:p>
            <a:pPr>
              <a:lnSpc>
                <a:spcPts val="2800"/>
              </a:lnSpc>
            </a:pPr>
            <a:r>
              <a:rPr lang="en-US" sz="2000" dirty="0">
                <a:solidFill>
                  <a:srgbClr val="504C44"/>
                </a:solidFill>
                <a:latin typeface="Inter"/>
              </a:rPr>
              <a:t>Finally used the skewed data after removing skewness, along with the other columns analyzed to be important during Data Analysis, and we get 557 correct predictions, which is higher than the initial.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1100961" y="3418923"/>
            <a:ext cx="7389629" cy="669925"/>
          </a:xfrm>
          <a:prstGeom prst="rect">
            <a:avLst/>
          </a:prstGeom>
        </p:spPr>
        <p:txBody>
          <a:bodyPr lIns="0" tIns="0" rIns="0" bIns="0" rtlCol="0" anchor="t">
            <a:spAutoFit/>
          </a:bodyPr>
          <a:lstStyle/>
          <a:p>
            <a:pPr>
              <a:lnSpc>
                <a:spcPts val="5599"/>
              </a:lnSpc>
            </a:pPr>
            <a:r>
              <a:rPr lang="en-US" sz="3999" u="sng" spc="799">
                <a:solidFill>
                  <a:srgbClr val="504C44"/>
                </a:solidFill>
                <a:latin typeface="Baskerville Display PT Bold"/>
              </a:rPr>
              <a:t>FINAL CONCLUSIONS</a:t>
            </a:r>
          </a:p>
        </p:txBody>
      </p:sp>
      <p:sp>
        <p:nvSpPr>
          <p:cNvPr id="3" name="TextBox 3"/>
          <p:cNvSpPr txBox="1"/>
          <p:nvPr/>
        </p:nvSpPr>
        <p:spPr>
          <a:xfrm>
            <a:off x="1028700" y="4420807"/>
            <a:ext cx="10794091" cy="1054100"/>
          </a:xfrm>
          <a:prstGeom prst="rect">
            <a:avLst/>
          </a:prstGeom>
        </p:spPr>
        <p:txBody>
          <a:bodyPr lIns="0" tIns="0" rIns="0" bIns="0" rtlCol="0" anchor="t">
            <a:spAutoFit/>
          </a:bodyPr>
          <a:lstStyle/>
          <a:p>
            <a:pPr>
              <a:lnSpc>
                <a:spcPts val="2800"/>
              </a:lnSpc>
            </a:pPr>
            <a:r>
              <a:rPr lang="en-US" sz="2000">
                <a:solidFill>
                  <a:srgbClr val="504C44"/>
                </a:solidFill>
                <a:latin typeface="Inter"/>
              </a:rPr>
              <a:t>The data that is skewed should also be always analyzed and should not be assumed to be unimportant. As I modeled my data using multiple models the best results were given after the  skewed data was used after removing the skewness, for each model.</a:t>
            </a:r>
          </a:p>
        </p:txBody>
      </p:sp>
      <p:sp>
        <p:nvSpPr>
          <p:cNvPr id="4" name="TextBox 4"/>
          <p:cNvSpPr txBox="1"/>
          <p:nvPr/>
        </p:nvSpPr>
        <p:spPr>
          <a:xfrm>
            <a:off x="12673812" y="2735541"/>
            <a:ext cx="4585488" cy="701675"/>
          </a:xfrm>
          <a:prstGeom prst="rect">
            <a:avLst/>
          </a:prstGeom>
        </p:spPr>
        <p:txBody>
          <a:bodyPr lIns="0" tIns="0" rIns="0" bIns="0" rtlCol="0" anchor="t">
            <a:spAutoFit/>
          </a:bodyPr>
          <a:lstStyle/>
          <a:p>
            <a:pPr>
              <a:lnSpc>
                <a:spcPts val="2800"/>
              </a:lnSpc>
            </a:pPr>
            <a:r>
              <a:rPr lang="en-US" sz="2000">
                <a:solidFill>
                  <a:srgbClr val="504C44"/>
                </a:solidFill>
                <a:latin typeface="Inter"/>
              </a:rPr>
              <a:t>The random forest model is the most effective model for our dataset.</a:t>
            </a:r>
          </a:p>
        </p:txBody>
      </p:sp>
      <p:sp>
        <p:nvSpPr>
          <p:cNvPr id="5" name="TextBox 5"/>
          <p:cNvSpPr txBox="1"/>
          <p:nvPr/>
        </p:nvSpPr>
        <p:spPr>
          <a:xfrm>
            <a:off x="12673812" y="2265892"/>
            <a:ext cx="2029147" cy="412750"/>
          </a:xfrm>
          <a:prstGeom prst="rect">
            <a:avLst/>
          </a:prstGeom>
        </p:spPr>
        <p:txBody>
          <a:bodyPr lIns="0" tIns="0" rIns="0" bIns="0" rtlCol="0" anchor="t">
            <a:spAutoFit/>
          </a:bodyPr>
          <a:lstStyle/>
          <a:p>
            <a:pPr>
              <a:lnSpc>
                <a:spcPts val="3499"/>
              </a:lnSpc>
            </a:pPr>
            <a:r>
              <a:rPr lang="en-US" sz="2499">
                <a:solidFill>
                  <a:srgbClr val="504C44"/>
                </a:solidFill>
                <a:latin typeface="Inter Bold"/>
              </a:rPr>
              <a:t>1.</a:t>
            </a:r>
          </a:p>
        </p:txBody>
      </p:sp>
      <p:sp>
        <p:nvSpPr>
          <p:cNvPr id="6" name="TextBox 6"/>
          <p:cNvSpPr txBox="1"/>
          <p:nvPr/>
        </p:nvSpPr>
        <p:spPr>
          <a:xfrm>
            <a:off x="12673812" y="4254827"/>
            <a:ext cx="2029147" cy="412750"/>
          </a:xfrm>
          <a:prstGeom prst="rect">
            <a:avLst/>
          </a:prstGeom>
        </p:spPr>
        <p:txBody>
          <a:bodyPr lIns="0" tIns="0" rIns="0" bIns="0" rtlCol="0" anchor="t">
            <a:spAutoFit/>
          </a:bodyPr>
          <a:lstStyle/>
          <a:p>
            <a:pPr>
              <a:lnSpc>
                <a:spcPts val="3499"/>
              </a:lnSpc>
            </a:pPr>
            <a:r>
              <a:rPr lang="en-US" sz="2499">
                <a:solidFill>
                  <a:srgbClr val="504C44"/>
                </a:solidFill>
                <a:latin typeface="Inter Bold"/>
              </a:rPr>
              <a:t>2.</a:t>
            </a:r>
          </a:p>
        </p:txBody>
      </p:sp>
      <p:sp>
        <p:nvSpPr>
          <p:cNvPr id="7" name="TextBox 7"/>
          <p:cNvSpPr txBox="1"/>
          <p:nvPr/>
        </p:nvSpPr>
        <p:spPr>
          <a:xfrm>
            <a:off x="12673812" y="6245301"/>
            <a:ext cx="2029147" cy="412750"/>
          </a:xfrm>
          <a:prstGeom prst="rect">
            <a:avLst/>
          </a:prstGeom>
        </p:spPr>
        <p:txBody>
          <a:bodyPr lIns="0" tIns="0" rIns="0" bIns="0" rtlCol="0" anchor="t">
            <a:spAutoFit/>
          </a:bodyPr>
          <a:lstStyle/>
          <a:p>
            <a:pPr>
              <a:lnSpc>
                <a:spcPts val="3499"/>
              </a:lnSpc>
            </a:pPr>
            <a:r>
              <a:rPr lang="en-US" sz="2499">
                <a:solidFill>
                  <a:srgbClr val="504C44"/>
                </a:solidFill>
                <a:latin typeface="Inter Bold"/>
              </a:rPr>
              <a:t>3.</a:t>
            </a:r>
          </a:p>
        </p:txBody>
      </p:sp>
      <p:sp>
        <p:nvSpPr>
          <p:cNvPr id="8" name="TextBox 8"/>
          <p:cNvSpPr txBox="1"/>
          <p:nvPr/>
        </p:nvSpPr>
        <p:spPr>
          <a:xfrm>
            <a:off x="12673812" y="4724477"/>
            <a:ext cx="4585488" cy="701675"/>
          </a:xfrm>
          <a:prstGeom prst="rect">
            <a:avLst/>
          </a:prstGeom>
        </p:spPr>
        <p:txBody>
          <a:bodyPr lIns="0" tIns="0" rIns="0" bIns="0" rtlCol="0" anchor="t">
            <a:spAutoFit/>
          </a:bodyPr>
          <a:lstStyle/>
          <a:p>
            <a:pPr>
              <a:lnSpc>
                <a:spcPts val="2800"/>
              </a:lnSpc>
            </a:pPr>
            <a:r>
              <a:rPr lang="en-US" sz="2000">
                <a:solidFill>
                  <a:srgbClr val="504C44"/>
                </a:solidFill>
                <a:latin typeface="Inter"/>
              </a:rPr>
              <a:t>We achieved an accuracy of 82% with the random forest model.</a:t>
            </a:r>
          </a:p>
        </p:txBody>
      </p:sp>
      <p:sp>
        <p:nvSpPr>
          <p:cNvPr id="9" name="TextBox 9"/>
          <p:cNvSpPr txBox="1"/>
          <p:nvPr/>
        </p:nvSpPr>
        <p:spPr>
          <a:xfrm>
            <a:off x="12678290" y="6714951"/>
            <a:ext cx="4585488" cy="2111375"/>
          </a:xfrm>
          <a:prstGeom prst="rect">
            <a:avLst/>
          </a:prstGeom>
        </p:spPr>
        <p:txBody>
          <a:bodyPr lIns="0" tIns="0" rIns="0" bIns="0" rtlCol="0" anchor="t">
            <a:spAutoFit/>
          </a:bodyPr>
          <a:lstStyle/>
          <a:p>
            <a:pPr>
              <a:lnSpc>
                <a:spcPts val="2800"/>
              </a:lnSpc>
            </a:pPr>
            <a:r>
              <a:rPr lang="en-US" sz="2000">
                <a:solidFill>
                  <a:srgbClr val="504C44"/>
                </a:solidFill>
                <a:latin typeface="Inter"/>
              </a:rPr>
              <a:t>The paid amount and bill amount along with the repayment status of the previous month have the most effect on the chances of default of a user.</a:t>
            </a:r>
          </a:p>
          <a:p>
            <a:pPr>
              <a:lnSpc>
                <a:spcPts val="2800"/>
              </a:lnSpc>
            </a:pPr>
            <a:endParaRPr lang="en-US" sz="2000">
              <a:solidFill>
                <a:srgbClr val="504C44"/>
              </a:solidFill>
              <a:latin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956897"/>
            <a:ext cx="4512422" cy="4373206"/>
            <a:chOff x="0" y="0"/>
            <a:chExt cx="6016563" cy="5830941"/>
          </a:xfrm>
        </p:grpSpPr>
        <p:pic>
          <p:nvPicPr>
            <p:cNvPr id="3" name="Picture 3"/>
            <p:cNvPicPr>
              <a:picLocks noChangeAspect="1"/>
            </p:cNvPicPr>
            <p:nvPr/>
          </p:nvPicPr>
          <p:blipFill>
            <a:blip r:embed="rId2"/>
            <a:srcRect t="35390"/>
            <a:stretch>
              <a:fillRect/>
            </a:stretch>
          </p:blipFill>
          <p:spPr>
            <a:xfrm>
              <a:off x="0" y="0"/>
              <a:ext cx="6016563" cy="5830941"/>
            </a:xfrm>
            <a:prstGeom prst="rect">
              <a:avLst/>
            </a:prstGeom>
          </p:spPr>
        </p:pic>
      </p:grpSp>
      <p:sp>
        <p:nvSpPr>
          <p:cNvPr id="4" name="Freeform 4"/>
          <p:cNvSpPr/>
          <p:nvPr/>
        </p:nvSpPr>
        <p:spPr>
          <a:xfrm>
            <a:off x="1028700" y="2923454"/>
            <a:ext cx="4512422" cy="4406649"/>
          </a:xfrm>
          <a:custGeom>
            <a:avLst/>
            <a:gdLst/>
            <a:ahLst/>
            <a:cxnLst/>
            <a:rect l="l" t="t" r="r" b="b"/>
            <a:pathLst>
              <a:path w="4512422" h="4406649">
                <a:moveTo>
                  <a:pt x="0" y="0"/>
                </a:moveTo>
                <a:lnTo>
                  <a:pt x="4512422" y="0"/>
                </a:lnTo>
                <a:lnTo>
                  <a:pt x="4512422" y="4406649"/>
                </a:lnTo>
                <a:lnTo>
                  <a:pt x="0" y="4406649"/>
                </a:lnTo>
                <a:lnTo>
                  <a:pt x="0" y="0"/>
                </a:lnTo>
                <a:close/>
              </a:path>
            </a:pathLst>
          </a:custGeom>
          <a:blipFill>
            <a:blip r:embed="rId3"/>
            <a:stretch>
              <a:fillRect l="-23315" r="-23315"/>
            </a:stretch>
          </a:blipFill>
        </p:spPr>
      </p:sp>
      <p:sp>
        <p:nvSpPr>
          <p:cNvPr id="5" name="TextBox 5"/>
          <p:cNvSpPr txBox="1"/>
          <p:nvPr/>
        </p:nvSpPr>
        <p:spPr>
          <a:xfrm>
            <a:off x="6276841" y="4800643"/>
            <a:ext cx="2149547" cy="349250"/>
          </a:xfrm>
          <a:prstGeom prst="rect">
            <a:avLst/>
          </a:prstGeom>
        </p:spPr>
        <p:txBody>
          <a:bodyPr lIns="0" tIns="0" rIns="0" bIns="0" rtlCol="0" anchor="t">
            <a:spAutoFit/>
          </a:bodyPr>
          <a:lstStyle/>
          <a:p>
            <a:pPr>
              <a:lnSpc>
                <a:spcPts val="2800"/>
              </a:lnSpc>
            </a:pPr>
            <a:r>
              <a:rPr lang="en-US" sz="2000">
                <a:solidFill>
                  <a:srgbClr val="504C44"/>
                </a:solidFill>
                <a:latin typeface="Inter Bold"/>
              </a:rPr>
              <a:t>E-mail</a:t>
            </a:r>
          </a:p>
        </p:txBody>
      </p:sp>
      <p:sp>
        <p:nvSpPr>
          <p:cNvPr id="6" name="TextBox 6"/>
          <p:cNvSpPr txBox="1"/>
          <p:nvPr/>
        </p:nvSpPr>
        <p:spPr>
          <a:xfrm>
            <a:off x="8426388" y="4800643"/>
            <a:ext cx="5362304" cy="349250"/>
          </a:xfrm>
          <a:prstGeom prst="rect">
            <a:avLst/>
          </a:prstGeom>
        </p:spPr>
        <p:txBody>
          <a:bodyPr lIns="0" tIns="0" rIns="0" bIns="0" rtlCol="0" anchor="t">
            <a:spAutoFit/>
          </a:bodyPr>
          <a:lstStyle/>
          <a:p>
            <a:pPr>
              <a:lnSpc>
                <a:spcPts val="2800"/>
              </a:lnSpc>
            </a:pPr>
            <a:r>
              <a:rPr lang="en-US" sz="2000">
                <a:solidFill>
                  <a:srgbClr val="504C44"/>
                </a:solidFill>
                <a:latin typeface="Inter"/>
              </a:rPr>
              <a:t>anshikajain2405@gmail.com</a:t>
            </a:r>
          </a:p>
        </p:txBody>
      </p:sp>
      <p:sp>
        <p:nvSpPr>
          <p:cNvPr id="7" name="TextBox 7"/>
          <p:cNvSpPr txBox="1"/>
          <p:nvPr/>
        </p:nvSpPr>
        <p:spPr>
          <a:xfrm>
            <a:off x="6276841" y="5392738"/>
            <a:ext cx="2149547" cy="349250"/>
          </a:xfrm>
          <a:prstGeom prst="rect">
            <a:avLst/>
          </a:prstGeom>
        </p:spPr>
        <p:txBody>
          <a:bodyPr lIns="0" tIns="0" rIns="0" bIns="0" rtlCol="0" anchor="t">
            <a:spAutoFit/>
          </a:bodyPr>
          <a:lstStyle/>
          <a:p>
            <a:pPr>
              <a:lnSpc>
                <a:spcPts val="2800"/>
              </a:lnSpc>
            </a:pPr>
            <a:r>
              <a:rPr lang="en-US" sz="2000">
                <a:solidFill>
                  <a:srgbClr val="504C44"/>
                </a:solidFill>
                <a:latin typeface="Inter Bold"/>
              </a:rPr>
              <a:t>Report</a:t>
            </a:r>
          </a:p>
        </p:txBody>
      </p:sp>
      <p:sp>
        <p:nvSpPr>
          <p:cNvPr id="8" name="TextBox 8"/>
          <p:cNvSpPr txBox="1"/>
          <p:nvPr/>
        </p:nvSpPr>
        <p:spPr>
          <a:xfrm>
            <a:off x="8426388" y="5392738"/>
            <a:ext cx="9861612" cy="349250"/>
          </a:xfrm>
          <a:prstGeom prst="rect">
            <a:avLst/>
          </a:prstGeom>
        </p:spPr>
        <p:txBody>
          <a:bodyPr lIns="0" tIns="0" rIns="0" bIns="0" rtlCol="0" anchor="t">
            <a:spAutoFit/>
          </a:bodyPr>
          <a:lstStyle/>
          <a:p>
            <a:pPr>
              <a:lnSpc>
                <a:spcPts val="2800"/>
              </a:lnSpc>
            </a:pPr>
            <a:r>
              <a:rPr lang="en-US" sz="2000">
                <a:solidFill>
                  <a:srgbClr val="504C44"/>
                </a:solidFill>
                <a:latin typeface="Inter"/>
              </a:rPr>
              <a:t>https://anshikajain2405.github.io/OrionDataAnalyticsInternshipJul23/docs.html</a:t>
            </a:r>
          </a:p>
        </p:txBody>
      </p:sp>
      <p:sp>
        <p:nvSpPr>
          <p:cNvPr id="9" name="TextBox 9"/>
          <p:cNvSpPr txBox="1"/>
          <p:nvPr/>
        </p:nvSpPr>
        <p:spPr>
          <a:xfrm>
            <a:off x="6276841" y="5984832"/>
            <a:ext cx="2149547" cy="349250"/>
          </a:xfrm>
          <a:prstGeom prst="rect">
            <a:avLst/>
          </a:prstGeom>
        </p:spPr>
        <p:txBody>
          <a:bodyPr lIns="0" tIns="0" rIns="0" bIns="0" rtlCol="0" anchor="t">
            <a:spAutoFit/>
          </a:bodyPr>
          <a:lstStyle/>
          <a:p>
            <a:pPr>
              <a:lnSpc>
                <a:spcPts val="2800"/>
              </a:lnSpc>
            </a:pPr>
            <a:r>
              <a:rPr lang="en-US" sz="2000">
                <a:solidFill>
                  <a:srgbClr val="504C44"/>
                </a:solidFill>
                <a:latin typeface="Inter Bold"/>
              </a:rPr>
              <a:t>Website</a:t>
            </a:r>
          </a:p>
        </p:txBody>
      </p:sp>
      <p:sp>
        <p:nvSpPr>
          <p:cNvPr id="10" name="TextBox 10"/>
          <p:cNvSpPr txBox="1"/>
          <p:nvPr/>
        </p:nvSpPr>
        <p:spPr>
          <a:xfrm>
            <a:off x="8426388" y="5984832"/>
            <a:ext cx="8832912" cy="349250"/>
          </a:xfrm>
          <a:prstGeom prst="rect">
            <a:avLst/>
          </a:prstGeom>
        </p:spPr>
        <p:txBody>
          <a:bodyPr lIns="0" tIns="0" rIns="0" bIns="0" rtlCol="0" anchor="t">
            <a:spAutoFit/>
          </a:bodyPr>
          <a:lstStyle/>
          <a:p>
            <a:pPr>
              <a:lnSpc>
                <a:spcPts val="2800"/>
              </a:lnSpc>
            </a:pPr>
            <a:r>
              <a:rPr lang="en-US" sz="2000">
                <a:solidFill>
                  <a:srgbClr val="504C44"/>
                </a:solidFill>
                <a:latin typeface="Inter"/>
              </a:rPr>
              <a:t>https://github.com/AnshikaJain2405/OrionDataAnalyticsInternshipJul23</a:t>
            </a:r>
          </a:p>
        </p:txBody>
      </p:sp>
      <p:sp>
        <p:nvSpPr>
          <p:cNvPr id="11" name="TextBox 11"/>
          <p:cNvSpPr txBox="1"/>
          <p:nvPr/>
        </p:nvSpPr>
        <p:spPr>
          <a:xfrm>
            <a:off x="6276841" y="6578557"/>
            <a:ext cx="2149547" cy="329642"/>
          </a:xfrm>
          <a:prstGeom prst="rect">
            <a:avLst/>
          </a:prstGeom>
        </p:spPr>
        <p:txBody>
          <a:bodyPr lIns="0" tIns="0" rIns="0" bIns="0" rtlCol="0" anchor="t">
            <a:spAutoFit/>
          </a:bodyPr>
          <a:lstStyle/>
          <a:p>
            <a:pPr>
              <a:lnSpc>
                <a:spcPts val="2800"/>
              </a:lnSpc>
            </a:pPr>
            <a:r>
              <a:rPr lang="en-US" sz="2000" dirty="0">
                <a:solidFill>
                  <a:srgbClr val="504C44"/>
                </a:solidFill>
                <a:latin typeface="Inter Bold"/>
              </a:rPr>
              <a:t> </a:t>
            </a:r>
          </a:p>
        </p:txBody>
      </p:sp>
      <p:sp>
        <p:nvSpPr>
          <p:cNvPr id="13" name="TextBox 13"/>
          <p:cNvSpPr txBox="1"/>
          <p:nvPr/>
        </p:nvSpPr>
        <p:spPr>
          <a:xfrm>
            <a:off x="6276841" y="3292518"/>
            <a:ext cx="5601815" cy="669925"/>
          </a:xfrm>
          <a:prstGeom prst="rect">
            <a:avLst/>
          </a:prstGeom>
        </p:spPr>
        <p:txBody>
          <a:bodyPr lIns="0" tIns="0" rIns="0" bIns="0" rtlCol="0" anchor="t">
            <a:spAutoFit/>
          </a:bodyPr>
          <a:lstStyle/>
          <a:p>
            <a:pPr>
              <a:lnSpc>
                <a:spcPts val="5599"/>
              </a:lnSpc>
            </a:pPr>
            <a:r>
              <a:rPr lang="en-US" sz="3999" u="sng" spc="799">
                <a:solidFill>
                  <a:srgbClr val="504C44"/>
                </a:solidFill>
                <a:latin typeface="Baskerville Display PT Bold"/>
              </a:rPr>
              <a:t>CONTACT INFO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611</Words>
  <Application>Microsoft Office PowerPoint</Application>
  <PresentationFormat>Custom</PresentationFormat>
  <Paragraphs>52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Baskerville Display PT Bold</vt:lpstr>
      <vt:lpstr>Arial</vt:lpstr>
      <vt:lpstr>Inter Bold</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dc:title>
  <cp:lastModifiedBy>ANSHIKA JAIN</cp:lastModifiedBy>
  <cp:revision>4</cp:revision>
  <dcterms:created xsi:type="dcterms:W3CDTF">2006-08-16T00:00:00Z</dcterms:created>
  <dcterms:modified xsi:type="dcterms:W3CDTF">2023-08-03T08:30:48Z</dcterms:modified>
  <dc:identifier>DAFpc22M_vA</dc:identifier>
</cp:coreProperties>
</file>