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
  </p:notesMasterIdLst>
  <p:handoutMasterIdLst>
    <p:handoutMasterId r:id="rId16"/>
  </p:handoutMasterIdLst>
  <p:sldIdLst>
    <p:sldId id="317" r:id="rId5"/>
    <p:sldId id="307" r:id="rId6"/>
    <p:sldId id="308" r:id="rId7"/>
    <p:sldId id="278" r:id="rId8"/>
    <p:sldId id="309" r:id="rId9"/>
    <p:sldId id="263" r:id="rId10"/>
    <p:sldId id="310" r:id="rId11"/>
    <p:sldId id="311" r:id="rId12"/>
    <p:sldId id="312" r:id="rId13"/>
    <p:sldId id="30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405" autoAdjust="0"/>
  </p:normalViewPr>
  <p:slideViewPr>
    <p:cSldViewPr snapToGrid="0">
      <p:cViewPr varScale="1">
        <p:scale>
          <a:sx n="78" d="100"/>
          <a:sy n="78" d="100"/>
        </p:scale>
        <p:origin x="878" y="43"/>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6/16/2024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6/16/2024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10</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674091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2308133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1026281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8</a:t>
            </a:fld>
            <a:endParaRPr lang="en-US" noProof="0" dirty="0"/>
          </a:p>
        </p:txBody>
      </p:sp>
    </p:spTree>
    <p:extLst>
      <p:ext uri="{BB962C8B-B14F-4D97-AF65-F5344CB8AC3E}">
        <p14:creationId xmlns:p14="http://schemas.microsoft.com/office/powerpoint/2010/main" val="32108936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9</a:t>
            </a:fld>
            <a:endParaRPr lang="en-US" noProof="0" dirty="0"/>
          </a:p>
        </p:txBody>
      </p:sp>
    </p:spTree>
    <p:extLst>
      <p:ext uri="{BB962C8B-B14F-4D97-AF65-F5344CB8AC3E}">
        <p14:creationId xmlns:p14="http://schemas.microsoft.com/office/powerpoint/2010/main" val="3472499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915924" y="334298"/>
            <a:ext cx="10360152" cy="5840360"/>
          </a:xfrm>
        </p:spPr>
        <p:txBody>
          <a:bodyPr anchor="ctr"/>
          <a:lstStyle/>
          <a:p>
            <a:r>
              <a:rPr lang="en-US" sz="5400" dirty="0"/>
              <a:t>Amazon sales data</a:t>
            </a:r>
            <a:br>
              <a:rPr lang="en-US" sz="5400" dirty="0"/>
            </a:br>
            <a:r>
              <a:rPr lang="en-US" sz="5400" dirty="0"/>
              <a:t>analysis</a:t>
            </a:r>
            <a:br>
              <a:rPr lang="en-US" dirty="0"/>
            </a:br>
            <a:br>
              <a:rPr lang="en-US" dirty="0"/>
            </a:br>
            <a:br>
              <a:rPr lang="en-US" dirty="0"/>
            </a:br>
            <a:br>
              <a:rPr lang="en-US" dirty="0"/>
            </a:br>
            <a:r>
              <a:rPr lang="en-US" sz="2800" dirty="0"/>
              <a:t>Amazon is one of the leading E-commerce platform where users can buy million of products from a lot of categories. </a:t>
            </a:r>
            <a:br>
              <a:rPr lang="en-US" sz="2800" dirty="0"/>
            </a:br>
            <a:endParaRPr lang="en-US" sz="2800" dirty="0"/>
          </a:p>
        </p:txBody>
      </p:sp>
      <p:sp>
        <p:nvSpPr>
          <p:cNvPr id="4" name="TextBox 3">
            <a:extLst>
              <a:ext uri="{FF2B5EF4-FFF2-40B4-BE49-F238E27FC236}">
                <a16:creationId xmlns:a16="http://schemas.microsoft.com/office/drawing/2014/main" id="{16F9F35C-EF95-0F10-0C3E-5DF50DDCB6FA}"/>
              </a:ext>
            </a:extLst>
          </p:cNvPr>
          <p:cNvSpPr txBox="1"/>
          <p:nvPr/>
        </p:nvSpPr>
        <p:spPr>
          <a:xfrm>
            <a:off x="4876800" y="6339036"/>
            <a:ext cx="6096000" cy="369332"/>
          </a:xfrm>
          <a:prstGeom prst="rect">
            <a:avLst/>
          </a:prstGeom>
          <a:noFill/>
        </p:spPr>
        <p:txBody>
          <a:bodyPr wrap="square">
            <a:spAutoFit/>
          </a:bodyPr>
          <a:lstStyle/>
          <a:p>
            <a:r>
              <a:rPr lang="en-US" sz="1800" dirty="0"/>
              <a:t>-by </a:t>
            </a:r>
            <a:r>
              <a:rPr lang="en-US" sz="1800" b="1" dirty="0"/>
              <a:t>Anshi Srivastava</a:t>
            </a:r>
            <a:endParaRPr lang="en-IN" dirty="0"/>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a:xfrm>
            <a:off x="3726425" y="3428999"/>
            <a:ext cx="5641848" cy="2435941"/>
          </a:xfrm>
        </p:spPr>
        <p:txBody>
          <a:bodyPr/>
          <a:lstStyle/>
          <a:p>
            <a:r>
              <a:rPr lang="en-US" dirty="0"/>
              <a:t>thank you</a:t>
            </a:r>
            <a:br>
              <a:rPr lang="en-US" dirty="0"/>
            </a:br>
            <a:r>
              <a:rPr lang="en-US" dirty="0"/>
              <a:t>                    </a:t>
            </a:r>
            <a:r>
              <a:rPr lang="en-US" sz="2000" dirty="0"/>
              <a:t>for your attention</a:t>
            </a: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r>
              <a:rPr lang="en-US" sz="2000" dirty="0"/>
              <a:t>                                                                                                                                                                                       </a:t>
            </a:r>
            <a:endParaRPr lang="en-US" sz="2000" b="1" dirty="0"/>
          </a:p>
        </p:txBody>
      </p:sp>
      <p:sp>
        <p:nvSpPr>
          <p:cNvPr id="11" name="Content Placeholder 10">
            <a:extLst>
              <a:ext uri="{FF2B5EF4-FFF2-40B4-BE49-F238E27FC236}">
                <a16:creationId xmlns:a16="http://schemas.microsoft.com/office/drawing/2014/main" id="{C6DCC38C-603B-CCD0-2914-0BBCD4F4F74E}"/>
              </a:ext>
            </a:extLst>
          </p:cNvPr>
          <p:cNvSpPr>
            <a:spLocks noGrp="1"/>
          </p:cNvSpPr>
          <p:nvPr>
            <p:ph sz="quarter" idx="13"/>
          </p:nvPr>
        </p:nvSpPr>
        <p:spPr>
          <a:xfrm flipH="1" flipV="1">
            <a:off x="12191999" y="7393858"/>
            <a:ext cx="45719" cy="68826"/>
          </a:xfrm>
        </p:spPr>
        <p:txBody>
          <a:bodyPr anchor="ctr">
            <a:normAutofit fontScale="25000" lnSpcReduction="20000"/>
          </a:bodyPr>
          <a:lstStyle/>
          <a:p>
            <a:endParaRPr lang="en-US" dirty="0"/>
          </a:p>
        </p:txBody>
      </p:sp>
      <p:sp>
        <p:nvSpPr>
          <p:cNvPr id="3" name="TextBox 2">
            <a:extLst>
              <a:ext uri="{FF2B5EF4-FFF2-40B4-BE49-F238E27FC236}">
                <a16:creationId xmlns:a16="http://schemas.microsoft.com/office/drawing/2014/main" id="{C298CA0C-36B6-0AC2-F414-0592F8336D05}"/>
              </a:ext>
            </a:extLst>
          </p:cNvPr>
          <p:cNvSpPr txBox="1"/>
          <p:nvPr/>
        </p:nvSpPr>
        <p:spPr>
          <a:xfrm>
            <a:off x="5941142" y="6324289"/>
            <a:ext cx="6140244" cy="369332"/>
          </a:xfrm>
          <a:prstGeom prst="rect">
            <a:avLst/>
          </a:prstGeom>
          <a:noFill/>
        </p:spPr>
        <p:txBody>
          <a:bodyPr wrap="square">
            <a:spAutoFit/>
          </a:bodyPr>
          <a:lstStyle/>
          <a:p>
            <a:r>
              <a:rPr lang="en-US" sz="1800" dirty="0"/>
              <a:t>-by </a:t>
            </a:r>
            <a:r>
              <a:rPr lang="en-US" sz="1800" b="1" dirty="0"/>
              <a:t>Anshi Srivastava</a:t>
            </a:r>
            <a:endParaRPr lang="en-IN" dirty="0"/>
          </a:p>
        </p:txBody>
      </p:sp>
    </p:spTree>
    <p:extLst>
      <p:ext uri="{BB962C8B-B14F-4D97-AF65-F5344CB8AC3E}">
        <p14:creationId xmlns:p14="http://schemas.microsoft.com/office/powerpoint/2010/main" val="2188828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6C7B-D29F-368C-FEEC-CDFA125F8E5C}"/>
              </a:ext>
            </a:extLst>
          </p:cNvPr>
          <p:cNvSpPr>
            <a:spLocks noGrp="1"/>
          </p:cNvSpPr>
          <p:nvPr>
            <p:ph type="title"/>
          </p:nvPr>
        </p:nvSpPr>
        <p:spPr>
          <a:xfrm>
            <a:off x="1001467" y="914400"/>
            <a:ext cx="5641848" cy="5029200"/>
          </a:xfrm>
        </p:spPr>
        <p:txBody>
          <a:bodyPr/>
          <a:lstStyle/>
          <a:p>
            <a:r>
              <a:rPr lang="en-US" dirty="0"/>
              <a:t>Objectives</a:t>
            </a:r>
            <a:br>
              <a:rPr lang="en-US" dirty="0"/>
            </a:br>
            <a:br>
              <a:rPr lang="en-US" dirty="0"/>
            </a:br>
            <a:endParaRPr lang="en-US" dirty="0"/>
          </a:p>
        </p:txBody>
      </p:sp>
      <p:sp>
        <p:nvSpPr>
          <p:cNvPr id="4" name="Content Placeholder 3">
            <a:extLst>
              <a:ext uri="{FF2B5EF4-FFF2-40B4-BE49-F238E27FC236}">
                <a16:creationId xmlns:a16="http://schemas.microsoft.com/office/drawing/2014/main" id="{2C30EB53-F3C3-4586-667D-6A6E07DFF339}"/>
              </a:ext>
            </a:extLst>
          </p:cNvPr>
          <p:cNvSpPr>
            <a:spLocks noGrp="1"/>
          </p:cNvSpPr>
          <p:nvPr>
            <p:ph idx="1"/>
          </p:nvPr>
        </p:nvSpPr>
        <p:spPr>
          <a:xfrm>
            <a:off x="6868956" y="1143000"/>
            <a:ext cx="5087070" cy="5198806"/>
          </a:xfrm>
        </p:spPr>
        <p:txBody>
          <a:bodyPr>
            <a:normAutofit/>
          </a:bodyPr>
          <a:lstStyle/>
          <a:p>
            <a:pPr marL="342900" indent="-342900">
              <a:buFontTx/>
              <a:buChar char="-"/>
            </a:pPr>
            <a:r>
              <a:rPr lang="en-IN" dirty="0">
                <a:latin typeface="Aptos Display" panose="020B0004020202020204" pitchFamily="34" charset="0"/>
              </a:rPr>
              <a:t>To find which is bestseller item type.</a:t>
            </a:r>
          </a:p>
          <a:p>
            <a:pPr marL="342900" indent="-342900">
              <a:buFontTx/>
              <a:buChar char="-"/>
            </a:pPr>
            <a:r>
              <a:rPr lang="en-IN" dirty="0">
                <a:latin typeface="Aptos Display" panose="020B0004020202020204" pitchFamily="34" charset="0"/>
              </a:rPr>
              <a:t>To find which order priority gave the highest sales.</a:t>
            </a:r>
          </a:p>
          <a:p>
            <a:pPr marL="342900" indent="-342900">
              <a:buFontTx/>
              <a:buChar char="-"/>
            </a:pPr>
            <a:r>
              <a:rPr lang="en-IN" dirty="0">
                <a:latin typeface="Aptos Display" panose="020B0004020202020204" pitchFamily="34" charset="0"/>
              </a:rPr>
              <a:t>To fond yearly total sales.</a:t>
            </a:r>
          </a:p>
          <a:p>
            <a:pPr marL="342900" indent="-342900">
              <a:buFontTx/>
              <a:buChar char="-"/>
            </a:pPr>
            <a:r>
              <a:rPr lang="en-IN" dirty="0">
                <a:latin typeface="Aptos Display" panose="020B0004020202020204" pitchFamily="34" charset="0"/>
              </a:rPr>
              <a:t>To find total sales  and total </a:t>
            </a:r>
          </a:p>
          <a:p>
            <a:r>
              <a:rPr lang="en-IN" dirty="0">
                <a:latin typeface="Aptos Display" panose="020B0004020202020204" pitchFamily="34" charset="0"/>
              </a:rPr>
              <a:t>profits  in the regions. </a:t>
            </a:r>
          </a:p>
          <a:p>
            <a:r>
              <a:rPr lang="en-IN" dirty="0">
                <a:latin typeface="Aptos Display" panose="020B0004020202020204" pitchFamily="34" charset="0"/>
              </a:rPr>
              <a:t>- To calculate total sales , total profits , average profit margin and average unit price. </a:t>
            </a:r>
          </a:p>
        </p:txBody>
      </p:sp>
      <p:sp>
        <p:nvSpPr>
          <p:cNvPr id="7" name="TextBox 6">
            <a:extLst>
              <a:ext uri="{FF2B5EF4-FFF2-40B4-BE49-F238E27FC236}">
                <a16:creationId xmlns:a16="http://schemas.microsoft.com/office/drawing/2014/main" id="{54EA76E6-D953-5E3B-0BF5-9AA582D29EAB}"/>
              </a:ext>
            </a:extLst>
          </p:cNvPr>
          <p:cNvSpPr txBox="1"/>
          <p:nvPr/>
        </p:nvSpPr>
        <p:spPr>
          <a:xfrm>
            <a:off x="5009535" y="6341806"/>
            <a:ext cx="6105832" cy="369332"/>
          </a:xfrm>
          <a:prstGeom prst="rect">
            <a:avLst/>
          </a:prstGeom>
          <a:noFill/>
        </p:spPr>
        <p:txBody>
          <a:bodyPr wrap="square">
            <a:spAutoFit/>
          </a:bodyPr>
          <a:lstStyle/>
          <a:p>
            <a:r>
              <a:rPr lang="en-US" sz="1800" dirty="0"/>
              <a:t>-by </a:t>
            </a:r>
            <a:r>
              <a:rPr lang="en-US" sz="1800" b="1" dirty="0"/>
              <a:t>Anshi Srivastava</a:t>
            </a:r>
            <a:endParaRPr lang="en-IN" dirty="0"/>
          </a:p>
        </p:txBody>
      </p:sp>
    </p:spTree>
    <p:extLst>
      <p:ext uri="{BB962C8B-B14F-4D97-AF65-F5344CB8AC3E}">
        <p14:creationId xmlns:p14="http://schemas.microsoft.com/office/powerpoint/2010/main" val="586478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a:xfrm>
            <a:off x="914400" y="914400"/>
            <a:ext cx="5641848" cy="5029200"/>
          </a:xfrm>
        </p:spPr>
        <p:txBody>
          <a:bodyPr/>
          <a:lstStyle/>
          <a:p>
            <a:r>
              <a:rPr lang="en-US" dirty="0"/>
              <a:t>The process</a:t>
            </a:r>
            <a:br>
              <a:rPr lang="en-US" dirty="0"/>
            </a:br>
            <a:br>
              <a:rPr lang="en-US" dirty="0"/>
            </a:br>
            <a:r>
              <a:rPr lang="en-US" sz="2800" dirty="0">
                <a:latin typeface="Aptos Narrow" panose="020B0004020202020204" pitchFamily="34" charset="0"/>
              </a:rPr>
              <a:t>- Data collection</a:t>
            </a:r>
            <a:br>
              <a:rPr lang="en-US" sz="2800" dirty="0">
                <a:latin typeface="Aptos Narrow" panose="020B0004020202020204" pitchFamily="34" charset="0"/>
              </a:rPr>
            </a:br>
            <a:r>
              <a:rPr lang="en-US" sz="2800" dirty="0">
                <a:latin typeface="Aptos Narrow" panose="020B0004020202020204" pitchFamily="34" charset="0"/>
              </a:rPr>
              <a:t>- Data cleaning</a:t>
            </a:r>
            <a:br>
              <a:rPr lang="en-US" sz="2800" dirty="0">
                <a:latin typeface="Aptos Narrow" panose="020B0004020202020204" pitchFamily="34" charset="0"/>
              </a:rPr>
            </a:br>
            <a:r>
              <a:rPr lang="en-US" sz="2800" dirty="0">
                <a:latin typeface="Aptos Narrow" panose="020B0004020202020204" pitchFamily="34" charset="0"/>
              </a:rPr>
              <a:t>- Data Visualization</a:t>
            </a:r>
            <a:br>
              <a:rPr lang="en-US" sz="2800" dirty="0">
                <a:latin typeface="Aptos Narrow" panose="020B0004020202020204" pitchFamily="34" charset="0"/>
              </a:rPr>
            </a:br>
            <a:r>
              <a:rPr lang="en-US" sz="2800" dirty="0">
                <a:latin typeface="Aptos Narrow" panose="020B0004020202020204" pitchFamily="34" charset="0"/>
              </a:rPr>
              <a:t>- Insights</a:t>
            </a:r>
            <a:br>
              <a:rPr lang="en-US" sz="2800" dirty="0">
                <a:latin typeface="Aptos Narrow" panose="020B0004020202020204" pitchFamily="34" charset="0"/>
              </a:rPr>
            </a:br>
            <a:r>
              <a:rPr lang="en-US" sz="2800" dirty="0">
                <a:latin typeface="Aptos Narrow" panose="020B0004020202020204" pitchFamily="34" charset="0"/>
              </a:rPr>
              <a:t>- Summary</a:t>
            </a:r>
            <a:br>
              <a:rPr lang="en-US" sz="2800" dirty="0">
                <a:latin typeface="Aptos Narrow" panose="020B0004020202020204" pitchFamily="34" charset="0"/>
              </a:rPr>
            </a:br>
            <a:br>
              <a:rPr lang="en-US" sz="2800" dirty="0">
                <a:latin typeface="Aptos Narrow" panose="020B0004020202020204" pitchFamily="34" charset="0"/>
              </a:rPr>
            </a:br>
            <a:endParaRPr lang="en-US" sz="2800" dirty="0">
              <a:latin typeface="Aptos Narrow" panose="020B0004020202020204" pitchFamily="34" charset="0"/>
            </a:endParaRPr>
          </a:p>
        </p:txBody>
      </p:sp>
      <p:pic>
        <p:nvPicPr>
          <p:cNvPr id="8" name="Picture Placeholder 21" descr="Person in black skirt and white shirt holding some dandelions">
            <a:extLst>
              <a:ext uri="{FF2B5EF4-FFF2-40B4-BE49-F238E27FC236}">
                <a16:creationId xmlns:a16="http://schemas.microsoft.com/office/drawing/2014/main" id="{FFD2BD9F-962D-9BA5-14BE-C9CD52FEF9C7}"/>
              </a:ext>
            </a:extLst>
          </p:cNvPr>
          <p:cNvPicPr>
            <a:picLocks noGrp="1" noChangeAspect="1"/>
          </p:cNvPicPr>
          <p:nvPr>
            <p:ph type="pic" idx="1"/>
          </p:nvPr>
        </p:nvPicPr>
        <p:blipFill rotWithShape="1">
          <a:blip r:embed="rId3" cstate="screen">
            <a:extLst>
              <a:ext uri="{28A0092B-C50C-407E-A947-70E740481C1C}">
                <a14:useLocalDpi xmlns:a14="http://schemas.microsoft.com/office/drawing/2010/main"/>
              </a:ext>
            </a:extLst>
          </a:blip>
          <a:srcRect t="18" b="18"/>
          <a:stretch/>
        </p:blipFill>
        <p:spPr>
          <a:xfrm>
            <a:off x="7401941" y="0"/>
            <a:ext cx="4790059" cy="6587067"/>
          </a:xfrm>
        </p:spPr>
      </p:pic>
      <p:sp>
        <p:nvSpPr>
          <p:cNvPr id="4" name="TextBox 3">
            <a:extLst>
              <a:ext uri="{FF2B5EF4-FFF2-40B4-BE49-F238E27FC236}">
                <a16:creationId xmlns:a16="http://schemas.microsoft.com/office/drawing/2014/main" id="{EA0C73B3-507C-004A-4E7B-8629C29B050C}"/>
              </a:ext>
            </a:extLst>
          </p:cNvPr>
          <p:cNvSpPr txBox="1"/>
          <p:nvPr/>
        </p:nvSpPr>
        <p:spPr>
          <a:xfrm>
            <a:off x="4149212" y="6402401"/>
            <a:ext cx="6096000" cy="369332"/>
          </a:xfrm>
          <a:prstGeom prst="rect">
            <a:avLst/>
          </a:prstGeom>
          <a:noFill/>
        </p:spPr>
        <p:txBody>
          <a:bodyPr wrap="square">
            <a:spAutoFit/>
          </a:bodyPr>
          <a:lstStyle/>
          <a:p>
            <a:r>
              <a:rPr lang="en-US" sz="1800" dirty="0"/>
              <a:t>-by </a:t>
            </a:r>
            <a:r>
              <a:rPr lang="en-US" sz="1800" b="1" dirty="0"/>
              <a:t>Anshi Srivastava</a:t>
            </a:r>
            <a:endParaRPr lang="en-IN" dirty="0"/>
          </a:p>
        </p:txBody>
      </p:sp>
    </p:spTree>
    <p:extLst>
      <p:ext uri="{BB962C8B-B14F-4D97-AF65-F5344CB8AC3E}">
        <p14:creationId xmlns:p14="http://schemas.microsoft.com/office/powerpoint/2010/main" val="2222324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5827205" y="261780"/>
            <a:ext cx="5449824" cy="1891485"/>
          </a:xfrm>
        </p:spPr>
        <p:txBody>
          <a:bodyPr anchor="b"/>
          <a:lstStyle/>
          <a:p>
            <a:r>
              <a:rPr lang="en-US" dirty="0"/>
              <a:t>Data</a:t>
            </a:r>
            <a:br>
              <a:rPr lang="en-US" dirty="0"/>
            </a:br>
            <a:r>
              <a:rPr lang="en-US" dirty="0"/>
              <a:t>collection</a:t>
            </a:r>
          </a:p>
        </p:txBody>
      </p:sp>
      <p:pic>
        <p:nvPicPr>
          <p:cNvPr id="4" name="Picture Placeholder 3" descr="A person holding a plant">
            <a:extLst>
              <a:ext uri="{FF2B5EF4-FFF2-40B4-BE49-F238E27FC236}">
                <a16:creationId xmlns:a16="http://schemas.microsoft.com/office/drawing/2014/main" id="{0DEBEDD0-2C97-CD36-23CF-99F082806824}"/>
              </a:ext>
            </a:extLst>
          </p:cNvPr>
          <p:cNvPicPr>
            <a:picLocks noGrp="1" noChangeAspect="1"/>
          </p:cNvPicPr>
          <p:nvPr>
            <p:ph type="pic" sz="quarter" idx="11"/>
          </p:nvPr>
        </p:nvPicPr>
        <p:blipFill rotWithShape="1">
          <a:blip r:embed="rId3"/>
          <a:srcRect l="24497" r="24497"/>
          <a:stretch/>
        </p:blipFill>
        <p:spPr>
          <a:xfrm>
            <a:off x="-1" y="261780"/>
            <a:ext cx="5046134" cy="6596220"/>
          </a:xfrm>
          <a:solidFill>
            <a:schemeClr val="tx1"/>
          </a:solidFill>
        </p:spPr>
      </p:pic>
      <p:sp>
        <p:nvSpPr>
          <p:cNvPr id="11" name="Content Placeholder 10">
            <a:extLst>
              <a:ext uri="{FF2B5EF4-FFF2-40B4-BE49-F238E27FC236}">
                <a16:creationId xmlns:a16="http://schemas.microsoft.com/office/drawing/2014/main" id="{000EBDF4-3413-FCF9-2E25-9A254A61F23E}"/>
              </a:ext>
            </a:extLst>
          </p:cNvPr>
          <p:cNvSpPr>
            <a:spLocks noGrp="1"/>
          </p:cNvSpPr>
          <p:nvPr>
            <p:ph idx="10"/>
          </p:nvPr>
        </p:nvSpPr>
        <p:spPr>
          <a:xfrm>
            <a:off x="5827204" y="3126658"/>
            <a:ext cx="5449824" cy="2835230"/>
          </a:xfrm>
        </p:spPr>
        <p:txBody>
          <a:bodyPr/>
          <a:lstStyle/>
          <a:p>
            <a:r>
              <a:rPr lang="en-US" dirty="0"/>
              <a:t>The data has been collected in the form of a csv file named “AMAZON SALES ANALYSIS” .</a:t>
            </a:r>
          </a:p>
          <a:p>
            <a:endParaRPr lang="en-US" dirty="0"/>
          </a:p>
          <a:p>
            <a:r>
              <a:rPr lang="en-US" dirty="0"/>
              <a:t>THE CSV FILE HAS THE DATA OF SALES OF PRODUCTS DURING THE TIMESPAN OF 2010 AND 2017</a:t>
            </a:r>
          </a:p>
          <a:p>
            <a:endParaRPr lang="en-US" dirty="0"/>
          </a:p>
        </p:txBody>
      </p:sp>
      <p:sp>
        <p:nvSpPr>
          <p:cNvPr id="5" name="TextBox 4">
            <a:extLst>
              <a:ext uri="{FF2B5EF4-FFF2-40B4-BE49-F238E27FC236}">
                <a16:creationId xmlns:a16="http://schemas.microsoft.com/office/drawing/2014/main" id="{60B034BD-E240-878F-E029-26963816FB1A}"/>
              </a:ext>
            </a:extLst>
          </p:cNvPr>
          <p:cNvSpPr txBox="1"/>
          <p:nvPr/>
        </p:nvSpPr>
        <p:spPr>
          <a:xfrm>
            <a:off x="6317225" y="6466545"/>
            <a:ext cx="6125496" cy="369332"/>
          </a:xfrm>
          <a:prstGeom prst="rect">
            <a:avLst/>
          </a:prstGeom>
          <a:noFill/>
        </p:spPr>
        <p:txBody>
          <a:bodyPr wrap="square">
            <a:spAutoFit/>
          </a:bodyPr>
          <a:lstStyle/>
          <a:p>
            <a:r>
              <a:rPr lang="en-US" sz="1800" dirty="0"/>
              <a:t>-by </a:t>
            </a:r>
            <a:r>
              <a:rPr lang="en-US" sz="1800" b="1" dirty="0"/>
              <a:t>Anshi Srivastava</a:t>
            </a:r>
            <a:endParaRPr lang="en-US" dirty="0"/>
          </a:p>
        </p:txBody>
      </p:sp>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p:txBody>
          <a:bodyPr/>
          <a:lstStyle/>
          <a:p>
            <a:r>
              <a:rPr lang="en-US" dirty="0"/>
              <a:t>DATA CLEANING</a:t>
            </a:r>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914400" y="2113934"/>
            <a:ext cx="7150608" cy="3829665"/>
          </a:xfrm>
        </p:spPr>
        <p:txBody>
          <a:bodyPr/>
          <a:lstStyle/>
          <a:p>
            <a:pPr marL="0" indent="0">
              <a:buNone/>
            </a:pPr>
            <a:r>
              <a:rPr lang="en-US" dirty="0"/>
              <a:t>There were no Null values or blank fields</a:t>
            </a:r>
          </a:p>
          <a:p>
            <a:pPr marL="0" indent="0">
              <a:buNone/>
            </a:pPr>
            <a:r>
              <a:rPr lang="en-US" dirty="0"/>
              <a:t>Some values in ‘</a:t>
            </a:r>
            <a:r>
              <a:rPr lang="en-US" b="1" dirty="0"/>
              <a:t>Order Date</a:t>
            </a:r>
            <a:r>
              <a:rPr lang="en-US" dirty="0"/>
              <a:t>’ and ‘</a:t>
            </a:r>
            <a:r>
              <a:rPr lang="en-US" b="1" dirty="0"/>
              <a:t>Ship date</a:t>
            </a:r>
            <a:r>
              <a:rPr lang="en-US" dirty="0"/>
              <a:t>’ columns are in string datatype. So we converted them to </a:t>
            </a:r>
            <a:r>
              <a:rPr lang="en-US" b="1" dirty="0"/>
              <a:t>datetime </a:t>
            </a:r>
            <a:r>
              <a:rPr lang="en-US" dirty="0"/>
              <a:t>datatype using</a:t>
            </a:r>
            <a:r>
              <a:rPr lang="en-US" b="1" dirty="0"/>
              <a:t> python</a:t>
            </a:r>
            <a:r>
              <a:rPr lang="en-US" dirty="0"/>
              <a:t>.</a:t>
            </a:r>
          </a:p>
          <a:p>
            <a:pPr marL="0" indent="0">
              <a:buNone/>
            </a:pPr>
            <a:endParaRPr lang="en-US" dirty="0"/>
          </a:p>
          <a:p>
            <a:pPr marL="0" indent="0">
              <a:buNone/>
            </a:pPr>
            <a:r>
              <a:rPr lang="en-US" dirty="0"/>
              <a:t>Most of the values in ‘</a:t>
            </a:r>
            <a:r>
              <a:rPr lang="en-US" b="1" dirty="0"/>
              <a:t>Total revenue</a:t>
            </a:r>
            <a:r>
              <a:rPr lang="en-US" dirty="0"/>
              <a:t>’ , ‘</a:t>
            </a:r>
            <a:r>
              <a:rPr lang="en-US" b="1" dirty="0"/>
              <a:t>Total cost</a:t>
            </a:r>
            <a:r>
              <a:rPr lang="en-US" dirty="0"/>
              <a:t>’ and ‘</a:t>
            </a:r>
            <a:r>
              <a:rPr lang="en-US" b="1" dirty="0"/>
              <a:t>Total Profit</a:t>
            </a:r>
            <a:r>
              <a:rPr lang="en-US" dirty="0"/>
              <a:t>’ columns are written with two decimal places , so we make sure that each value in these columns have </a:t>
            </a:r>
            <a:r>
              <a:rPr lang="en-US" b="1" dirty="0"/>
              <a:t>two decimal places </a:t>
            </a:r>
            <a:r>
              <a:rPr lang="en-US" dirty="0"/>
              <a:t>by using </a:t>
            </a:r>
            <a:r>
              <a:rPr lang="en-US" b="1" dirty="0"/>
              <a:t>excel</a:t>
            </a:r>
            <a:r>
              <a:rPr lang="en-US" dirty="0"/>
              <a:t>.</a:t>
            </a:r>
          </a:p>
          <a:p>
            <a:pPr marL="0" indent="0">
              <a:buNone/>
            </a:pPr>
            <a:endParaRPr lang="en-US" dirty="0"/>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5</a:t>
            </a:fld>
            <a:endParaRPr lang="en-US" dirty="0"/>
          </a:p>
        </p:txBody>
      </p:sp>
      <p:sp>
        <p:nvSpPr>
          <p:cNvPr id="4" name="TextBox 3">
            <a:extLst>
              <a:ext uri="{FF2B5EF4-FFF2-40B4-BE49-F238E27FC236}">
                <a16:creationId xmlns:a16="http://schemas.microsoft.com/office/drawing/2014/main" id="{F3F47CE8-E860-8169-F2F6-F728F4451208}"/>
              </a:ext>
            </a:extLst>
          </p:cNvPr>
          <p:cNvSpPr txBox="1"/>
          <p:nvPr/>
        </p:nvSpPr>
        <p:spPr>
          <a:xfrm>
            <a:off x="5252884" y="6327753"/>
            <a:ext cx="6100916" cy="369332"/>
          </a:xfrm>
          <a:prstGeom prst="rect">
            <a:avLst/>
          </a:prstGeom>
          <a:noFill/>
        </p:spPr>
        <p:txBody>
          <a:bodyPr wrap="square">
            <a:spAutoFit/>
          </a:bodyPr>
          <a:lstStyle/>
          <a:p>
            <a:pPr marL="0" indent="0">
              <a:buNone/>
            </a:pPr>
            <a:r>
              <a:rPr lang="en-US" sz="1800" dirty="0"/>
              <a:t>-by </a:t>
            </a:r>
            <a:r>
              <a:rPr lang="en-US" sz="1800" b="1" dirty="0"/>
              <a:t>Anshi Srivastava</a:t>
            </a:r>
            <a:endParaRPr lang="en-US" dirty="0"/>
          </a:p>
        </p:txBody>
      </p:sp>
    </p:spTree>
    <p:extLst>
      <p:ext uri="{BB962C8B-B14F-4D97-AF65-F5344CB8AC3E}">
        <p14:creationId xmlns:p14="http://schemas.microsoft.com/office/powerpoint/2010/main" val="1966913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2A3D95EF-8A67-7F71-37EF-9EB02511B163}"/>
              </a:ext>
            </a:extLst>
          </p:cNvPr>
          <p:cNvSpPr>
            <a:spLocks noGrp="1"/>
          </p:cNvSpPr>
          <p:nvPr>
            <p:ph type="title"/>
          </p:nvPr>
        </p:nvSpPr>
        <p:spPr>
          <a:xfrm>
            <a:off x="914400" y="108157"/>
            <a:ext cx="10360152" cy="541798"/>
          </a:xfrm>
        </p:spPr>
        <p:txBody>
          <a:bodyPr anchor="b"/>
          <a:lstStyle/>
          <a:p>
            <a:r>
              <a:rPr lang="en-US" dirty="0"/>
              <a:t>Data visualization </a:t>
            </a:r>
          </a:p>
        </p:txBody>
      </p:sp>
      <p:sp>
        <p:nvSpPr>
          <p:cNvPr id="15" name="Text Placeholder 14">
            <a:extLst>
              <a:ext uri="{FF2B5EF4-FFF2-40B4-BE49-F238E27FC236}">
                <a16:creationId xmlns:a16="http://schemas.microsoft.com/office/drawing/2014/main" id="{C7846849-DC0A-EE3B-2E5E-D669EC1273D6}"/>
              </a:ext>
            </a:extLst>
          </p:cNvPr>
          <p:cNvSpPr>
            <a:spLocks noGrp="1"/>
          </p:cNvSpPr>
          <p:nvPr>
            <p:ph type="body" sz="quarter" idx="13"/>
          </p:nvPr>
        </p:nvSpPr>
        <p:spPr>
          <a:xfrm>
            <a:off x="4532671" y="6454879"/>
            <a:ext cx="4202370" cy="403121"/>
          </a:xfrm>
        </p:spPr>
        <p:txBody>
          <a:bodyPr>
            <a:normAutofit fontScale="92500" lnSpcReduction="10000"/>
          </a:bodyPr>
          <a:lstStyle/>
          <a:p>
            <a:r>
              <a:rPr lang="en-US" sz="2400" dirty="0"/>
              <a:t>-by </a:t>
            </a:r>
            <a:r>
              <a:rPr lang="en-US" sz="2400" b="1" dirty="0"/>
              <a:t>Anshi Srivastava</a:t>
            </a:r>
            <a:endParaRPr lang="en-US" dirty="0"/>
          </a:p>
        </p:txBody>
      </p:sp>
      <p:pic>
        <p:nvPicPr>
          <p:cNvPr id="3" name="Picture 2">
            <a:extLst>
              <a:ext uri="{FF2B5EF4-FFF2-40B4-BE49-F238E27FC236}">
                <a16:creationId xmlns:a16="http://schemas.microsoft.com/office/drawing/2014/main" id="{B5EC0FB0-0397-C9D2-EE14-25C2C39C1584}"/>
              </a:ext>
            </a:extLst>
          </p:cNvPr>
          <p:cNvPicPr>
            <a:picLocks noChangeAspect="1"/>
          </p:cNvPicPr>
          <p:nvPr/>
        </p:nvPicPr>
        <p:blipFill>
          <a:blip r:embed="rId3"/>
          <a:stretch>
            <a:fillRect/>
          </a:stretch>
        </p:blipFill>
        <p:spPr>
          <a:xfrm>
            <a:off x="116704" y="649955"/>
            <a:ext cx="11955543" cy="5820696"/>
          </a:xfrm>
          <a:prstGeom prst="rect">
            <a:avLst/>
          </a:prstGeom>
        </p:spPr>
      </p:pic>
    </p:spTree>
    <p:extLst>
      <p:ext uri="{BB962C8B-B14F-4D97-AF65-F5344CB8AC3E}">
        <p14:creationId xmlns:p14="http://schemas.microsoft.com/office/powerpoint/2010/main" val="1096717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49404F1-8E94-7D3D-71E2-A1A4B7CBCB4A}"/>
              </a:ext>
            </a:extLst>
          </p:cNvPr>
          <p:cNvSpPr>
            <a:spLocks noGrp="1"/>
          </p:cNvSpPr>
          <p:nvPr>
            <p:ph type="title"/>
          </p:nvPr>
        </p:nvSpPr>
        <p:spPr>
          <a:xfrm>
            <a:off x="3873910" y="-206477"/>
            <a:ext cx="10360152" cy="914400"/>
          </a:xfrm>
        </p:spPr>
        <p:txBody>
          <a:bodyPr/>
          <a:lstStyle/>
          <a:p>
            <a:r>
              <a:rPr lang="en-US" dirty="0"/>
              <a:t>Data Visualization </a:t>
            </a:r>
          </a:p>
        </p:txBody>
      </p:sp>
      <p:sp>
        <p:nvSpPr>
          <p:cNvPr id="14" name="Content Placeholder 13">
            <a:extLst>
              <a:ext uri="{FF2B5EF4-FFF2-40B4-BE49-F238E27FC236}">
                <a16:creationId xmlns:a16="http://schemas.microsoft.com/office/drawing/2014/main" id="{F4A3718F-D67C-255A-4B64-BA379609FCD0}"/>
              </a:ext>
            </a:extLst>
          </p:cNvPr>
          <p:cNvSpPr>
            <a:spLocks noGrp="1"/>
          </p:cNvSpPr>
          <p:nvPr>
            <p:ph sz="quarter" idx="11"/>
          </p:nvPr>
        </p:nvSpPr>
        <p:spPr>
          <a:xfrm>
            <a:off x="914400" y="2039112"/>
            <a:ext cx="4576953" cy="3877055"/>
          </a:xfrm>
        </p:spPr>
        <p:txBody>
          <a:bodyPr/>
          <a:lstStyle/>
          <a:p>
            <a:endParaRPr lang="en-US" dirty="0"/>
          </a:p>
        </p:txBody>
      </p:sp>
      <p:sp>
        <p:nvSpPr>
          <p:cNvPr id="17" name="Content Placeholder 16">
            <a:extLst>
              <a:ext uri="{FF2B5EF4-FFF2-40B4-BE49-F238E27FC236}">
                <a16:creationId xmlns:a16="http://schemas.microsoft.com/office/drawing/2014/main" id="{2F3CEF66-C6D7-C765-24E7-1DCFB38FE51A}"/>
              </a:ext>
            </a:extLst>
          </p:cNvPr>
          <p:cNvSpPr>
            <a:spLocks noGrp="1"/>
          </p:cNvSpPr>
          <p:nvPr>
            <p:ph sz="quarter" idx="12"/>
          </p:nvPr>
        </p:nvSpPr>
        <p:spPr>
          <a:xfrm>
            <a:off x="6357747" y="2039112"/>
            <a:ext cx="4576953" cy="3877055"/>
          </a:xfrm>
        </p:spPr>
        <p:txBody>
          <a:bodyPr>
            <a:normAutofit/>
          </a:bodyPr>
          <a:lstStyle/>
          <a:p>
            <a:endParaRPr lang="en-US" dirty="0"/>
          </a:p>
        </p:txBody>
      </p:sp>
      <p:sp>
        <p:nvSpPr>
          <p:cNvPr id="2" name="Slide Number Placeholder 1">
            <a:extLst>
              <a:ext uri="{FF2B5EF4-FFF2-40B4-BE49-F238E27FC236}">
                <a16:creationId xmlns:a16="http://schemas.microsoft.com/office/drawing/2014/main" id="{F35BAC3D-60A1-816B-5C79-2E8B6D9806E9}"/>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7</a:t>
            </a:fld>
            <a:endParaRPr lang="en-US" dirty="0"/>
          </a:p>
        </p:txBody>
      </p:sp>
      <p:pic>
        <p:nvPicPr>
          <p:cNvPr id="4" name="Picture 3">
            <a:extLst>
              <a:ext uri="{FF2B5EF4-FFF2-40B4-BE49-F238E27FC236}">
                <a16:creationId xmlns:a16="http://schemas.microsoft.com/office/drawing/2014/main" id="{550A2629-F124-0955-4C4C-EB0BBF8C1F86}"/>
              </a:ext>
            </a:extLst>
          </p:cNvPr>
          <p:cNvPicPr>
            <a:picLocks noChangeAspect="1"/>
          </p:cNvPicPr>
          <p:nvPr/>
        </p:nvPicPr>
        <p:blipFill>
          <a:blip r:embed="rId3"/>
          <a:stretch>
            <a:fillRect/>
          </a:stretch>
        </p:blipFill>
        <p:spPr>
          <a:xfrm>
            <a:off x="201079" y="707923"/>
            <a:ext cx="11946017" cy="5734850"/>
          </a:xfrm>
          <a:prstGeom prst="rect">
            <a:avLst/>
          </a:prstGeom>
        </p:spPr>
      </p:pic>
      <p:sp>
        <p:nvSpPr>
          <p:cNvPr id="6" name="TextBox 5">
            <a:extLst>
              <a:ext uri="{FF2B5EF4-FFF2-40B4-BE49-F238E27FC236}">
                <a16:creationId xmlns:a16="http://schemas.microsoft.com/office/drawing/2014/main" id="{0318A679-4821-36A6-C671-D358C2BD798D}"/>
              </a:ext>
            </a:extLst>
          </p:cNvPr>
          <p:cNvSpPr txBox="1"/>
          <p:nvPr/>
        </p:nvSpPr>
        <p:spPr>
          <a:xfrm>
            <a:off x="4857332" y="6464641"/>
            <a:ext cx="7157884" cy="369332"/>
          </a:xfrm>
          <a:prstGeom prst="rect">
            <a:avLst/>
          </a:prstGeom>
          <a:noFill/>
        </p:spPr>
        <p:txBody>
          <a:bodyPr wrap="square">
            <a:spAutoFit/>
          </a:bodyPr>
          <a:lstStyle/>
          <a:p>
            <a:r>
              <a:rPr lang="en-US" sz="1800" dirty="0"/>
              <a:t>-by </a:t>
            </a:r>
            <a:r>
              <a:rPr lang="en-US" sz="1800" b="1" dirty="0"/>
              <a:t>Anshi Srivastava</a:t>
            </a:r>
            <a:endParaRPr lang="en-IN" dirty="0"/>
          </a:p>
        </p:txBody>
      </p:sp>
    </p:spTree>
    <p:extLst>
      <p:ext uri="{BB962C8B-B14F-4D97-AF65-F5344CB8AC3E}">
        <p14:creationId xmlns:p14="http://schemas.microsoft.com/office/powerpoint/2010/main" val="4230106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A49C0DA-C8AE-5ECC-149A-D60ECFF8C1EB}"/>
              </a:ext>
            </a:extLst>
          </p:cNvPr>
          <p:cNvSpPr>
            <a:spLocks noGrp="1"/>
          </p:cNvSpPr>
          <p:nvPr>
            <p:ph type="title"/>
          </p:nvPr>
        </p:nvSpPr>
        <p:spPr>
          <a:xfrm>
            <a:off x="4316360" y="437536"/>
            <a:ext cx="10360152" cy="914400"/>
          </a:xfrm>
        </p:spPr>
        <p:txBody>
          <a:bodyPr/>
          <a:lstStyle/>
          <a:p>
            <a:r>
              <a:rPr lang="en-US" dirty="0"/>
              <a:t>Insights</a:t>
            </a:r>
          </a:p>
        </p:txBody>
      </p:sp>
      <p:sp>
        <p:nvSpPr>
          <p:cNvPr id="12" name="Content Placeholder 11">
            <a:extLst>
              <a:ext uri="{FF2B5EF4-FFF2-40B4-BE49-F238E27FC236}">
                <a16:creationId xmlns:a16="http://schemas.microsoft.com/office/drawing/2014/main" id="{C6F2BA06-39BD-0413-D150-70F75EA6CC38}"/>
              </a:ext>
            </a:extLst>
          </p:cNvPr>
          <p:cNvSpPr>
            <a:spLocks noGrp="1"/>
          </p:cNvSpPr>
          <p:nvPr>
            <p:ph sz="quarter" idx="13"/>
          </p:nvPr>
        </p:nvSpPr>
        <p:spPr>
          <a:xfrm flipV="1">
            <a:off x="-68825" y="7157884"/>
            <a:ext cx="68826" cy="216310"/>
          </a:xfrm>
        </p:spPr>
        <p:txBody>
          <a:bodyPr>
            <a:normAutofit fontScale="47500" lnSpcReduction="20000"/>
          </a:bodyPr>
          <a:lstStyle/>
          <a:p>
            <a:pPr marL="0" indent="0">
              <a:buNone/>
            </a:pPr>
            <a:endParaRPr lang="en-US" dirty="0"/>
          </a:p>
        </p:txBody>
      </p:sp>
      <p:sp>
        <p:nvSpPr>
          <p:cNvPr id="25" name="Content Placeholder 24">
            <a:extLst>
              <a:ext uri="{FF2B5EF4-FFF2-40B4-BE49-F238E27FC236}">
                <a16:creationId xmlns:a16="http://schemas.microsoft.com/office/drawing/2014/main" id="{7798761A-B671-4825-623F-F4726F2BDF28}"/>
              </a:ext>
            </a:extLst>
          </p:cNvPr>
          <p:cNvSpPr>
            <a:spLocks noGrp="1"/>
          </p:cNvSpPr>
          <p:nvPr>
            <p:ph sz="quarter" idx="12"/>
          </p:nvPr>
        </p:nvSpPr>
        <p:spPr>
          <a:xfrm>
            <a:off x="1986116" y="1832634"/>
            <a:ext cx="6965050" cy="3904488"/>
          </a:xfrm>
        </p:spPr>
        <p:txBody>
          <a:bodyPr>
            <a:normAutofit/>
          </a:bodyPr>
          <a:lstStyle/>
          <a:p>
            <a:r>
              <a:rPr lang="en-US" dirty="0"/>
              <a:t>• The total sales is</a:t>
            </a:r>
            <a:r>
              <a:rPr lang="en-US" b="1" dirty="0"/>
              <a:t> $137.35 </a:t>
            </a:r>
            <a:r>
              <a:rPr lang="en-US" dirty="0"/>
              <a:t>million out of which total profit is</a:t>
            </a:r>
            <a:r>
              <a:rPr lang="en-US" b="1" dirty="0"/>
              <a:t> $44.17 </a:t>
            </a:r>
            <a:r>
              <a:rPr lang="en-US" dirty="0"/>
              <a:t>million.</a:t>
            </a:r>
          </a:p>
          <a:p>
            <a:r>
              <a:rPr lang="en-US" dirty="0"/>
              <a:t>• The average profit margin and unit price is </a:t>
            </a:r>
            <a:r>
              <a:rPr lang="en-US" b="1" dirty="0"/>
              <a:t>$32.16</a:t>
            </a:r>
            <a:r>
              <a:rPr lang="en-US" dirty="0"/>
              <a:t> and </a:t>
            </a:r>
            <a:r>
              <a:rPr lang="en-US" b="1" dirty="0"/>
              <a:t>$276.76 </a:t>
            </a:r>
            <a:r>
              <a:rPr lang="en-US" dirty="0"/>
              <a:t>respectively.</a:t>
            </a:r>
          </a:p>
          <a:p>
            <a:r>
              <a:rPr lang="en-US" dirty="0"/>
              <a:t>• The </a:t>
            </a:r>
            <a:r>
              <a:rPr lang="en-US" b="1" dirty="0"/>
              <a:t>"H" </a:t>
            </a:r>
            <a:r>
              <a:rPr lang="en-US" dirty="0"/>
              <a:t>order priority gave the highest sales, which means people need their products fast.</a:t>
            </a:r>
          </a:p>
          <a:p>
            <a:r>
              <a:rPr lang="en-US" dirty="0"/>
              <a:t>• "</a:t>
            </a:r>
            <a:r>
              <a:rPr lang="en-US" b="1" dirty="0"/>
              <a:t>Cosmetics</a:t>
            </a:r>
            <a:r>
              <a:rPr lang="en-US" dirty="0"/>
              <a:t>" products gave the highest sales.</a:t>
            </a:r>
          </a:p>
          <a:p>
            <a:r>
              <a:rPr lang="en-US" dirty="0"/>
              <a:t>• Majority of people still prefer "</a:t>
            </a:r>
            <a:r>
              <a:rPr lang="en-US" b="1" dirty="0"/>
              <a:t>Offline Channel</a:t>
            </a:r>
            <a:r>
              <a:rPr lang="en-US" dirty="0"/>
              <a:t>" for buying products .</a:t>
            </a:r>
          </a:p>
          <a:p>
            <a:r>
              <a:rPr lang="en-US" dirty="0"/>
              <a:t>-The year </a:t>
            </a:r>
            <a:r>
              <a:rPr lang="en-US" b="1" dirty="0"/>
              <a:t>2012</a:t>
            </a:r>
            <a:r>
              <a:rPr lang="en-US" dirty="0"/>
              <a:t> has seen the highest sales</a:t>
            </a:r>
          </a:p>
          <a:p>
            <a:r>
              <a:rPr lang="en-US" dirty="0"/>
              <a:t>• The </a:t>
            </a:r>
            <a:r>
              <a:rPr lang="en-US" b="1" dirty="0"/>
              <a:t>Sub-Saharan Africa </a:t>
            </a:r>
            <a:r>
              <a:rPr lang="en-US" dirty="0"/>
              <a:t>region has seen the highest sales.</a:t>
            </a:r>
          </a:p>
          <a:p>
            <a:endParaRPr lang="en-US" dirty="0"/>
          </a:p>
        </p:txBody>
      </p:sp>
      <p:sp>
        <p:nvSpPr>
          <p:cNvPr id="5" name="Slide Number Placeholder 4">
            <a:extLst>
              <a:ext uri="{FF2B5EF4-FFF2-40B4-BE49-F238E27FC236}">
                <a16:creationId xmlns:a16="http://schemas.microsoft.com/office/drawing/2014/main" id="{AF012FDC-7484-2B3B-E496-144348256B81}"/>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8</a:t>
            </a:fld>
            <a:endParaRPr lang="en-US" dirty="0"/>
          </a:p>
        </p:txBody>
      </p:sp>
      <p:sp>
        <p:nvSpPr>
          <p:cNvPr id="3" name="TextBox 2">
            <a:extLst>
              <a:ext uri="{FF2B5EF4-FFF2-40B4-BE49-F238E27FC236}">
                <a16:creationId xmlns:a16="http://schemas.microsoft.com/office/drawing/2014/main" id="{5276D573-4A85-5754-67C0-8E1D251B6A6E}"/>
              </a:ext>
            </a:extLst>
          </p:cNvPr>
          <p:cNvSpPr txBox="1"/>
          <p:nvPr/>
        </p:nvSpPr>
        <p:spPr>
          <a:xfrm>
            <a:off x="4943168" y="6327753"/>
            <a:ext cx="7447934" cy="369332"/>
          </a:xfrm>
          <a:prstGeom prst="rect">
            <a:avLst/>
          </a:prstGeom>
          <a:noFill/>
        </p:spPr>
        <p:txBody>
          <a:bodyPr wrap="square">
            <a:spAutoFit/>
          </a:bodyPr>
          <a:lstStyle/>
          <a:p>
            <a:r>
              <a:rPr lang="en-US" sz="1800" dirty="0"/>
              <a:t>-by </a:t>
            </a:r>
            <a:r>
              <a:rPr lang="en-US" sz="1800" b="1" dirty="0"/>
              <a:t>Anshi Srivastava</a:t>
            </a:r>
            <a:endParaRPr lang="en-US" dirty="0"/>
          </a:p>
        </p:txBody>
      </p:sp>
    </p:spTree>
    <p:extLst>
      <p:ext uri="{BB962C8B-B14F-4D97-AF65-F5344CB8AC3E}">
        <p14:creationId xmlns:p14="http://schemas.microsoft.com/office/powerpoint/2010/main" val="3748348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95044F7-BD97-2FDE-4E33-A565BCF0EFEC}"/>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DE597F60-88E2-C430-D52B-6604405AD55C}"/>
              </a:ext>
            </a:extLst>
          </p:cNvPr>
          <p:cNvSpPr>
            <a:spLocks noGrp="1"/>
          </p:cNvSpPr>
          <p:nvPr>
            <p:ph sz="quarter" idx="12"/>
          </p:nvPr>
        </p:nvSpPr>
        <p:spPr>
          <a:xfrm>
            <a:off x="914399" y="2039111"/>
            <a:ext cx="5650992" cy="3904488"/>
          </a:xfrm>
        </p:spPr>
        <p:txBody>
          <a:bodyPr>
            <a:normAutofit fontScale="70000" lnSpcReduction="20000"/>
          </a:bodyPr>
          <a:lstStyle/>
          <a:p>
            <a:pPr marL="342900" indent="-342900">
              <a:buFontTx/>
              <a:buChar char="-"/>
            </a:pPr>
            <a:r>
              <a:rPr lang="en-US" dirty="0"/>
              <a:t>Cosmetic products are very popular among people of Europe and these products generated the highest profit ($14.56 million) of all items. So, it is advisable to create some marketing campaigns promoting Cosmetic products.</a:t>
            </a:r>
          </a:p>
          <a:p>
            <a:pPr marL="342900" indent="-342900">
              <a:buFontTx/>
              <a:buChar char="-"/>
            </a:pPr>
            <a:r>
              <a:rPr lang="en-US" dirty="0"/>
              <a:t>Total Population of North America prefer to shop offline as compared to people of Europe, who mostly prefer Online channel for shopping. But because high profits are coming from Online channel, it advisable to promote products online.</a:t>
            </a:r>
          </a:p>
          <a:p>
            <a:pPr marL="342900" indent="-342900">
              <a:buFontTx/>
              <a:buChar char="-"/>
            </a:pPr>
            <a:r>
              <a:rPr lang="en-US" dirty="0"/>
              <a:t>The Region Sub-Saharan Africa has generated the highest profit where people bought Fruits the most, with approx. 31 thousands unit sold. Highlight the health benefits of fruits during campaigns and align marketing with local preferences.</a:t>
            </a:r>
          </a:p>
          <a:p>
            <a:pPr marL="342900" indent="-342900">
              <a:buFontTx/>
              <a:buChar char="-"/>
            </a:pPr>
            <a:r>
              <a:rPr lang="en-US" dirty="0"/>
              <a:t>The second most purchased item, after Cosmetics in Europe is Baby Food. This insight tells us that majority of people of Europe are newlywed couples. Thus you can promote products related to new born babies to these people.</a:t>
            </a:r>
          </a:p>
          <a:p>
            <a:pPr marL="342900" indent="-342900">
              <a:buFontTx/>
              <a:buChar char="-"/>
            </a:pPr>
            <a:endParaRPr lang="en-US" dirty="0"/>
          </a:p>
          <a:p>
            <a:pPr marL="342900" indent="-342900">
              <a:buFontTx/>
              <a:buChar char="-"/>
            </a:pPr>
            <a:endParaRPr lang="en-US" dirty="0"/>
          </a:p>
          <a:p>
            <a:r>
              <a:rPr lang="en-US" dirty="0"/>
              <a:t>                                                                    </a:t>
            </a:r>
          </a:p>
        </p:txBody>
      </p:sp>
      <p:pic>
        <p:nvPicPr>
          <p:cNvPr id="15" name="Picture Placeholder 14" descr="A person in an apron holding a computer">
            <a:extLst>
              <a:ext uri="{FF2B5EF4-FFF2-40B4-BE49-F238E27FC236}">
                <a16:creationId xmlns:a16="http://schemas.microsoft.com/office/drawing/2014/main" id="{48869757-F643-C013-26AA-3DDE95080099}"/>
              </a:ext>
            </a:extLst>
          </p:cNvPr>
          <p:cNvPicPr>
            <a:picLocks noGrp="1" noChangeAspect="1"/>
          </p:cNvPicPr>
          <p:nvPr>
            <p:ph type="pic" sz="quarter" idx="10"/>
          </p:nvPr>
        </p:nvPicPr>
        <p:blipFill>
          <a:blip r:embed="rId3"/>
          <a:srcRect l="331" r="331"/>
          <a:stretch/>
        </p:blipFill>
        <p:spPr>
          <a:xfrm>
            <a:off x="7623125" y="-20757"/>
            <a:ext cx="4589511" cy="6555026"/>
          </a:xfrm>
        </p:spPr>
      </p:pic>
      <p:sp>
        <p:nvSpPr>
          <p:cNvPr id="4" name="TextBox 3">
            <a:extLst>
              <a:ext uri="{FF2B5EF4-FFF2-40B4-BE49-F238E27FC236}">
                <a16:creationId xmlns:a16="http://schemas.microsoft.com/office/drawing/2014/main" id="{E8AE59BB-98D1-A7D1-8258-37782B9B420C}"/>
              </a:ext>
            </a:extLst>
          </p:cNvPr>
          <p:cNvSpPr txBox="1"/>
          <p:nvPr/>
        </p:nvSpPr>
        <p:spPr>
          <a:xfrm>
            <a:off x="5265174" y="6375248"/>
            <a:ext cx="6105832" cy="369332"/>
          </a:xfrm>
          <a:prstGeom prst="rect">
            <a:avLst/>
          </a:prstGeom>
          <a:noFill/>
        </p:spPr>
        <p:txBody>
          <a:bodyPr wrap="square">
            <a:spAutoFit/>
          </a:bodyPr>
          <a:lstStyle/>
          <a:p>
            <a:r>
              <a:rPr lang="en-US" sz="1800" dirty="0"/>
              <a:t>-by </a:t>
            </a:r>
            <a:r>
              <a:rPr lang="en-US" sz="1800" b="1" dirty="0"/>
              <a:t>Anshi Srivastava</a:t>
            </a:r>
            <a:endParaRPr lang="en-IN" dirty="0"/>
          </a:p>
        </p:txBody>
      </p:sp>
    </p:spTree>
    <p:extLst>
      <p:ext uri="{BB962C8B-B14F-4D97-AF65-F5344CB8AC3E}">
        <p14:creationId xmlns:p14="http://schemas.microsoft.com/office/powerpoint/2010/main" val="859909800"/>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2.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{509637CA-12F3-4CF0-9588-2A0475F58385}tf11964407_win32</Template>
  <TotalTime>104</TotalTime>
  <Words>571</Words>
  <Application>Microsoft Office PowerPoint</Application>
  <PresentationFormat>Widescreen</PresentationFormat>
  <Paragraphs>60</Paragraphs>
  <Slides>10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Aptos Display</vt:lpstr>
      <vt:lpstr>Aptos Narrow</vt:lpstr>
      <vt:lpstr>Arial</vt:lpstr>
      <vt:lpstr>Calibri</vt:lpstr>
      <vt:lpstr>Courier New</vt:lpstr>
      <vt:lpstr>Gill Sans Nova Light</vt:lpstr>
      <vt:lpstr>Sagona Book</vt:lpstr>
      <vt:lpstr>Custom</vt:lpstr>
      <vt:lpstr>Amazon sales data analysis    Amazon is one of the leading E-commerce platform where users can buy million of products from a lot of categories.  </vt:lpstr>
      <vt:lpstr>Objectives  </vt:lpstr>
      <vt:lpstr>The process  - Data collection - Data cleaning - Data Visualization - Insights - Summary  </vt:lpstr>
      <vt:lpstr>Data collection</vt:lpstr>
      <vt:lpstr>DATA CLEANING</vt:lpstr>
      <vt:lpstr>Data visualization </vt:lpstr>
      <vt:lpstr>Data Visualization </vt:lpstr>
      <vt:lpstr>Insights</vt:lpstr>
      <vt:lpstr>Summary</vt:lpstr>
      <vt:lpstr>thank you                     for your attention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Anshi Srivastava</dc:creator>
  <cp:lastModifiedBy>Anshi Srivastava</cp:lastModifiedBy>
  <cp:revision>1</cp:revision>
  <dcterms:created xsi:type="dcterms:W3CDTF">2024-06-15T23:17:51Z</dcterms:created>
  <dcterms:modified xsi:type="dcterms:W3CDTF">2024-06-16T01:02:18Z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