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5" roundtripDataSignature="AMtx7mi1wCqNnUYe98NQ3J8X8JjVs0Bf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3"/>
          <p:cNvGrpSpPr/>
          <p:nvPr/>
        </p:nvGrpSpPr>
        <p:grpSpPr>
          <a:xfrm>
            <a:off x="830392" y="1191256"/>
            <a:ext cx="745763" cy="45826"/>
            <a:chOff x="4580561" y="2589004"/>
            <a:chExt cx="1064464" cy="25200"/>
          </a:xfrm>
        </p:grpSpPr>
        <p:sp>
          <p:nvSpPr>
            <p:cNvPr id="12" name="Google Shape;12;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4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8" name="Google Shape;78;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9" name="Shape 79"/>
        <p:cNvGrpSpPr/>
        <p:nvPr/>
      </p:nvGrpSpPr>
      <p:grpSpPr>
        <a:xfrm>
          <a:off x="0" y="0"/>
          <a:ext cx="0" cy="0"/>
          <a:chOff x="0" y="0"/>
          <a:chExt cx="0" cy="0"/>
        </a:xfrm>
      </p:grpSpPr>
      <p:grpSp>
        <p:nvGrpSpPr>
          <p:cNvPr id="80" name="Google Shape;80;p43"/>
          <p:cNvGrpSpPr/>
          <p:nvPr/>
        </p:nvGrpSpPr>
        <p:grpSpPr>
          <a:xfrm>
            <a:off x="830392" y="4169130"/>
            <a:ext cx="745763" cy="45826"/>
            <a:chOff x="4580561" y="2589004"/>
            <a:chExt cx="1064464" cy="25200"/>
          </a:xfrm>
        </p:grpSpPr>
        <p:sp>
          <p:nvSpPr>
            <p:cNvPr id="81" name="Google Shape;81;p4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4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4" name="Google Shape;84;p4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5" name="Google Shape;85;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4"/>
          <p:cNvGrpSpPr/>
          <p:nvPr/>
        </p:nvGrpSpPr>
        <p:grpSpPr>
          <a:xfrm>
            <a:off x="830392" y="1191256"/>
            <a:ext cx="745763" cy="45826"/>
            <a:chOff x="4580561" y="2589004"/>
            <a:chExt cx="1064464" cy="25200"/>
          </a:xfrm>
        </p:grpSpPr>
        <p:sp>
          <p:nvSpPr>
            <p:cNvPr id="20" name="Google Shape;20;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F3F3F"/>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5"/>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algn="l">
              <a:lnSpc>
                <a:spcPct val="110000"/>
              </a:lnSpc>
              <a:spcBef>
                <a:spcPts val="900"/>
              </a:spcBef>
              <a:spcAft>
                <a:spcPts val="0"/>
              </a:spcAft>
              <a:buSzPts val="1400"/>
              <a:buChar char="●"/>
              <a:defRPr/>
            </a:lvl1pPr>
            <a:lvl2pPr indent="-317500" lvl="1" marL="914400" algn="l">
              <a:lnSpc>
                <a:spcPct val="100000"/>
              </a:lnSpc>
              <a:spcBef>
                <a:spcPts val="200"/>
              </a:spcBef>
              <a:spcAft>
                <a:spcPts val="0"/>
              </a:spcAft>
              <a:buClr>
                <a:srgbClr val="3F3F3F"/>
              </a:buClr>
              <a:buSzPts val="1400"/>
              <a:buChar char="○"/>
              <a:defRPr/>
            </a:lvl2pPr>
            <a:lvl3pPr indent="-317500" lvl="2" marL="1371600" algn="l">
              <a:lnSpc>
                <a:spcPct val="100000"/>
              </a:lnSpc>
              <a:spcBef>
                <a:spcPts val="300"/>
              </a:spcBef>
              <a:spcAft>
                <a:spcPts val="0"/>
              </a:spcAft>
              <a:buClr>
                <a:srgbClr val="3F3F3F"/>
              </a:buClr>
              <a:buSzPts val="1400"/>
              <a:buChar char="■"/>
              <a:defRPr/>
            </a:lvl3pPr>
            <a:lvl4pPr indent="-317500" lvl="3" marL="1828800" algn="l">
              <a:lnSpc>
                <a:spcPct val="100000"/>
              </a:lnSpc>
              <a:spcBef>
                <a:spcPts val="300"/>
              </a:spcBef>
              <a:spcAft>
                <a:spcPts val="0"/>
              </a:spcAft>
              <a:buClr>
                <a:srgbClr val="3F3F3F"/>
              </a:buClr>
              <a:buSzPts val="1400"/>
              <a:buChar char="●"/>
              <a:defRPr/>
            </a:lvl4pPr>
            <a:lvl5pPr indent="-317500" lvl="4" marL="2286000" algn="l">
              <a:lnSpc>
                <a:spcPct val="100000"/>
              </a:lnSpc>
              <a:spcBef>
                <a:spcPts val="300"/>
              </a:spcBef>
              <a:spcAft>
                <a:spcPts val="0"/>
              </a:spcAft>
              <a:buClr>
                <a:srgbClr val="3F3F3F"/>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28" name="Google Shape;28;p35"/>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9" name="Google Shape;29;p35"/>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30" name="Google Shape;30;p35"/>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6"/>
          <p:cNvGrpSpPr/>
          <p:nvPr/>
        </p:nvGrpSpPr>
        <p:grpSpPr>
          <a:xfrm>
            <a:off x="830392" y="1191256"/>
            <a:ext cx="745763" cy="45826"/>
            <a:chOff x="4580561" y="2589004"/>
            <a:chExt cx="1064464" cy="25200"/>
          </a:xfrm>
        </p:grpSpPr>
        <p:sp>
          <p:nvSpPr>
            <p:cNvPr id="34" name="Google Shape;34;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8" name="Shape 38"/>
        <p:cNvGrpSpPr/>
        <p:nvPr/>
      </p:nvGrpSpPr>
      <p:grpSpPr>
        <a:xfrm>
          <a:off x="0" y="0"/>
          <a:ext cx="0" cy="0"/>
          <a:chOff x="0" y="0"/>
          <a:chExt cx="0" cy="0"/>
        </a:xfrm>
      </p:grpSpPr>
      <p:grpSp>
        <p:nvGrpSpPr>
          <p:cNvPr id="39" name="Google Shape;39;p37"/>
          <p:cNvGrpSpPr/>
          <p:nvPr/>
        </p:nvGrpSpPr>
        <p:grpSpPr>
          <a:xfrm>
            <a:off x="830392" y="1191256"/>
            <a:ext cx="745763" cy="45826"/>
            <a:chOff x="4580561" y="2589004"/>
            <a:chExt cx="1064464" cy="25200"/>
          </a:xfrm>
        </p:grpSpPr>
        <p:sp>
          <p:nvSpPr>
            <p:cNvPr id="40" name="Google Shape;40;p3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3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3" name="Google Shape;43;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3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38"/>
          <p:cNvGrpSpPr/>
          <p:nvPr/>
        </p:nvGrpSpPr>
        <p:grpSpPr>
          <a:xfrm>
            <a:off x="830392" y="1191256"/>
            <a:ext cx="745763" cy="45826"/>
            <a:chOff x="4580561" y="2589004"/>
            <a:chExt cx="1064464" cy="25200"/>
          </a:xfrm>
        </p:grpSpPr>
        <p:sp>
          <p:nvSpPr>
            <p:cNvPr id="47" name="Google Shape;47;p3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3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0" name="Google Shape;50;p3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1" name="Google Shape;51;p3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3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39"/>
          <p:cNvGrpSpPr/>
          <p:nvPr/>
        </p:nvGrpSpPr>
        <p:grpSpPr>
          <a:xfrm>
            <a:off x="830392" y="1191256"/>
            <a:ext cx="745763" cy="45826"/>
            <a:chOff x="4580561" y="2589004"/>
            <a:chExt cx="1064464" cy="25200"/>
          </a:xfrm>
        </p:grpSpPr>
        <p:sp>
          <p:nvSpPr>
            <p:cNvPr id="56" name="Google Shape;56;p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3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9" name="Google Shape;59;p3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0" name="Google Shape;60;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1" name="Shape 61"/>
        <p:cNvGrpSpPr/>
        <p:nvPr/>
      </p:nvGrpSpPr>
      <p:grpSpPr>
        <a:xfrm>
          <a:off x="0" y="0"/>
          <a:ext cx="0" cy="0"/>
          <a:chOff x="0" y="0"/>
          <a:chExt cx="0" cy="0"/>
        </a:xfrm>
      </p:grpSpPr>
      <p:grpSp>
        <p:nvGrpSpPr>
          <p:cNvPr id="62" name="Google Shape;62;p40"/>
          <p:cNvGrpSpPr/>
          <p:nvPr/>
        </p:nvGrpSpPr>
        <p:grpSpPr>
          <a:xfrm>
            <a:off x="830392" y="4169130"/>
            <a:ext cx="745763" cy="45826"/>
            <a:chOff x="4580561" y="2589004"/>
            <a:chExt cx="1064464" cy="25200"/>
          </a:xfrm>
        </p:grpSpPr>
        <p:sp>
          <p:nvSpPr>
            <p:cNvPr id="63" name="Google Shape;63;p4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4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6" name="Google Shape;66;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4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 name="Google Shape;69;p41"/>
          <p:cNvGrpSpPr/>
          <p:nvPr/>
        </p:nvGrpSpPr>
        <p:grpSpPr>
          <a:xfrm>
            <a:off x="830392" y="1191256"/>
            <a:ext cx="745763" cy="45826"/>
            <a:chOff x="4580561" y="2589004"/>
            <a:chExt cx="1064464" cy="25200"/>
          </a:xfrm>
        </p:grpSpPr>
        <p:sp>
          <p:nvSpPr>
            <p:cNvPr id="70" name="Google Shape;70;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4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73" name="Google Shape;73;p4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4" name="Google Shape;74;p4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5" name="Google Shape;75;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bit.ly/2FCe4uz" TargetMode="Externa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spo.iitk.ac.in/assets/docs/2020-21/Intern_policy.pdf" TargetMode="External"/><Relationship Id="rId4" Type="http://schemas.openxmlformats.org/officeDocument/2006/relationships/hyperlink" Target="https://intern.iitk.ac.in/" TargetMode="External"/><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1"/>
          <p:cNvSpPr txBox="1"/>
          <p:nvPr>
            <p:ph type="ctrTitle"/>
          </p:nvPr>
        </p:nvSpPr>
        <p:spPr>
          <a:xfrm>
            <a:off x="727950" y="2634625"/>
            <a:ext cx="7688100" cy="1664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200"/>
              <a:buNone/>
            </a:pPr>
            <a:r>
              <a:rPr lang="en-GB"/>
              <a:t>  Prologue to Internships</a:t>
            </a:r>
            <a:endParaRPr/>
          </a:p>
          <a:p>
            <a:pPr indent="0" lvl="0" marL="0" rtl="0" algn="ctr">
              <a:lnSpc>
                <a:spcPct val="100000"/>
              </a:lnSpc>
              <a:spcBef>
                <a:spcPts val="0"/>
              </a:spcBef>
              <a:spcAft>
                <a:spcPts val="0"/>
              </a:spcAft>
              <a:buSzPts val="4200"/>
              <a:buNone/>
            </a:pPr>
            <a:r>
              <a:rPr lang="en-GB"/>
              <a:t>2021-22</a:t>
            </a:r>
            <a:endParaRPr/>
          </a:p>
        </p:txBody>
      </p:sp>
      <p:sp>
        <p:nvSpPr>
          <p:cNvPr id="93" name="Google Shape;93;p1"/>
          <p:cNvSpPr txBox="1"/>
          <p:nvPr>
            <p:ph idx="1" type="subTitle"/>
          </p:nvPr>
        </p:nvSpPr>
        <p:spPr>
          <a:xfrm>
            <a:off x="727952" y="4244275"/>
            <a:ext cx="21720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GB"/>
              <a:t>Himanshu Pandey</a:t>
            </a:r>
            <a:endParaRPr/>
          </a:p>
        </p:txBody>
      </p:sp>
      <p:pic>
        <p:nvPicPr>
          <p:cNvPr descr="A close up of a sign&#10;&#10;Description generated with very high confidence" id="94" name="Google Shape;94;p1"/>
          <p:cNvPicPr preferRelativeResize="0"/>
          <p:nvPr/>
        </p:nvPicPr>
        <p:blipFill rotWithShape="1">
          <a:blip r:embed="rId3">
            <a:alphaModFix/>
          </a:blip>
          <a:srcRect b="0" l="0" r="0" t="0"/>
          <a:stretch/>
        </p:blipFill>
        <p:spPr>
          <a:xfrm>
            <a:off x="684971" y="821471"/>
            <a:ext cx="1253375" cy="1253375"/>
          </a:xfrm>
          <a:prstGeom prst="rect">
            <a:avLst/>
          </a:prstGeom>
          <a:noFill/>
          <a:ln>
            <a:noFill/>
          </a:ln>
        </p:spPr>
      </p:pic>
      <p:sp>
        <p:nvSpPr>
          <p:cNvPr id="95" name="Google Shape;95;p1"/>
          <p:cNvSpPr txBox="1"/>
          <p:nvPr/>
        </p:nvSpPr>
        <p:spPr>
          <a:xfrm>
            <a:off x="5767350" y="4244275"/>
            <a:ext cx="2648700" cy="431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600"/>
              <a:buFont typeface="Arial"/>
              <a:buNone/>
            </a:pPr>
            <a:r>
              <a:rPr b="0" i="0" lang="en-GB" sz="1600" u="none" cap="none" strike="noStrike">
                <a:solidFill>
                  <a:schemeClr val="accent1"/>
                </a:solidFill>
                <a:latin typeface="Lato"/>
                <a:ea typeface="Lato"/>
                <a:cs typeface="Lato"/>
                <a:sym typeface="Lato"/>
              </a:rPr>
              <a:t>Vedanth Venkatakrishnan</a:t>
            </a:r>
            <a:endParaRPr b="0" i="0" sz="1600" u="none" cap="none" strike="noStrike">
              <a:solidFill>
                <a:schemeClr val="accent1"/>
              </a:solidFill>
              <a:latin typeface="Lato"/>
              <a:ea typeface="Lato"/>
              <a:cs typeface="Lato"/>
              <a:sym typeface="Lato"/>
            </a:endParaRPr>
          </a:p>
        </p:txBody>
      </p:sp>
      <p:pic>
        <p:nvPicPr>
          <p:cNvPr descr="A picture containing drawing&#10;&#10;Description generated with very high confidence" id="96" name="Google Shape;96;p1"/>
          <p:cNvPicPr preferRelativeResize="0"/>
          <p:nvPr/>
        </p:nvPicPr>
        <p:blipFill rotWithShape="1">
          <a:blip r:embed="rId4">
            <a:alphaModFix/>
          </a:blip>
          <a:srcRect b="0" l="0" r="0" t="0"/>
          <a:stretch/>
        </p:blipFill>
        <p:spPr>
          <a:xfrm>
            <a:off x="6978481" y="821477"/>
            <a:ext cx="1437566" cy="1253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Preparation Resources - Software</a:t>
            </a:r>
            <a:endParaRPr/>
          </a:p>
        </p:txBody>
      </p:sp>
      <p:sp>
        <p:nvSpPr>
          <p:cNvPr id="174" name="Google Shape;174;p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Char char="●"/>
            </a:pPr>
            <a:r>
              <a:rPr lang="en-GB"/>
              <a:t>For theory: GeeksforGeeks</a:t>
            </a:r>
            <a:endParaRPr/>
          </a:p>
          <a:p>
            <a:pPr indent="-311150" lvl="0" marL="457200" rtl="0" algn="l">
              <a:lnSpc>
                <a:spcPct val="115000"/>
              </a:lnSpc>
              <a:spcBef>
                <a:spcPts val="1000"/>
              </a:spcBef>
              <a:spcAft>
                <a:spcPts val="0"/>
              </a:spcAft>
              <a:buSzPts val="1300"/>
              <a:buChar char="●"/>
            </a:pPr>
            <a:r>
              <a:rPr lang="en-GB"/>
              <a:t>For practicing algorithms: interviewbit.com</a:t>
            </a:r>
            <a:endParaRPr/>
          </a:p>
          <a:p>
            <a:pPr indent="-311150" lvl="0" marL="457200" rtl="0" algn="l">
              <a:lnSpc>
                <a:spcPct val="115000"/>
              </a:lnSpc>
              <a:spcBef>
                <a:spcPts val="1000"/>
              </a:spcBef>
              <a:spcAft>
                <a:spcPts val="0"/>
              </a:spcAft>
              <a:buSzPts val="1300"/>
              <a:buChar char="●"/>
            </a:pPr>
            <a:r>
              <a:rPr lang="en-GB"/>
              <a:t>You can google company specific questions asked in the interview</a:t>
            </a:r>
            <a:endParaRPr/>
          </a:p>
          <a:p>
            <a:pPr indent="-311150" lvl="0" marL="457200" rtl="0" algn="l">
              <a:lnSpc>
                <a:spcPct val="115000"/>
              </a:lnSpc>
              <a:spcBef>
                <a:spcPts val="1000"/>
              </a:spcBef>
              <a:spcAft>
                <a:spcPts val="0"/>
              </a:spcAft>
              <a:buSzPts val="1300"/>
              <a:buChar char="●"/>
            </a:pPr>
            <a:r>
              <a:rPr lang="en-GB"/>
              <a:t>Revise the course on data structures and algorithms</a:t>
            </a:r>
            <a:endParaRPr/>
          </a:p>
          <a:p>
            <a:pPr indent="-311150" lvl="0" marL="457200" rtl="0" algn="l">
              <a:lnSpc>
                <a:spcPct val="115000"/>
              </a:lnSpc>
              <a:spcBef>
                <a:spcPts val="1000"/>
              </a:spcBef>
              <a:spcAft>
                <a:spcPts val="1000"/>
              </a:spcAft>
              <a:buSzPts val="1300"/>
              <a:buChar char="●"/>
            </a:pPr>
            <a:r>
              <a:rPr lang="en-GB"/>
              <a:t>You may be asked to write a code/algorithm on paper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Tips - Software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80" name="Google Shape;180;p1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marR="0" rtl="0" algn="l">
              <a:lnSpc>
                <a:spcPct val="150000"/>
              </a:lnSpc>
              <a:spcBef>
                <a:spcPts val="1000"/>
              </a:spcBef>
              <a:spcAft>
                <a:spcPts val="0"/>
              </a:spcAft>
              <a:buSzPts val="1300"/>
              <a:buChar char="●"/>
            </a:pPr>
            <a:r>
              <a:rPr lang="en-GB"/>
              <a:t>Practice coding in C++/ python</a:t>
            </a:r>
            <a:endParaRPr/>
          </a:p>
          <a:p>
            <a:pPr indent="-311150" lvl="0" marL="457200" marR="0" rtl="0" algn="l">
              <a:lnSpc>
                <a:spcPct val="150000"/>
              </a:lnSpc>
              <a:spcBef>
                <a:spcPts val="1000"/>
              </a:spcBef>
              <a:spcAft>
                <a:spcPts val="0"/>
              </a:spcAft>
              <a:buSzPts val="1300"/>
              <a:buChar char="●"/>
            </a:pPr>
            <a:r>
              <a:rPr lang="en-GB"/>
              <a:t>Practice coding on paper</a:t>
            </a:r>
            <a:endParaRPr/>
          </a:p>
          <a:p>
            <a:pPr indent="-311150" lvl="0" marL="457200" marR="0" rtl="0" algn="l">
              <a:lnSpc>
                <a:spcPct val="150000"/>
              </a:lnSpc>
              <a:spcBef>
                <a:spcPts val="1000"/>
              </a:spcBef>
              <a:spcAft>
                <a:spcPts val="1000"/>
              </a:spcAft>
              <a:buSzPts val="1300"/>
              <a:buChar char="●"/>
            </a:pPr>
            <a:r>
              <a:rPr lang="en-GB"/>
              <a:t>Before going for the interview, see the solutions of those questions which you were not able to solve in the previous round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Analytics</a:t>
            </a:r>
            <a:endParaRPr/>
          </a:p>
          <a:p>
            <a:pPr indent="0" lvl="0" marL="0" rtl="0" algn="l">
              <a:lnSpc>
                <a:spcPct val="100000"/>
              </a:lnSpc>
              <a:spcBef>
                <a:spcPts val="0"/>
              </a:spcBef>
              <a:spcAft>
                <a:spcPts val="0"/>
              </a:spcAft>
              <a:buSzPct val="111111"/>
              <a:buNone/>
            </a:pPr>
            <a:r>
              <a:t/>
            </a:r>
            <a:endParaRPr/>
          </a:p>
        </p:txBody>
      </p:sp>
      <p:sp>
        <p:nvSpPr>
          <p:cNvPr id="186" name="Google Shape;186;p12"/>
          <p:cNvSpPr txBox="1"/>
          <p:nvPr>
            <p:ph idx="1" type="body"/>
          </p:nvPr>
        </p:nvSpPr>
        <p:spPr>
          <a:xfrm>
            <a:off x="729450" y="2078875"/>
            <a:ext cx="3577800" cy="2828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Char char="●"/>
            </a:pPr>
            <a:r>
              <a:rPr lang="en-GB"/>
              <a:t>American Express</a:t>
            </a:r>
            <a:endParaRPr/>
          </a:p>
          <a:p>
            <a:pPr indent="-311150" lvl="0" marL="457200" rtl="0" algn="l">
              <a:lnSpc>
                <a:spcPct val="115000"/>
              </a:lnSpc>
              <a:spcBef>
                <a:spcPts val="1000"/>
              </a:spcBef>
              <a:spcAft>
                <a:spcPts val="0"/>
              </a:spcAft>
              <a:buSzPts val="1300"/>
              <a:buChar char="●"/>
            </a:pPr>
            <a:r>
              <a:rPr lang="en-GB"/>
              <a:t>Capital One</a:t>
            </a:r>
            <a:endParaRPr/>
          </a:p>
          <a:p>
            <a:pPr indent="-311150" lvl="0" marL="457200" rtl="0" algn="l">
              <a:lnSpc>
                <a:spcPct val="115000"/>
              </a:lnSpc>
              <a:spcBef>
                <a:spcPts val="1000"/>
              </a:spcBef>
              <a:spcAft>
                <a:spcPts val="0"/>
              </a:spcAft>
              <a:buSzPts val="1300"/>
              <a:buChar char="●"/>
            </a:pPr>
            <a:r>
              <a:rPr lang="en-GB"/>
              <a:t>EXL Services</a:t>
            </a:r>
            <a:endParaRPr/>
          </a:p>
          <a:p>
            <a:pPr indent="-311150" lvl="0" marL="457200" rtl="0" algn="l">
              <a:lnSpc>
                <a:spcPct val="115000"/>
              </a:lnSpc>
              <a:spcBef>
                <a:spcPts val="1000"/>
              </a:spcBef>
              <a:spcAft>
                <a:spcPts val="0"/>
              </a:spcAft>
              <a:buSzPts val="1300"/>
              <a:buChar char="●"/>
            </a:pPr>
            <a:r>
              <a:rPr lang="en-GB"/>
              <a:t>Axis Bank</a:t>
            </a:r>
            <a:endParaRPr/>
          </a:p>
          <a:p>
            <a:pPr indent="-311150" lvl="0" marL="457200" rtl="0" algn="l">
              <a:lnSpc>
                <a:spcPct val="115000"/>
              </a:lnSpc>
              <a:spcBef>
                <a:spcPts val="1000"/>
              </a:spcBef>
              <a:spcAft>
                <a:spcPts val="0"/>
              </a:spcAft>
              <a:buSzPts val="1300"/>
              <a:buChar char="●"/>
            </a:pPr>
            <a:r>
              <a:rPr lang="en-GB"/>
              <a:t>AbInBev</a:t>
            </a:r>
            <a:endParaRPr/>
          </a:p>
          <a:p>
            <a:pPr indent="-311150" lvl="0" marL="457200" rtl="0" algn="l">
              <a:lnSpc>
                <a:spcPct val="115000"/>
              </a:lnSpc>
              <a:spcBef>
                <a:spcPts val="1000"/>
              </a:spcBef>
              <a:spcAft>
                <a:spcPts val="0"/>
              </a:spcAft>
              <a:buSzPts val="1300"/>
              <a:buChar char="●"/>
            </a:pPr>
            <a:r>
              <a:rPr lang="en-GB"/>
              <a:t>Accenture</a:t>
            </a:r>
            <a:endParaRPr/>
          </a:p>
          <a:p>
            <a:pPr indent="0" lvl="0" marL="0" rtl="0" algn="l">
              <a:lnSpc>
                <a:spcPct val="115000"/>
              </a:lnSpc>
              <a:spcBef>
                <a:spcPts val="1000"/>
              </a:spcBef>
              <a:spcAft>
                <a:spcPts val="1000"/>
              </a:spcAft>
              <a:buSzPts val="1300"/>
              <a:buNone/>
            </a:pPr>
            <a:r>
              <a:t/>
            </a:r>
            <a:endParaRPr/>
          </a:p>
        </p:txBody>
      </p:sp>
      <p:sp>
        <p:nvSpPr>
          <p:cNvPr id="187" name="Google Shape;187;p12"/>
          <p:cNvSpPr txBox="1"/>
          <p:nvPr>
            <p:ph idx="1" type="body"/>
          </p:nvPr>
        </p:nvSpPr>
        <p:spPr>
          <a:xfrm>
            <a:off x="4572000" y="2078875"/>
            <a:ext cx="3577800" cy="2828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Char char="●"/>
            </a:pPr>
            <a:r>
              <a:rPr lang="en-GB"/>
              <a:t>Gartner</a:t>
            </a:r>
            <a:endParaRPr/>
          </a:p>
          <a:p>
            <a:pPr indent="-311150" lvl="0" marL="457200" rtl="0" algn="l">
              <a:lnSpc>
                <a:spcPct val="115000"/>
              </a:lnSpc>
              <a:spcBef>
                <a:spcPts val="1000"/>
              </a:spcBef>
              <a:spcAft>
                <a:spcPts val="0"/>
              </a:spcAft>
              <a:buSzPts val="1300"/>
              <a:buChar char="●"/>
            </a:pPr>
            <a:r>
              <a:rPr lang="en-GB"/>
              <a:t>Mastercard</a:t>
            </a:r>
            <a:endParaRPr/>
          </a:p>
          <a:p>
            <a:pPr indent="-311150" lvl="0" marL="457200" rtl="0" algn="l">
              <a:lnSpc>
                <a:spcPct val="115000"/>
              </a:lnSpc>
              <a:spcBef>
                <a:spcPts val="1000"/>
              </a:spcBef>
              <a:spcAft>
                <a:spcPts val="0"/>
              </a:spcAft>
              <a:buSzPts val="1300"/>
              <a:buChar char="●"/>
            </a:pPr>
            <a:r>
              <a:rPr lang="en-GB"/>
              <a:t>Citi Bank</a:t>
            </a:r>
            <a:endParaRPr/>
          </a:p>
          <a:p>
            <a:pPr indent="-311150" lvl="0" marL="457200" rtl="0" algn="l">
              <a:lnSpc>
                <a:spcPct val="115000"/>
              </a:lnSpc>
              <a:spcBef>
                <a:spcPts val="1000"/>
              </a:spcBef>
              <a:spcAft>
                <a:spcPts val="0"/>
              </a:spcAft>
              <a:buSzPts val="1300"/>
              <a:buChar char="●"/>
            </a:pPr>
            <a:r>
              <a:rPr lang="en-GB"/>
              <a:t>Fidelity Investments</a:t>
            </a:r>
            <a:endParaRPr/>
          </a:p>
          <a:p>
            <a:pPr indent="-311150" lvl="0" marL="457200" rtl="0" algn="l">
              <a:lnSpc>
                <a:spcPct val="115000"/>
              </a:lnSpc>
              <a:spcBef>
                <a:spcPts val="1000"/>
              </a:spcBef>
              <a:spcAft>
                <a:spcPts val="0"/>
              </a:spcAft>
              <a:buSzPts val="1300"/>
              <a:buChar char="●"/>
            </a:pPr>
            <a:r>
              <a:rPr lang="en-GB"/>
              <a:t>OYO</a:t>
            </a:r>
            <a:endParaRPr/>
          </a:p>
          <a:p>
            <a:pPr indent="-311150" lvl="0" marL="457200" rtl="0" algn="l">
              <a:lnSpc>
                <a:spcPct val="115000"/>
              </a:lnSpc>
              <a:spcBef>
                <a:spcPts val="1000"/>
              </a:spcBef>
              <a:spcAft>
                <a:spcPts val="1000"/>
              </a:spcAft>
              <a:buSzPts val="1300"/>
              <a:buChar char="●"/>
            </a:pPr>
            <a:r>
              <a:rPr lang="en-GB"/>
              <a:t>Ola Cabs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Test Preparation - Analytics</a:t>
            </a:r>
            <a:endParaRPr/>
          </a:p>
        </p:txBody>
      </p:sp>
      <p:pic>
        <p:nvPicPr>
          <p:cNvPr descr="A picture containing bird, flower&#10;&#10;Description generated with very high confidence" id="193" name="Google Shape;193;p13"/>
          <p:cNvPicPr preferRelativeResize="0"/>
          <p:nvPr/>
        </p:nvPicPr>
        <p:blipFill rotWithShape="1">
          <a:blip r:embed="rId3">
            <a:alphaModFix/>
          </a:blip>
          <a:srcRect b="7346" l="0" r="0" t="-3390"/>
          <a:stretch/>
        </p:blipFill>
        <p:spPr>
          <a:xfrm>
            <a:off x="729450" y="1747000"/>
            <a:ext cx="2126700" cy="3159900"/>
          </a:xfrm>
          <a:prstGeom prst="rect">
            <a:avLst/>
          </a:prstGeom>
          <a:noFill/>
          <a:ln>
            <a:noFill/>
          </a:ln>
        </p:spPr>
      </p:pic>
      <p:pic>
        <p:nvPicPr>
          <p:cNvPr descr="A screenshot of a cell phone&#10;&#10;Description generated with very high confidence" id="194" name="Google Shape;194;p13"/>
          <p:cNvPicPr preferRelativeResize="0"/>
          <p:nvPr/>
        </p:nvPicPr>
        <p:blipFill rotWithShape="1">
          <a:blip r:embed="rId4">
            <a:alphaModFix/>
          </a:blip>
          <a:srcRect b="0" l="0" r="0" t="0"/>
          <a:stretch/>
        </p:blipFill>
        <p:spPr>
          <a:xfrm>
            <a:off x="3414371" y="1823182"/>
            <a:ext cx="2318854" cy="3159930"/>
          </a:xfrm>
          <a:prstGeom prst="rect">
            <a:avLst/>
          </a:prstGeom>
          <a:noFill/>
          <a:ln>
            <a:noFill/>
          </a:ln>
        </p:spPr>
      </p:pic>
      <p:pic>
        <p:nvPicPr>
          <p:cNvPr descr="A picture containing bird, flower, tree&#10;&#10;Description generated with very high confidence" id="195" name="Google Shape;195;p13"/>
          <p:cNvPicPr preferRelativeResize="0"/>
          <p:nvPr/>
        </p:nvPicPr>
        <p:blipFill rotWithShape="1">
          <a:blip r:embed="rId5">
            <a:alphaModFix/>
          </a:blip>
          <a:srcRect b="0" l="0" r="0" t="0"/>
          <a:stretch/>
        </p:blipFill>
        <p:spPr>
          <a:xfrm>
            <a:off x="6204525" y="1858000"/>
            <a:ext cx="2213625" cy="309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Interview Preparation - Analytics</a:t>
            </a:r>
            <a:endParaRPr/>
          </a:p>
          <a:p>
            <a:pPr indent="0" lvl="0" marL="0" rtl="0" algn="l">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descr="A screenshot of a cell phone&#10;&#10;Description generated with very high confidence" id="201" name="Google Shape;201;p14"/>
          <p:cNvPicPr preferRelativeResize="0"/>
          <p:nvPr/>
        </p:nvPicPr>
        <p:blipFill rotWithShape="1">
          <a:blip r:embed="rId3">
            <a:alphaModFix/>
          </a:blip>
          <a:srcRect b="0" l="0" r="0" t="0"/>
          <a:stretch/>
        </p:blipFill>
        <p:spPr>
          <a:xfrm>
            <a:off x="662100" y="2245900"/>
            <a:ext cx="7819800" cy="289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HFT and Quant</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07" name="Google Shape;207;p15"/>
          <p:cNvSpPr txBox="1"/>
          <p:nvPr>
            <p:ph idx="1" type="body"/>
          </p:nvPr>
        </p:nvSpPr>
        <p:spPr>
          <a:xfrm>
            <a:off x="729450" y="2078875"/>
            <a:ext cx="7688700" cy="28977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1000"/>
              </a:spcBef>
              <a:spcAft>
                <a:spcPts val="0"/>
              </a:spcAft>
              <a:buSzPts val="1300"/>
              <a:buChar char="●"/>
            </a:pPr>
            <a:r>
              <a:rPr lang="en-GB"/>
              <a:t>Tower Research</a:t>
            </a:r>
            <a:endParaRPr/>
          </a:p>
          <a:p>
            <a:pPr indent="-311150" lvl="0" marL="457200" rtl="0" algn="l">
              <a:lnSpc>
                <a:spcPct val="115000"/>
              </a:lnSpc>
              <a:spcBef>
                <a:spcPts val="1200"/>
              </a:spcBef>
              <a:spcAft>
                <a:spcPts val="0"/>
              </a:spcAft>
              <a:buSzPts val="1300"/>
              <a:buChar char="●"/>
            </a:pPr>
            <a:r>
              <a:rPr lang="en-GB"/>
              <a:t>AlphaGrep</a:t>
            </a:r>
            <a:endParaRPr/>
          </a:p>
          <a:p>
            <a:pPr indent="-311150" lvl="0" marL="457200" rtl="0" algn="l">
              <a:lnSpc>
                <a:spcPct val="115000"/>
              </a:lnSpc>
              <a:spcBef>
                <a:spcPts val="1200"/>
              </a:spcBef>
              <a:spcAft>
                <a:spcPts val="0"/>
              </a:spcAft>
              <a:buSzPts val="1300"/>
              <a:buChar char="●"/>
            </a:pPr>
            <a:r>
              <a:rPr lang="en-GB"/>
              <a:t>Quadeye Securities</a:t>
            </a:r>
            <a:endParaRPr/>
          </a:p>
          <a:p>
            <a:pPr indent="-311150" lvl="0" marL="457200" rtl="0" algn="l">
              <a:lnSpc>
                <a:spcPct val="115000"/>
              </a:lnSpc>
              <a:spcBef>
                <a:spcPts val="1000"/>
              </a:spcBef>
              <a:spcAft>
                <a:spcPts val="0"/>
              </a:spcAft>
              <a:buSzPts val="1300"/>
              <a:buChar char="●"/>
            </a:pPr>
            <a:r>
              <a:rPr lang="en-GB"/>
              <a:t>Graviton Trading</a:t>
            </a:r>
            <a:endParaRPr/>
          </a:p>
          <a:p>
            <a:pPr indent="-311150" lvl="0" marL="457200" rtl="0" algn="l">
              <a:lnSpc>
                <a:spcPct val="115000"/>
              </a:lnSpc>
              <a:spcBef>
                <a:spcPts val="1000"/>
              </a:spcBef>
              <a:spcAft>
                <a:spcPts val="0"/>
              </a:spcAft>
              <a:buSzPts val="1300"/>
              <a:buChar char="●"/>
            </a:pPr>
            <a:r>
              <a:rPr lang="en-GB"/>
              <a:t>A.P.T. Portfolio</a:t>
            </a:r>
            <a:endParaRPr/>
          </a:p>
          <a:p>
            <a:pPr indent="-311150" lvl="0" marL="457200" rtl="0" algn="l">
              <a:lnSpc>
                <a:spcPct val="115000"/>
              </a:lnSpc>
              <a:spcBef>
                <a:spcPts val="1000"/>
              </a:spcBef>
              <a:spcAft>
                <a:spcPts val="0"/>
              </a:spcAft>
              <a:buSzPts val="1300"/>
              <a:buChar char="●"/>
            </a:pPr>
            <a:r>
              <a:rPr lang="en-GB"/>
              <a:t>Nomura</a:t>
            </a:r>
            <a:endParaRPr/>
          </a:p>
          <a:p>
            <a:pPr indent="-311150" lvl="0" marL="457200" rtl="0" algn="l">
              <a:lnSpc>
                <a:spcPct val="115000"/>
              </a:lnSpc>
              <a:spcBef>
                <a:spcPts val="1000"/>
              </a:spcBef>
              <a:spcAft>
                <a:spcPts val="0"/>
              </a:spcAft>
              <a:buSzPts val="1300"/>
              <a:buChar char="●"/>
            </a:pPr>
            <a:r>
              <a:rPr lang="en-GB"/>
              <a:t>JP Morgan Chase &amp; Co.</a:t>
            </a:r>
            <a:endParaRPr/>
          </a:p>
          <a:p>
            <a:pPr indent="-311150" lvl="0" marL="457200" rtl="0" algn="l">
              <a:lnSpc>
                <a:spcPct val="115000"/>
              </a:lnSpc>
              <a:spcBef>
                <a:spcPts val="1000"/>
              </a:spcBef>
              <a:spcAft>
                <a:spcPts val="0"/>
              </a:spcAft>
              <a:buSzPts val="1300"/>
              <a:buChar char="●"/>
            </a:pPr>
            <a:r>
              <a:rPr lang="en-GB"/>
              <a:t>Edelweiss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Preparation Resources - Quant</a:t>
            </a:r>
            <a:endParaRPr/>
          </a:p>
        </p:txBody>
      </p:sp>
      <p:pic>
        <p:nvPicPr>
          <p:cNvPr descr="A screenshot of a cell phone&#10;&#10;Description generated with high confidence" id="213" name="Google Shape;213;p16"/>
          <p:cNvPicPr preferRelativeResize="0"/>
          <p:nvPr/>
        </p:nvPicPr>
        <p:blipFill rotWithShape="1">
          <a:blip r:embed="rId3">
            <a:alphaModFix/>
          </a:blip>
          <a:srcRect b="0" l="0" r="0" t="0"/>
          <a:stretch/>
        </p:blipFill>
        <p:spPr>
          <a:xfrm>
            <a:off x="957000" y="2091725"/>
            <a:ext cx="7230000" cy="291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Books For Quant</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19" name="Google Shape;219;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1000"/>
              </a:spcBef>
              <a:spcAft>
                <a:spcPts val="0"/>
              </a:spcAft>
              <a:buSzPts val="1300"/>
              <a:buChar char="●"/>
            </a:pPr>
            <a:r>
              <a:rPr lang="en-GB"/>
              <a:t>A Practical Guide To Quantitative Finance Interviews by Xinfeng Zhou </a:t>
            </a:r>
            <a:endParaRPr/>
          </a:p>
          <a:p>
            <a:pPr indent="-311150" lvl="0" marL="457200" rtl="0" algn="l">
              <a:lnSpc>
                <a:spcPct val="150000"/>
              </a:lnSpc>
              <a:spcBef>
                <a:spcPts val="1000"/>
              </a:spcBef>
              <a:spcAft>
                <a:spcPts val="0"/>
              </a:spcAft>
              <a:buSzPts val="1300"/>
              <a:buChar char="●"/>
            </a:pPr>
            <a:r>
              <a:rPr lang="en-GB"/>
              <a:t>Fifty Challenging Problems in Probability by Frederick Mosteller </a:t>
            </a:r>
            <a:endParaRPr/>
          </a:p>
          <a:p>
            <a:pPr indent="-311150" lvl="0" marL="457200" rtl="0" algn="l">
              <a:lnSpc>
                <a:spcPct val="150000"/>
              </a:lnSpc>
              <a:spcBef>
                <a:spcPts val="1000"/>
              </a:spcBef>
              <a:spcAft>
                <a:spcPts val="0"/>
              </a:spcAft>
              <a:buSzPts val="1300"/>
              <a:buChar char="●"/>
            </a:pPr>
            <a:r>
              <a:rPr lang="en-GB"/>
              <a:t>Heard on the Street by Timothy Falcon Crack </a:t>
            </a:r>
            <a:endParaRPr/>
          </a:p>
          <a:p>
            <a:pPr indent="-311150" lvl="0" marL="457200" rtl="0" algn="l">
              <a:lnSpc>
                <a:spcPct val="150000"/>
              </a:lnSpc>
              <a:spcBef>
                <a:spcPts val="1000"/>
              </a:spcBef>
              <a:spcAft>
                <a:spcPts val="1000"/>
              </a:spcAft>
              <a:buSzPts val="1300"/>
              <a:buChar char="●"/>
            </a:pPr>
            <a:r>
              <a:rPr lang="en-GB"/>
              <a:t>Entertaining Mathematical Puzzles by Martin Gardner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Core</a:t>
            </a:r>
            <a:endParaRPr/>
          </a:p>
          <a:p>
            <a:pPr indent="0" lvl="0" marL="0" rtl="0" algn="l">
              <a:lnSpc>
                <a:spcPct val="100000"/>
              </a:lnSpc>
              <a:spcBef>
                <a:spcPts val="0"/>
              </a:spcBef>
              <a:spcAft>
                <a:spcPts val="0"/>
              </a:spcAft>
              <a:buSzPct val="111111"/>
              <a:buNone/>
            </a:pPr>
            <a:r>
              <a:t/>
            </a:r>
            <a:endParaRPr/>
          </a:p>
        </p:txBody>
      </p:sp>
      <p:sp>
        <p:nvSpPr>
          <p:cNvPr id="225" name="Google Shape;225;p18"/>
          <p:cNvSpPr txBox="1"/>
          <p:nvPr>
            <p:ph idx="1" type="body"/>
          </p:nvPr>
        </p:nvSpPr>
        <p:spPr>
          <a:xfrm>
            <a:off x="729450" y="2078875"/>
            <a:ext cx="3577800" cy="28281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1000"/>
              </a:spcBef>
              <a:spcAft>
                <a:spcPts val="0"/>
              </a:spcAft>
              <a:buSzPts val="1300"/>
              <a:buChar char="●"/>
            </a:pPr>
            <a:r>
              <a:rPr lang="en-GB"/>
              <a:t>Google Hardware</a:t>
            </a:r>
            <a:endParaRPr/>
          </a:p>
          <a:p>
            <a:pPr indent="-311150" lvl="0" marL="457200" rtl="0" algn="l">
              <a:lnSpc>
                <a:spcPct val="115000"/>
              </a:lnSpc>
              <a:spcBef>
                <a:spcPts val="1000"/>
              </a:spcBef>
              <a:spcAft>
                <a:spcPts val="0"/>
              </a:spcAft>
              <a:buSzPts val="1300"/>
              <a:buChar char="●"/>
            </a:pPr>
            <a:r>
              <a:rPr lang="en-GB"/>
              <a:t>Texas Instruments</a:t>
            </a:r>
            <a:endParaRPr/>
          </a:p>
          <a:p>
            <a:pPr indent="-311150" lvl="0" marL="457200" rtl="0" algn="l">
              <a:lnSpc>
                <a:spcPct val="115000"/>
              </a:lnSpc>
              <a:spcBef>
                <a:spcPts val="1000"/>
              </a:spcBef>
              <a:spcAft>
                <a:spcPts val="0"/>
              </a:spcAft>
              <a:buSzPts val="1300"/>
              <a:buChar char="●"/>
            </a:pPr>
            <a:r>
              <a:rPr lang="en-GB"/>
              <a:t>Qualcomm</a:t>
            </a:r>
            <a:endParaRPr/>
          </a:p>
          <a:p>
            <a:pPr indent="-311150" lvl="0" marL="457200" rtl="0" algn="l">
              <a:lnSpc>
                <a:spcPct val="115000"/>
              </a:lnSpc>
              <a:spcBef>
                <a:spcPts val="1000"/>
              </a:spcBef>
              <a:spcAft>
                <a:spcPts val="0"/>
              </a:spcAft>
              <a:buSzPts val="1300"/>
              <a:buChar char="●"/>
            </a:pPr>
            <a:r>
              <a:rPr lang="en-GB"/>
              <a:t>P&amp;G</a:t>
            </a:r>
            <a:endParaRPr/>
          </a:p>
          <a:p>
            <a:pPr indent="-311150" lvl="0" marL="457200" rtl="0" algn="l">
              <a:lnSpc>
                <a:spcPct val="115000"/>
              </a:lnSpc>
              <a:spcBef>
                <a:spcPts val="1000"/>
              </a:spcBef>
              <a:spcAft>
                <a:spcPts val="0"/>
              </a:spcAft>
              <a:buSzPts val="1300"/>
              <a:buChar char="●"/>
            </a:pPr>
            <a:r>
              <a:rPr lang="en-GB"/>
              <a:t>ITC</a:t>
            </a:r>
            <a:endParaRPr/>
          </a:p>
          <a:p>
            <a:pPr indent="-311150" lvl="0" marL="457200" rtl="0" algn="l">
              <a:lnSpc>
                <a:spcPct val="115000"/>
              </a:lnSpc>
              <a:spcBef>
                <a:spcPts val="1000"/>
              </a:spcBef>
              <a:spcAft>
                <a:spcPts val="0"/>
              </a:spcAft>
              <a:buSzPts val="1300"/>
              <a:buChar char="●"/>
            </a:pPr>
            <a:r>
              <a:rPr lang="en-GB"/>
              <a:t>HUL</a:t>
            </a:r>
            <a:endParaRPr/>
          </a:p>
          <a:p>
            <a:pPr indent="-311150" lvl="0" marL="457200" rtl="0" algn="l">
              <a:lnSpc>
                <a:spcPct val="115000"/>
              </a:lnSpc>
              <a:spcBef>
                <a:spcPts val="1000"/>
              </a:spcBef>
              <a:spcAft>
                <a:spcPts val="0"/>
              </a:spcAft>
              <a:buSzPts val="1300"/>
              <a:buChar char="●"/>
            </a:pPr>
            <a:r>
              <a:rPr lang="en-GB"/>
              <a:t>Vedanta</a:t>
            </a:r>
            <a:endParaRPr/>
          </a:p>
          <a:p>
            <a:pPr indent="-311150" lvl="0" marL="457200" rtl="0" algn="l">
              <a:lnSpc>
                <a:spcPct val="115000"/>
              </a:lnSpc>
              <a:spcBef>
                <a:spcPts val="1000"/>
              </a:spcBef>
              <a:spcAft>
                <a:spcPts val="1000"/>
              </a:spcAft>
              <a:buSzPts val="1300"/>
              <a:buChar char="●"/>
            </a:pPr>
            <a:r>
              <a:rPr lang="en-GB"/>
              <a:t>Schlumberger</a:t>
            </a:r>
            <a:endParaRPr/>
          </a:p>
        </p:txBody>
      </p:sp>
      <p:sp>
        <p:nvSpPr>
          <p:cNvPr id="226" name="Google Shape;226;p18"/>
          <p:cNvSpPr txBox="1"/>
          <p:nvPr>
            <p:ph idx="1" type="body"/>
          </p:nvPr>
        </p:nvSpPr>
        <p:spPr>
          <a:xfrm>
            <a:off x="4572000" y="2078875"/>
            <a:ext cx="3577800" cy="2828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Char char="●"/>
            </a:pPr>
            <a:r>
              <a:rPr lang="en-GB"/>
              <a:t>Mitsubishi Heavy Industries</a:t>
            </a:r>
            <a:endParaRPr/>
          </a:p>
          <a:p>
            <a:pPr indent="-311150" lvl="0" marL="457200" rtl="0" algn="l">
              <a:lnSpc>
                <a:spcPct val="115000"/>
              </a:lnSpc>
              <a:spcBef>
                <a:spcPts val="1000"/>
              </a:spcBef>
              <a:spcAft>
                <a:spcPts val="0"/>
              </a:spcAft>
              <a:buSzPts val="1300"/>
              <a:buChar char="●"/>
            </a:pPr>
            <a:r>
              <a:rPr lang="en-GB"/>
              <a:t>Sumitomo Precision Products</a:t>
            </a:r>
            <a:endParaRPr/>
          </a:p>
          <a:p>
            <a:pPr indent="-311150" lvl="0" marL="457200" rtl="0" algn="l">
              <a:lnSpc>
                <a:spcPct val="115000"/>
              </a:lnSpc>
              <a:spcBef>
                <a:spcPts val="1000"/>
              </a:spcBef>
              <a:spcAft>
                <a:spcPts val="0"/>
              </a:spcAft>
              <a:buSzPts val="1300"/>
              <a:buChar char="●"/>
            </a:pPr>
            <a:r>
              <a:rPr lang="en-GB"/>
              <a:t>General Electric</a:t>
            </a:r>
            <a:endParaRPr/>
          </a:p>
          <a:p>
            <a:pPr indent="-311150" lvl="0" marL="457200" rtl="0" algn="l">
              <a:lnSpc>
                <a:spcPct val="115000"/>
              </a:lnSpc>
              <a:spcBef>
                <a:spcPts val="1000"/>
              </a:spcBef>
              <a:spcAft>
                <a:spcPts val="0"/>
              </a:spcAft>
              <a:buSzPts val="1300"/>
              <a:buChar char="●"/>
            </a:pPr>
            <a:r>
              <a:rPr lang="en-GB"/>
              <a:t>Dr. Reddy's</a:t>
            </a:r>
            <a:endParaRPr/>
          </a:p>
          <a:p>
            <a:pPr indent="-311150" lvl="0" marL="457200" rtl="0" algn="l">
              <a:lnSpc>
                <a:spcPct val="115000"/>
              </a:lnSpc>
              <a:spcBef>
                <a:spcPts val="1000"/>
              </a:spcBef>
              <a:spcAft>
                <a:spcPts val="0"/>
              </a:spcAft>
              <a:buSzPts val="1300"/>
              <a:buChar char="●"/>
            </a:pPr>
            <a:r>
              <a:rPr lang="en-GB"/>
              <a:t>Bajaj Auto</a:t>
            </a:r>
            <a:endParaRPr/>
          </a:p>
          <a:p>
            <a:pPr indent="-311150" lvl="0" marL="457200" rtl="0" algn="l">
              <a:lnSpc>
                <a:spcPct val="115000"/>
              </a:lnSpc>
              <a:spcBef>
                <a:spcPts val="1000"/>
              </a:spcBef>
              <a:spcAft>
                <a:spcPts val="0"/>
              </a:spcAft>
              <a:buSzPts val="1300"/>
              <a:buChar char="●"/>
            </a:pPr>
            <a:r>
              <a:rPr lang="en-GB"/>
              <a:t>Reliance Industries</a:t>
            </a:r>
            <a:endParaRPr/>
          </a:p>
          <a:p>
            <a:pPr indent="-311150" lvl="0" marL="457200" rtl="0" algn="l">
              <a:lnSpc>
                <a:spcPct val="115000"/>
              </a:lnSpc>
              <a:spcBef>
                <a:spcPts val="1000"/>
              </a:spcBef>
              <a:spcAft>
                <a:spcPts val="1000"/>
              </a:spcAft>
              <a:buSzPts val="1300"/>
              <a:buChar char="●"/>
            </a:pPr>
            <a:r>
              <a:rPr lang="en-GB"/>
              <a:t>JSW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Process + Preparation - Core</a:t>
            </a:r>
            <a:endParaRPr/>
          </a:p>
        </p:txBody>
      </p:sp>
      <p:sp>
        <p:nvSpPr>
          <p:cNvPr id="232" name="Google Shape;232;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A picture containing bird, holding&#10;&#10;Description generated with very high confidence" id="233" name="Google Shape;233;p19"/>
          <p:cNvPicPr preferRelativeResize="0"/>
          <p:nvPr/>
        </p:nvPicPr>
        <p:blipFill rotWithShape="1">
          <a:blip r:embed="rId3">
            <a:alphaModFix/>
          </a:blip>
          <a:srcRect b="0" l="0" r="0" t="0"/>
          <a:stretch/>
        </p:blipFill>
        <p:spPr>
          <a:xfrm>
            <a:off x="418500" y="1902188"/>
            <a:ext cx="2163000" cy="3242400"/>
          </a:xfrm>
          <a:prstGeom prst="rect">
            <a:avLst/>
          </a:prstGeom>
          <a:noFill/>
          <a:ln>
            <a:noFill/>
          </a:ln>
        </p:spPr>
      </p:pic>
      <p:pic>
        <p:nvPicPr>
          <p:cNvPr descr="A picture containing bird&#10;&#10;Description generated with very high confidence" id="234" name="Google Shape;234;p19"/>
          <p:cNvPicPr preferRelativeResize="0"/>
          <p:nvPr/>
        </p:nvPicPr>
        <p:blipFill rotWithShape="1">
          <a:blip r:embed="rId4">
            <a:alphaModFix/>
          </a:blip>
          <a:srcRect b="0" l="-2850" r="2848" t="0"/>
          <a:stretch/>
        </p:blipFill>
        <p:spPr>
          <a:xfrm>
            <a:off x="3428850" y="1900100"/>
            <a:ext cx="2163025" cy="3006250"/>
          </a:xfrm>
          <a:prstGeom prst="rect">
            <a:avLst/>
          </a:prstGeom>
          <a:noFill/>
          <a:ln>
            <a:noFill/>
          </a:ln>
        </p:spPr>
      </p:pic>
      <p:pic>
        <p:nvPicPr>
          <p:cNvPr descr="A picture containing bird&#10;&#10;Description generated with very high confidence" id="235" name="Google Shape;235;p19"/>
          <p:cNvPicPr preferRelativeResize="0"/>
          <p:nvPr/>
        </p:nvPicPr>
        <p:blipFill rotWithShape="1">
          <a:blip r:embed="rId5">
            <a:alphaModFix/>
          </a:blip>
          <a:srcRect b="8684" l="0" r="0" t="0"/>
          <a:stretch/>
        </p:blipFill>
        <p:spPr>
          <a:xfrm>
            <a:off x="6472825" y="1903288"/>
            <a:ext cx="2296796" cy="3240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Why Internships ?</a:t>
            </a:r>
            <a:endParaRPr/>
          </a:p>
        </p:txBody>
      </p:sp>
      <p:sp>
        <p:nvSpPr>
          <p:cNvPr id="102" name="Google Shape;102;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GB" sz="1800"/>
              <a:t>Experience: Help you figure out your career options</a:t>
            </a:r>
            <a:endParaRPr sz="1800"/>
          </a:p>
          <a:p>
            <a:pPr indent="-342900" lvl="0" marL="457200" rtl="0" algn="l">
              <a:lnSpc>
                <a:spcPct val="115000"/>
              </a:lnSpc>
              <a:spcBef>
                <a:spcPts val="1200"/>
              </a:spcBef>
              <a:spcAft>
                <a:spcPts val="0"/>
              </a:spcAft>
              <a:buSzPts val="1800"/>
              <a:buChar char="●"/>
            </a:pPr>
            <a:r>
              <a:rPr lang="en-GB" sz="1800"/>
              <a:t>Looks good on the resume</a:t>
            </a:r>
            <a:endParaRPr sz="1800"/>
          </a:p>
          <a:p>
            <a:pPr indent="-342900" lvl="0" marL="457200" rtl="0" algn="l">
              <a:lnSpc>
                <a:spcPct val="115000"/>
              </a:lnSpc>
              <a:spcBef>
                <a:spcPts val="1000"/>
              </a:spcBef>
              <a:spcAft>
                <a:spcPts val="0"/>
              </a:spcAft>
              <a:buSzPts val="1800"/>
              <a:buChar char="●"/>
            </a:pPr>
            <a:r>
              <a:rPr lang="en-GB" sz="1800"/>
              <a:t>Pre-Placement Offer (PPO)</a:t>
            </a:r>
            <a:endParaRPr sz="1800"/>
          </a:p>
          <a:p>
            <a:pPr indent="-342900" lvl="0" marL="457200" rtl="0" algn="l">
              <a:lnSpc>
                <a:spcPct val="115000"/>
              </a:lnSpc>
              <a:spcBef>
                <a:spcPts val="1200"/>
              </a:spcBef>
              <a:spcAft>
                <a:spcPts val="1200"/>
              </a:spcAft>
              <a:buSzPts val="1800"/>
              <a:buChar char="●"/>
            </a:pPr>
            <a:r>
              <a:rPr lang="en-GB" sz="1800"/>
              <a:t>Stipend!!</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Tips – Core</a:t>
            </a:r>
            <a:endParaRPr/>
          </a:p>
          <a:p>
            <a:pPr indent="0" lvl="0" marL="0" rtl="0" algn="l">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sp>
        <p:nvSpPr>
          <p:cNvPr id="241" name="Google Shape;241;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1000"/>
              </a:spcBef>
              <a:spcAft>
                <a:spcPts val="0"/>
              </a:spcAft>
              <a:buSzPts val="1300"/>
              <a:buChar char="●"/>
            </a:pPr>
            <a:r>
              <a:rPr lang="en-GB"/>
              <a:t>Be confident in the interview</a:t>
            </a:r>
            <a:endParaRPr/>
          </a:p>
          <a:p>
            <a:pPr indent="-311150" lvl="0" marL="457200" rtl="0" algn="l">
              <a:lnSpc>
                <a:spcPct val="150000"/>
              </a:lnSpc>
              <a:spcBef>
                <a:spcPts val="1000"/>
              </a:spcBef>
              <a:spcAft>
                <a:spcPts val="0"/>
              </a:spcAft>
              <a:buSzPts val="1300"/>
              <a:buChar char="●"/>
            </a:pPr>
            <a:r>
              <a:rPr lang="en-GB"/>
              <a:t>Present your thoughts in a logical and structured manner</a:t>
            </a:r>
            <a:endParaRPr/>
          </a:p>
          <a:p>
            <a:pPr indent="-311150" lvl="0" marL="457200" rtl="0" algn="l">
              <a:lnSpc>
                <a:spcPct val="150000"/>
              </a:lnSpc>
              <a:spcBef>
                <a:spcPts val="1000"/>
              </a:spcBef>
              <a:spcAft>
                <a:spcPts val="0"/>
              </a:spcAft>
              <a:buSzPts val="1300"/>
              <a:buChar char="●"/>
            </a:pPr>
            <a:r>
              <a:rPr lang="en-GB"/>
              <a:t>Use your projects/internships to justify your fit in the company</a:t>
            </a:r>
            <a:endParaRPr/>
          </a:p>
          <a:p>
            <a:pPr indent="-311150" lvl="0" marL="457200" rtl="0" algn="l">
              <a:lnSpc>
                <a:spcPct val="150000"/>
              </a:lnSpc>
              <a:spcBef>
                <a:spcPts val="1000"/>
              </a:spcBef>
              <a:spcAft>
                <a:spcPts val="1000"/>
              </a:spcAft>
              <a:buSzPts val="1300"/>
              <a:buChar char="●"/>
            </a:pPr>
            <a:r>
              <a:rPr lang="en-GB"/>
              <a:t>Get in touch with seniors who previously interned in the company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Finance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47" name="Google Shape;247;p21"/>
          <p:cNvSpPr txBox="1"/>
          <p:nvPr>
            <p:ph idx="1" type="body"/>
          </p:nvPr>
        </p:nvSpPr>
        <p:spPr>
          <a:xfrm>
            <a:off x="805650" y="2155075"/>
            <a:ext cx="7688700" cy="2828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Char char="●"/>
            </a:pPr>
            <a:r>
              <a:rPr lang="en-GB"/>
              <a:t>Nomura</a:t>
            </a:r>
            <a:endParaRPr/>
          </a:p>
          <a:p>
            <a:pPr indent="-311150" lvl="0" marL="457200" rtl="0" algn="l">
              <a:lnSpc>
                <a:spcPct val="115000"/>
              </a:lnSpc>
              <a:spcBef>
                <a:spcPts val="1000"/>
              </a:spcBef>
              <a:spcAft>
                <a:spcPts val="0"/>
              </a:spcAft>
              <a:buSzPts val="1300"/>
              <a:buChar char="●"/>
            </a:pPr>
            <a:r>
              <a:rPr lang="en-GB"/>
              <a:t>Credit Suisse</a:t>
            </a:r>
            <a:endParaRPr/>
          </a:p>
          <a:p>
            <a:pPr indent="-311150" lvl="0" marL="457200" rtl="0" algn="l">
              <a:lnSpc>
                <a:spcPct val="115000"/>
              </a:lnSpc>
              <a:spcBef>
                <a:spcPts val="1000"/>
              </a:spcBef>
              <a:spcAft>
                <a:spcPts val="0"/>
              </a:spcAft>
              <a:buSzPts val="1300"/>
              <a:buChar char="●"/>
            </a:pPr>
            <a:r>
              <a:rPr lang="en-GB"/>
              <a:t>Edelweiss</a:t>
            </a:r>
            <a:endParaRPr/>
          </a:p>
          <a:p>
            <a:pPr indent="-311150" lvl="0" marL="457200" rtl="0" algn="l">
              <a:lnSpc>
                <a:spcPct val="115000"/>
              </a:lnSpc>
              <a:spcBef>
                <a:spcPts val="1000"/>
              </a:spcBef>
              <a:spcAft>
                <a:spcPts val="0"/>
              </a:spcAft>
              <a:buSzPts val="1300"/>
              <a:buChar char="●"/>
            </a:pPr>
            <a:r>
              <a:rPr lang="en-GB"/>
              <a:t>Futures First</a:t>
            </a:r>
            <a:endParaRPr/>
          </a:p>
          <a:p>
            <a:pPr indent="-311150" lvl="0" marL="457200" rtl="0" algn="l">
              <a:lnSpc>
                <a:spcPct val="115000"/>
              </a:lnSpc>
              <a:spcBef>
                <a:spcPts val="1000"/>
              </a:spcBef>
              <a:spcAft>
                <a:spcPts val="0"/>
              </a:spcAft>
              <a:buSzPts val="1300"/>
              <a:buChar char="●"/>
            </a:pPr>
            <a:r>
              <a:rPr lang="en-GB"/>
              <a:t>Goldman Sachs</a:t>
            </a:r>
            <a:endParaRPr/>
          </a:p>
          <a:p>
            <a:pPr indent="-311150" lvl="0" marL="457200" rtl="0" algn="l">
              <a:lnSpc>
                <a:spcPct val="115000"/>
              </a:lnSpc>
              <a:spcBef>
                <a:spcPts val="1000"/>
              </a:spcBef>
              <a:spcAft>
                <a:spcPts val="0"/>
              </a:spcAft>
              <a:buSzPts val="1300"/>
              <a:buChar char="●"/>
            </a:pPr>
            <a:r>
              <a:rPr lang="en-GB"/>
              <a:t>Barclays</a:t>
            </a:r>
            <a:endParaRPr/>
          </a:p>
          <a:p>
            <a:pPr indent="-311150" lvl="0" marL="457200" rtl="0" algn="l">
              <a:lnSpc>
                <a:spcPct val="115000"/>
              </a:lnSpc>
              <a:spcBef>
                <a:spcPts val="1000"/>
              </a:spcBef>
              <a:spcAft>
                <a:spcPts val="1000"/>
              </a:spcAft>
              <a:buSzPts val="1300"/>
              <a:buChar char="●"/>
            </a:pPr>
            <a:r>
              <a:rPr lang="en-GB"/>
              <a:t>HSBC GM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Process - Finance</a:t>
            </a:r>
            <a:endParaRPr/>
          </a:p>
        </p:txBody>
      </p:sp>
      <p:sp>
        <p:nvSpPr>
          <p:cNvPr id="253" name="Google Shape;253;p22"/>
          <p:cNvSpPr txBox="1"/>
          <p:nvPr>
            <p:ph idx="1" type="body"/>
          </p:nvPr>
        </p:nvSpPr>
        <p:spPr>
          <a:xfrm>
            <a:off x="729450" y="2078875"/>
            <a:ext cx="7688700" cy="277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GB"/>
              <a:t>Resume Shortlist and/or Aptitude Test</a:t>
            </a:r>
            <a:endParaRPr b="1"/>
          </a:p>
          <a:p>
            <a:pPr indent="457200" lvl="0" marL="0" rtl="0" algn="l">
              <a:lnSpc>
                <a:spcPct val="115000"/>
              </a:lnSpc>
              <a:spcBef>
                <a:spcPts val="1200"/>
              </a:spcBef>
              <a:spcAft>
                <a:spcPts val="0"/>
              </a:spcAft>
              <a:buSzPts val="1300"/>
              <a:buNone/>
            </a:pPr>
            <a:r>
              <a:rPr lang="en-GB"/>
              <a:t>Basic Quant, Probability and Statistics, Finance</a:t>
            </a:r>
            <a:endParaRPr/>
          </a:p>
          <a:p>
            <a:pPr indent="0" lvl="0" marL="0" rtl="0" algn="l">
              <a:lnSpc>
                <a:spcPct val="115000"/>
              </a:lnSpc>
              <a:spcBef>
                <a:spcPts val="1200"/>
              </a:spcBef>
              <a:spcAft>
                <a:spcPts val="0"/>
              </a:spcAft>
              <a:buSzPts val="1300"/>
              <a:buNone/>
            </a:pPr>
            <a:r>
              <a:rPr b="1" lang="en-GB"/>
              <a:t>Interview Process</a:t>
            </a:r>
            <a:endParaRPr b="1"/>
          </a:p>
          <a:p>
            <a:pPr indent="0" lvl="0" marL="457200" rtl="0" algn="l">
              <a:lnSpc>
                <a:spcPct val="115000"/>
              </a:lnSpc>
              <a:spcBef>
                <a:spcPts val="1200"/>
              </a:spcBef>
              <a:spcAft>
                <a:spcPts val="0"/>
              </a:spcAft>
              <a:buSzPts val="1300"/>
              <a:buNone/>
            </a:pPr>
            <a:r>
              <a:rPr lang="en-GB"/>
              <a:t>Resume based interview - past internship, projects and courses</a:t>
            </a:r>
            <a:endParaRPr/>
          </a:p>
          <a:p>
            <a:pPr indent="0" lvl="0" marL="457200" rtl="0" algn="l">
              <a:lnSpc>
                <a:spcPct val="115000"/>
              </a:lnSpc>
              <a:spcBef>
                <a:spcPts val="1200"/>
              </a:spcBef>
              <a:spcAft>
                <a:spcPts val="0"/>
              </a:spcAft>
              <a:buSzPts val="1300"/>
              <a:buNone/>
            </a:pPr>
            <a:r>
              <a:rPr lang="en-GB"/>
              <a:t>Probability questions + current affairs (finance)</a:t>
            </a:r>
            <a:endParaRPr/>
          </a:p>
          <a:p>
            <a:pPr indent="0" lvl="0" marL="457200" rtl="0" algn="l">
              <a:lnSpc>
                <a:spcPct val="115000"/>
              </a:lnSpc>
              <a:spcBef>
                <a:spcPts val="1200"/>
              </a:spcBef>
              <a:spcAft>
                <a:spcPts val="0"/>
              </a:spcAft>
              <a:buSzPts val="1300"/>
              <a:buNone/>
            </a:pPr>
            <a:r>
              <a:rPr lang="en-GB"/>
              <a:t>Finance theory and concepts</a:t>
            </a:r>
            <a:endParaRPr/>
          </a:p>
          <a:p>
            <a:pPr indent="0" lvl="0" marL="457200" rtl="0" algn="l">
              <a:lnSpc>
                <a:spcPct val="115000"/>
              </a:lnSpc>
              <a:spcBef>
                <a:spcPts val="1200"/>
              </a:spcBef>
              <a:spcAft>
                <a:spcPts val="1200"/>
              </a:spcAft>
              <a:buSzPts val="1300"/>
              <a:buNone/>
            </a:pPr>
            <a:r>
              <a:rPr lang="en-GB"/>
              <a:t>MSO201 theory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Preparation - Finance</a:t>
            </a:r>
            <a:endParaRPr/>
          </a:p>
        </p:txBody>
      </p:sp>
      <p:sp>
        <p:nvSpPr>
          <p:cNvPr id="259" name="Google Shape;259;p23"/>
          <p:cNvSpPr txBox="1"/>
          <p:nvPr>
            <p:ph idx="1" type="body"/>
          </p:nvPr>
        </p:nvSpPr>
        <p:spPr>
          <a:xfrm>
            <a:off x="729450" y="2078875"/>
            <a:ext cx="7688700" cy="2779200"/>
          </a:xfrm>
          <a:prstGeom prst="rect">
            <a:avLst/>
          </a:prstGeom>
          <a:noFill/>
          <a:ln>
            <a:noFill/>
          </a:ln>
        </p:spPr>
        <p:txBody>
          <a:bodyPr anchorCtr="0" anchor="t" bIns="91425" lIns="91425" spcFirstLastPara="1" rIns="91425" wrap="square" tIns="91425">
            <a:normAutofit/>
          </a:bodyPr>
          <a:lstStyle/>
          <a:p>
            <a:pPr indent="0" lvl="0" marL="457200" marR="0" rtl="0" algn="l">
              <a:lnSpc>
                <a:spcPct val="115000"/>
              </a:lnSpc>
              <a:spcBef>
                <a:spcPts val="0"/>
              </a:spcBef>
              <a:spcAft>
                <a:spcPts val="0"/>
              </a:spcAft>
              <a:buSzPts val="1300"/>
              <a:buNone/>
            </a:pPr>
            <a:r>
              <a:rPr lang="en-GB"/>
              <a:t>Investopedia - Guide to Corporate Finance  (https://www.investopedia.com/walkthrough/corporate-finance/)</a:t>
            </a:r>
            <a:endParaRPr/>
          </a:p>
          <a:p>
            <a:pPr indent="0" lvl="0" marL="457200" marR="0" rtl="0" algn="l">
              <a:lnSpc>
                <a:spcPct val="115000"/>
              </a:lnSpc>
              <a:spcBef>
                <a:spcPts val="1200"/>
              </a:spcBef>
              <a:spcAft>
                <a:spcPts val="0"/>
              </a:spcAft>
              <a:buSzPts val="1300"/>
              <a:buNone/>
            </a:pPr>
            <a:r>
              <a:rPr lang="en-GB"/>
              <a:t>SPO preparation resources  (http://spo.iitk.ac.in/preparation/)</a:t>
            </a:r>
            <a:endParaRPr/>
          </a:p>
          <a:p>
            <a:pPr indent="0" lvl="0" marL="457200" marR="0" rtl="0" algn="l">
              <a:lnSpc>
                <a:spcPct val="115000"/>
              </a:lnSpc>
              <a:spcBef>
                <a:spcPts val="1200"/>
              </a:spcBef>
              <a:spcAft>
                <a:spcPts val="0"/>
              </a:spcAft>
              <a:buSzPts val="1300"/>
              <a:buNone/>
            </a:pPr>
            <a:r>
              <a:rPr lang="en-GB"/>
              <a:t>Finance Discussion Group sessions (https://tinyurl.com/FDGIITKLectures)</a:t>
            </a:r>
            <a:endParaRPr/>
          </a:p>
          <a:p>
            <a:pPr indent="0" lvl="0" marL="457200" marR="0" rtl="0" algn="l">
              <a:lnSpc>
                <a:spcPct val="115000"/>
              </a:lnSpc>
              <a:spcBef>
                <a:spcPts val="1200"/>
              </a:spcBef>
              <a:spcAft>
                <a:spcPts val="0"/>
              </a:spcAft>
              <a:buSzPts val="1300"/>
              <a:buNone/>
            </a:pPr>
            <a:r>
              <a:rPr lang="en-GB"/>
              <a:t>Bookmark Bloomberg Quint (bloombergquint.com)</a:t>
            </a:r>
            <a:endParaRPr/>
          </a:p>
          <a:p>
            <a:pPr indent="0" lvl="0" marL="457200" marR="0" rtl="0" algn="l">
              <a:lnSpc>
                <a:spcPct val="115000"/>
              </a:lnSpc>
              <a:spcBef>
                <a:spcPts val="1200"/>
              </a:spcBef>
              <a:spcAft>
                <a:spcPts val="0"/>
              </a:spcAft>
              <a:buSzPts val="1300"/>
              <a:buNone/>
            </a:pPr>
            <a:r>
              <a:rPr lang="en-GB"/>
              <a:t>Read The Economist whenever possible (weekly editions)</a:t>
            </a:r>
            <a:endParaRPr/>
          </a:p>
          <a:p>
            <a:pPr indent="0" lvl="0" marL="457200" marR="0" rtl="0" algn="l">
              <a:lnSpc>
                <a:spcPct val="115000"/>
              </a:lnSpc>
              <a:spcBef>
                <a:spcPts val="1200"/>
              </a:spcBef>
              <a:spcAft>
                <a:spcPts val="1200"/>
              </a:spcAft>
              <a:buSzPts val="1300"/>
              <a:buNone/>
            </a:pPr>
            <a:r>
              <a:rPr lang="en-GB"/>
              <a:t>Subscribe to a financial daily (FE, BS, Mint)</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txBox="1"/>
          <p:nvPr>
            <p:ph type="title"/>
          </p:nvPr>
        </p:nvSpPr>
        <p:spPr>
          <a:xfrm>
            <a:off x="610275" y="591600"/>
            <a:ext cx="7609500" cy="817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3F3F3F"/>
              </a:buClr>
              <a:buSzPts val="3500"/>
              <a:buFont typeface="Geo"/>
              <a:buNone/>
            </a:pPr>
            <a:r>
              <a:rPr lang="en-GB">
                <a:solidFill>
                  <a:schemeClr val="accent1"/>
                </a:solidFill>
                <a:latin typeface="Lato"/>
                <a:ea typeface="Lato"/>
                <a:cs typeface="Lato"/>
                <a:sym typeface="Lato"/>
              </a:rPr>
              <a:t>HR Questions       </a:t>
            </a:r>
            <a:r>
              <a:rPr lang="en-GB" sz="1500">
                <a:solidFill>
                  <a:schemeClr val="accent1"/>
                </a:solidFill>
                <a:latin typeface="Lato"/>
                <a:ea typeface="Lato"/>
                <a:cs typeface="Lato"/>
                <a:sym typeface="Lato"/>
              </a:rPr>
              <a:t>For more HR Questions:</a:t>
            </a:r>
            <a:r>
              <a:rPr lang="en-GB" sz="1500">
                <a:latin typeface="Lato"/>
                <a:ea typeface="Lato"/>
                <a:cs typeface="Lato"/>
                <a:sym typeface="Lato"/>
              </a:rPr>
              <a:t> </a:t>
            </a:r>
            <a:r>
              <a:rPr lang="en-GB" sz="1500" u="sng">
                <a:solidFill>
                  <a:schemeClr val="hlink"/>
                </a:solidFill>
                <a:latin typeface="Lato"/>
                <a:ea typeface="Lato"/>
                <a:cs typeface="Lato"/>
                <a:sym typeface="Lato"/>
                <a:hlinkClick r:id="rId3"/>
              </a:rPr>
              <a:t>https://bit.ly/2FCe4uz</a:t>
            </a:r>
            <a:r>
              <a:rPr lang="en-GB" sz="1500">
                <a:latin typeface="Lato"/>
                <a:ea typeface="Lato"/>
                <a:cs typeface="Lato"/>
                <a:sym typeface="Lato"/>
              </a:rPr>
              <a:t> </a:t>
            </a:r>
            <a:endParaRPr>
              <a:latin typeface="Lato"/>
              <a:ea typeface="Lato"/>
              <a:cs typeface="Lato"/>
              <a:sym typeface="Lato"/>
            </a:endParaRPr>
          </a:p>
        </p:txBody>
      </p:sp>
      <p:pic>
        <p:nvPicPr>
          <p:cNvPr descr="A screenshot of a cell phone&#10;&#10;Description generated with very high confidence" id="265" name="Google Shape;265;p24"/>
          <p:cNvPicPr preferRelativeResize="0"/>
          <p:nvPr>
            <p:ph idx="1" type="body"/>
          </p:nvPr>
        </p:nvPicPr>
        <p:blipFill rotWithShape="1">
          <a:blip r:embed="rId4">
            <a:alphaModFix/>
          </a:blip>
          <a:srcRect b="0" l="0" r="0" t="0"/>
          <a:stretch/>
        </p:blipFill>
        <p:spPr>
          <a:xfrm>
            <a:off x="822960" y="1650912"/>
            <a:ext cx="7543800" cy="268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2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1" name="Google Shape;271;p25"/>
          <p:cNvSpPr txBox="1"/>
          <p:nvPr>
            <p:ph type="title"/>
          </p:nvPr>
        </p:nvSpPr>
        <p:spPr>
          <a:xfrm>
            <a:off x="617220" y="161214"/>
            <a:ext cx="5658000" cy="816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3F3F3F"/>
              </a:buClr>
              <a:buSzPts val="3500"/>
              <a:buFont typeface="Geo"/>
              <a:buNone/>
            </a:pPr>
            <a:r>
              <a:rPr b="1" lang="en-GB"/>
              <a:t>Timeline</a:t>
            </a:r>
            <a:endParaRPr/>
          </a:p>
        </p:txBody>
      </p:sp>
      <p:cxnSp>
        <p:nvCxnSpPr>
          <p:cNvPr id="272" name="Google Shape;272;p25"/>
          <p:cNvCxnSpPr/>
          <p:nvPr/>
        </p:nvCxnSpPr>
        <p:spPr>
          <a:xfrm>
            <a:off x="895149" y="1423035"/>
            <a:ext cx="7475100" cy="0"/>
          </a:xfrm>
          <a:prstGeom prst="straightConnector1">
            <a:avLst/>
          </a:prstGeom>
          <a:noFill/>
          <a:ln cap="flat" cmpd="sng" w="12700">
            <a:solidFill>
              <a:srgbClr val="3F3F3F"/>
            </a:solidFill>
            <a:prstDash val="solid"/>
            <a:round/>
            <a:headEnd len="sm" w="sm" type="none"/>
            <a:tailEnd len="sm" w="sm" type="none"/>
          </a:ln>
        </p:spPr>
      </p:cxnSp>
      <p:sp>
        <p:nvSpPr>
          <p:cNvPr id="273" name="Google Shape;273;p25"/>
          <p:cNvSpPr/>
          <p:nvPr/>
        </p:nvSpPr>
        <p:spPr>
          <a:xfrm>
            <a:off x="0" y="4800600"/>
            <a:ext cx="9144000" cy="342900"/>
          </a:xfrm>
          <a:prstGeom prst="rect">
            <a:avLst/>
          </a:prstGeom>
          <a:solidFill>
            <a:srgbClr val="262626"/>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 name="Google Shape;274;p25"/>
          <p:cNvGrpSpPr/>
          <p:nvPr/>
        </p:nvGrpSpPr>
        <p:grpSpPr>
          <a:xfrm>
            <a:off x="822722" y="1857842"/>
            <a:ext cx="7543800" cy="2271759"/>
            <a:chOff x="0" y="378607"/>
            <a:chExt cx="10058400" cy="3029012"/>
          </a:xfrm>
        </p:grpSpPr>
        <p:cxnSp>
          <p:nvCxnSpPr>
            <p:cNvPr id="275" name="Google Shape;275;p25"/>
            <p:cNvCxnSpPr/>
            <p:nvPr/>
          </p:nvCxnSpPr>
          <p:spPr>
            <a:xfrm>
              <a:off x="0" y="1893040"/>
              <a:ext cx="10058400" cy="0"/>
            </a:xfrm>
            <a:prstGeom prst="straightConnector1">
              <a:avLst/>
            </a:prstGeom>
            <a:solidFill>
              <a:schemeClr val="lt1">
                <a:alpha val="89411"/>
              </a:schemeClr>
            </a:solidFill>
            <a:ln cap="flat" cmpd="sng" w="19050">
              <a:solidFill>
                <a:srgbClr val="2383C6"/>
              </a:solidFill>
              <a:prstDash val="solid"/>
              <a:round/>
              <a:headEnd len="sm" w="sm" type="none"/>
              <a:tailEnd len="lg" w="lg" type="triangle"/>
            </a:ln>
          </p:spPr>
        </p:cxnSp>
        <p:sp>
          <p:nvSpPr>
            <p:cNvPr id="276" name="Google Shape;276;p25"/>
            <p:cNvSpPr/>
            <p:nvPr/>
          </p:nvSpPr>
          <p:spPr>
            <a:xfrm rot="8100000">
              <a:off x="62845" y="436324"/>
              <a:ext cx="278317" cy="278317"/>
            </a:xfrm>
            <a:prstGeom prst="teardrop">
              <a:avLst>
                <a:gd fmla="val 115000" name="adj"/>
              </a:avLst>
            </a:prstGeom>
            <a:solidFill>
              <a:srgbClr val="2383C6"/>
            </a:solidFill>
            <a:ln cap="flat" cmpd="sng" w="15875">
              <a:solidFill>
                <a:srgbClr val="2383C6"/>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5"/>
            <p:cNvSpPr/>
            <p:nvPr/>
          </p:nvSpPr>
          <p:spPr>
            <a:xfrm>
              <a:off x="93647" y="467202"/>
              <a:ext cx="216600" cy="216600"/>
            </a:xfrm>
            <a:prstGeom prst="ellipse">
              <a:avLst/>
            </a:prstGeom>
            <a:solidFill>
              <a:schemeClr val="lt1">
                <a:alpha val="8941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5"/>
            <p:cNvSpPr/>
            <p:nvPr/>
          </p:nvSpPr>
          <p:spPr>
            <a:xfrm>
              <a:off x="398805" y="772360"/>
              <a:ext cx="3343200" cy="11208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5"/>
            <p:cNvSpPr txBox="1"/>
            <p:nvPr/>
          </p:nvSpPr>
          <p:spPr>
            <a:xfrm>
              <a:off x="398805" y="772360"/>
              <a:ext cx="3343200" cy="1120800"/>
            </a:xfrm>
            <a:prstGeom prst="rect">
              <a:avLst/>
            </a:prstGeom>
            <a:noFill/>
            <a:ln>
              <a:noFill/>
            </a:ln>
          </p:spPr>
          <p:txBody>
            <a:bodyPr anchorCtr="0" anchor="t" bIns="107150" lIns="0" spcFirstLastPara="1" rIns="71450" wrap="square" tIns="71450">
              <a:noAutofit/>
            </a:bodyPr>
            <a:lstStyle/>
            <a:p>
              <a:pPr indent="0" lvl="0" marL="0" marR="0" rtl="0" algn="l">
                <a:lnSpc>
                  <a:spcPct val="90000"/>
                </a:lnSpc>
                <a:spcBef>
                  <a:spcPts val="0"/>
                </a:spcBef>
                <a:spcAft>
                  <a:spcPts val="0"/>
                </a:spcAft>
                <a:buClr>
                  <a:schemeClr val="dk1"/>
                </a:buClr>
                <a:buSzPts val="1100"/>
                <a:buFont typeface="Arial"/>
                <a:buNone/>
              </a:pPr>
              <a:r>
                <a:rPr b="0" i="0" lang="en-GB" sz="1100" u="none" cap="none" strike="noStrike">
                  <a:solidFill>
                    <a:schemeClr val="dk1"/>
                  </a:solidFill>
                  <a:latin typeface="Arial"/>
                  <a:ea typeface="Arial"/>
                  <a:cs typeface="Arial"/>
                  <a:sym typeface="Arial"/>
                </a:rPr>
                <a:t>Resume Submission</a:t>
              </a:r>
              <a:endParaRPr b="0" i="0" sz="1100" u="none" cap="none" strike="noStrike">
                <a:solidFill>
                  <a:srgbClr val="000000"/>
                </a:solidFill>
                <a:latin typeface="Arial"/>
                <a:ea typeface="Arial"/>
                <a:cs typeface="Arial"/>
                <a:sym typeface="Arial"/>
              </a:endParaRPr>
            </a:p>
          </p:txBody>
        </p:sp>
        <p:sp>
          <p:nvSpPr>
            <p:cNvPr id="280" name="Google Shape;280;p25"/>
            <p:cNvSpPr/>
            <p:nvPr/>
          </p:nvSpPr>
          <p:spPr>
            <a:xfrm>
              <a:off x="398805" y="378607"/>
              <a:ext cx="3343200" cy="393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5"/>
            <p:cNvSpPr txBox="1"/>
            <p:nvPr/>
          </p:nvSpPr>
          <p:spPr>
            <a:xfrm>
              <a:off x="398805" y="378607"/>
              <a:ext cx="3343200" cy="393900"/>
            </a:xfrm>
            <a:prstGeom prst="rect">
              <a:avLst/>
            </a:prstGeom>
            <a:noFill/>
            <a:ln>
              <a:noFill/>
            </a:ln>
          </p:spPr>
          <p:txBody>
            <a:bodyPr anchorCtr="0" anchor="ctr" bIns="0" lIns="0" spcFirstLastPara="1" rIns="95250" wrap="square" tIns="0">
              <a:noAutofit/>
            </a:bodyPr>
            <a:lstStyle/>
            <a:p>
              <a:pPr indent="0" lvl="0" marL="0" marR="0" rtl="0" algn="l">
                <a:lnSpc>
                  <a:spcPct val="90000"/>
                </a:lnSpc>
                <a:spcBef>
                  <a:spcPts val="0"/>
                </a:spcBef>
                <a:spcAft>
                  <a:spcPts val="0"/>
                </a:spcAft>
                <a:buClr>
                  <a:schemeClr val="dk1"/>
                </a:buClr>
                <a:buSzPts val="1500"/>
                <a:buFont typeface="Arial"/>
                <a:buNone/>
              </a:pPr>
              <a:r>
                <a:rPr b="1" i="0" lang="en-GB" sz="1500" u="none" cap="none" strike="noStrike">
                  <a:solidFill>
                    <a:schemeClr val="dk1"/>
                  </a:solidFill>
                  <a:latin typeface="Arial"/>
                  <a:ea typeface="Arial"/>
                  <a:cs typeface="Arial"/>
                  <a:sym typeface="Arial"/>
                </a:rPr>
                <a:t>2nd week of July</a:t>
              </a:r>
              <a:endParaRPr b="0" i="0" sz="1100" u="none" cap="none" strike="noStrike">
                <a:solidFill>
                  <a:srgbClr val="000000"/>
                </a:solidFill>
                <a:latin typeface="Arial"/>
                <a:ea typeface="Arial"/>
                <a:cs typeface="Arial"/>
                <a:sym typeface="Arial"/>
              </a:endParaRPr>
            </a:p>
          </p:txBody>
        </p:sp>
        <p:cxnSp>
          <p:nvCxnSpPr>
            <p:cNvPr id="282" name="Google Shape;282;p25"/>
            <p:cNvCxnSpPr/>
            <p:nvPr/>
          </p:nvCxnSpPr>
          <p:spPr>
            <a:xfrm>
              <a:off x="201929" y="772360"/>
              <a:ext cx="0" cy="1120800"/>
            </a:xfrm>
            <a:prstGeom prst="straightConnector1">
              <a:avLst/>
            </a:prstGeom>
            <a:noFill/>
            <a:ln cap="flat" cmpd="sng" w="12700">
              <a:solidFill>
                <a:srgbClr val="2383C6"/>
              </a:solidFill>
              <a:prstDash val="dash"/>
              <a:round/>
              <a:headEnd len="sm" w="sm" type="none"/>
              <a:tailEnd len="sm" w="sm" type="none"/>
            </a:ln>
          </p:spPr>
        </p:cxnSp>
        <p:sp>
          <p:nvSpPr>
            <p:cNvPr id="283" name="Google Shape;283;p25"/>
            <p:cNvSpPr/>
            <p:nvPr/>
          </p:nvSpPr>
          <p:spPr>
            <a:xfrm>
              <a:off x="165800" y="1857602"/>
              <a:ext cx="70800" cy="70800"/>
            </a:xfrm>
            <a:prstGeom prst="ellipse">
              <a:avLst/>
            </a:prstGeom>
            <a:solidFill>
              <a:srgbClr val="2383C6"/>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5"/>
            <p:cNvSpPr/>
            <p:nvPr/>
          </p:nvSpPr>
          <p:spPr>
            <a:xfrm rot="-2700000">
              <a:off x="2069515" y="3071436"/>
              <a:ext cx="278317" cy="278317"/>
            </a:xfrm>
            <a:prstGeom prst="teardrop">
              <a:avLst>
                <a:gd fmla="val 115000" name="adj"/>
              </a:avLst>
            </a:prstGeom>
            <a:solidFill>
              <a:srgbClr val="2383C6"/>
            </a:solidFill>
            <a:ln cap="flat" cmpd="sng" w="15875">
              <a:solidFill>
                <a:srgbClr val="2383C6"/>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5"/>
            <p:cNvSpPr/>
            <p:nvPr/>
          </p:nvSpPr>
          <p:spPr>
            <a:xfrm>
              <a:off x="2100467" y="3102313"/>
              <a:ext cx="216600" cy="216600"/>
            </a:xfrm>
            <a:prstGeom prst="ellipse">
              <a:avLst/>
            </a:prstGeom>
            <a:solidFill>
              <a:schemeClr val="lt1">
                <a:alpha val="8941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5"/>
            <p:cNvSpPr/>
            <p:nvPr/>
          </p:nvSpPr>
          <p:spPr>
            <a:xfrm>
              <a:off x="2405625" y="1893040"/>
              <a:ext cx="3343200" cy="11208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5"/>
            <p:cNvSpPr txBox="1"/>
            <p:nvPr/>
          </p:nvSpPr>
          <p:spPr>
            <a:xfrm>
              <a:off x="2405625" y="1893040"/>
              <a:ext cx="3343200" cy="1120800"/>
            </a:xfrm>
            <a:prstGeom prst="rect">
              <a:avLst/>
            </a:prstGeom>
            <a:noFill/>
            <a:ln>
              <a:noFill/>
            </a:ln>
          </p:spPr>
          <p:txBody>
            <a:bodyPr anchorCtr="0" anchor="b" bIns="71450" lIns="0" spcFirstLastPara="1" rIns="0" wrap="square" tIns="107150">
              <a:noAutofit/>
            </a:bodyPr>
            <a:lstStyle/>
            <a:p>
              <a:pPr indent="0" lvl="0" marL="0" marR="0" rtl="0" algn="l">
                <a:lnSpc>
                  <a:spcPct val="90000"/>
                </a:lnSpc>
                <a:spcBef>
                  <a:spcPts val="0"/>
                </a:spcBef>
                <a:spcAft>
                  <a:spcPts val="0"/>
                </a:spcAft>
                <a:buClr>
                  <a:schemeClr val="dk1"/>
                </a:buClr>
                <a:buSzPts val="1100"/>
                <a:buFont typeface="Arial"/>
                <a:buNone/>
              </a:pPr>
              <a:r>
                <a:rPr b="0" i="0" lang="en-GB" sz="1100" u="none" cap="none" strike="noStrike">
                  <a:solidFill>
                    <a:schemeClr val="dk1"/>
                  </a:solidFill>
                  <a:latin typeface="Arial"/>
                  <a:ea typeface="Arial"/>
                  <a:cs typeface="Arial"/>
                  <a:sym typeface="Arial"/>
                </a:rPr>
                <a:t>Resume Verification</a:t>
              </a:r>
              <a:endParaRPr b="0" i="0" sz="1100" u="none" cap="none" strike="noStrike">
                <a:solidFill>
                  <a:schemeClr val="dk1"/>
                </a:solidFill>
                <a:latin typeface="Arial"/>
                <a:ea typeface="Arial"/>
                <a:cs typeface="Arial"/>
                <a:sym typeface="Arial"/>
              </a:endParaRPr>
            </a:p>
          </p:txBody>
        </p:sp>
        <p:sp>
          <p:nvSpPr>
            <p:cNvPr id="288" name="Google Shape;288;p25"/>
            <p:cNvSpPr/>
            <p:nvPr/>
          </p:nvSpPr>
          <p:spPr>
            <a:xfrm>
              <a:off x="2405625" y="3013719"/>
              <a:ext cx="3343200" cy="393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5"/>
            <p:cNvSpPr txBox="1"/>
            <p:nvPr/>
          </p:nvSpPr>
          <p:spPr>
            <a:xfrm>
              <a:off x="2405625" y="3013719"/>
              <a:ext cx="3343200" cy="393900"/>
            </a:xfrm>
            <a:prstGeom prst="rect">
              <a:avLst/>
            </a:prstGeom>
            <a:noFill/>
            <a:ln>
              <a:noFill/>
            </a:ln>
          </p:spPr>
          <p:txBody>
            <a:bodyPr anchorCtr="0" anchor="ctr" bIns="0" lIns="0" spcFirstLastPara="1" rIns="95250" wrap="square" tIns="0">
              <a:noAutofit/>
            </a:bodyPr>
            <a:lstStyle/>
            <a:p>
              <a:pPr indent="0" lvl="0" marL="0" marR="0" rtl="0" algn="l">
                <a:lnSpc>
                  <a:spcPct val="90000"/>
                </a:lnSpc>
                <a:spcBef>
                  <a:spcPts val="0"/>
                </a:spcBef>
                <a:spcAft>
                  <a:spcPts val="0"/>
                </a:spcAft>
                <a:buClr>
                  <a:schemeClr val="dk1"/>
                </a:buClr>
                <a:buSzPts val="1500"/>
                <a:buFont typeface="Arial"/>
                <a:buNone/>
              </a:pPr>
              <a:r>
                <a:rPr b="1" i="0" lang="en-GB" sz="1500" u="none" cap="none" strike="noStrike">
                  <a:solidFill>
                    <a:schemeClr val="dk1"/>
                  </a:solidFill>
                  <a:latin typeface="Arial"/>
                  <a:ea typeface="Arial"/>
                  <a:cs typeface="Arial"/>
                  <a:sym typeface="Arial"/>
                </a:rPr>
                <a:t>4th week of July</a:t>
              </a:r>
              <a:endParaRPr b="1" i="0" sz="1100" u="none" cap="none" strike="noStrike">
                <a:solidFill>
                  <a:srgbClr val="000000"/>
                </a:solidFill>
                <a:latin typeface="Arial"/>
                <a:ea typeface="Arial"/>
                <a:cs typeface="Arial"/>
                <a:sym typeface="Arial"/>
              </a:endParaRPr>
            </a:p>
          </p:txBody>
        </p:sp>
        <p:cxnSp>
          <p:nvCxnSpPr>
            <p:cNvPr id="290" name="Google Shape;290;p25"/>
            <p:cNvCxnSpPr/>
            <p:nvPr/>
          </p:nvCxnSpPr>
          <p:spPr>
            <a:xfrm>
              <a:off x="2208749" y="1893040"/>
              <a:ext cx="0" cy="1120800"/>
            </a:xfrm>
            <a:prstGeom prst="straightConnector1">
              <a:avLst/>
            </a:prstGeom>
            <a:noFill/>
            <a:ln cap="flat" cmpd="sng" w="12700">
              <a:solidFill>
                <a:srgbClr val="2383C6"/>
              </a:solidFill>
              <a:prstDash val="dash"/>
              <a:round/>
              <a:headEnd len="sm" w="sm" type="none"/>
              <a:tailEnd len="sm" w="sm" type="none"/>
            </a:ln>
          </p:spPr>
        </p:cxnSp>
        <p:sp>
          <p:nvSpPr>
            <p:cNvPr id="291" name="Google Shape;291;p25"/>
            <p:cNvSpPr/>
            <p:nvPr/>
          </p:nvSpPr>
          <p:spPr>
            <a:xfrm>
              <a:off x="2172620" y="1857602"/>
              <a:ext cx="70800" cy="70800"/>
            </a:xfrm>
            <a:prstGeom prst="ellipse">
              <a:avLst/>
            </a:prstGeom>
            <a:solidFill>
              <a:srgbClr val="2383C6"/>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5"/>
            <p:cNvSpPr/>
            <p:nvPr/>
          </p:nvSpPr>
          <p:spPr>
            <a:xfrm rot="8100000">
              <a:off x="4076486" y="436324"/>
              <a:ext cx="278317" cy="278317"/>
            </a:xfrm>
            <a:prstGeom prst="teardrop">
              <a:avLst>
                <a:gd fmla="val 115000" name="adj"/>
              </a:avLst>
            </a:prstGeom>
            <a:solidFill>
              <a:srgbClr val="2383C6"/>
            </a:solidFill>
            <a:ln cap="flat" cmpd="sng" w="15875">
              <a:solidFill>
                <a:srgbClr val="2383C6"/>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5"/>
            <p:cNvSpPr/>
            <p:nvPr/>
          </p:nvSpPr>
          <p:spPr>
            <a:xfrm>
              <a:off x="4107288" y="467202"/>
              <a:ext cx="216600" cy="216600"/>
            </a:xfrm>
            <a:prstGeom prst="ellipse">
              <a:avLst/>
            </a:prstGeom>
            <a:solidFill>
              <a:schemeClr val="lt1">
                <a:alpha val="8941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5"/>
            <p:cNvSpPr/>
            <p:nvPr/>
          </p:nvSpPr>
          <p:spPr>
            <a:xfrm>
              <a:off x="4412446" y="772360"/>
              <a:ext cx="3343200" cy="11208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5"/>
            <p:cNvSpPr txBox="1"/>
            <p:nvPr/>
          </p:nvSpPr>
          <p:spPr>
            <a:xfrm>
              <a:off x="4412446" y="772360"/>
              <a:ext cx="3343200" cy="1120800"/>
            </a:xfrm>
            <a:prstGeom prst="rect">
              <a:avLst/>
            </a:prstGeom>
            <a:noFill/>
            <a:ln>
              <a:noFill/>
            </a:ln>
          </p:spPr>
          <p:txBody>
            <a:bodyPr anchorCtr="0" anchor="t" bIns="107150" lIns="0" spcFirstLastPara="1" rIns="71450" wrap="square" tIns="71450">
              <a:noAutofit/>
            </a:bodyPr>
            <a:lstStyle/>
            <a:p>
              <a:pPr indent="0" lvl="0" marL="0" marR="0" rtl="0" algn="l">
                <a:lnSpc>
                  <a:spcPct val="90000"/>
                </a:lnSpc>
                <a:spcBef>
                  <a:spcPts val="0"/>
                </a:spcBef>
                <a:spcAft>
                  <a:spcPts val="0"/>
                </a:spcAft>
                <a:buClr>
                  <a:schemeClr val="dk1"/>
                </a:buClr>
                <a:buSzPts val="1100"/>
                <a:buFont typeface="Arial"/>
                <a:buNone/>
              </a:pPr>
              <a:r>
                <a:rPr b="0" i="0" lang="en-GB" sz="1100" u="none" cap="none" strike="noStrike">
                  <a:solidFill>
                    <a:schemeClr val="dk1"/>
                  </a:solidFill>
                  <a:latin typeface="Arial"/>
                  <a:ea typeface="Arial"/>
                  <a:cs typeface="Arial"/>
                  <a:sym typeface="Arial"/>
                </a:rPr>
                <a:t>Tests and PPTs start</a:t>
              </a:r>
              <a:endParaRPr b="0" i="0" sz="1100" u="none" cap="none" strike="noStrike">
                <a:solidFill>
                  <a:srgbClr val="000000"/>
                </a:solidFill>
                <a:latin typeface="Arial"/>
                <a:ea typeface="Arial"/>
                <a:cs typeface="Arial"/>
                <a:sym typeface="Arial"/>
              </a:endParaRPr>
            </a:p>
          </p:txBody>
        </p:sp>
        <p:sp>
          <p:nvSpPr>
            <p:cNvPr id="296" name="Google Shape;296;p25"/>
            <p:cNvSpPr/>
            <p:nvPr/>
          </p:nvSpPr>
          <p:spPr>
            <a:xfrm>
              <a:off x="4412446" y="378607"/>
              <a:ext cx="3343200" cy="393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5"/>
            <p:cNvSpPr txBox="1"/>
            <p:nvPr/>
          </p:nvSpPr>
          <p:spPr>
            <a:xfrm>
              <a:off x="4412446" y="378607"/>
              <a:ext cx="3343200" cy="393900"/>
            </a:xfrm>
            <a:prstGeom prst="rect">
              <a:avLst/>
            </a:prstGeom>
            <a:noFill/>
            <a:ln>
              <a:noFill/>
            </a:ln>
          </p:spPr>
          <p:txBody>
            <a:bodyPr anchorCtr="0" anchor="ctr" bIns="0" lIns="0" spcFirstLastPara="1" rIns="95250" wrap="square" tIns="0">
              <a:noAutofit/>
            </a:bodyPr>
            <a:lstStyle/>
            <a:p>
              <a:pPr indent="0" lvl="0" marL="0" marR="0" rtl="0" algn="l">
                <a:lnSpc>
                  <a:spcPct val="90000"/>
                </a:lnSpc>
                <a:spcBef>
                  <a:spcPts val="0"/>
                </a:spcBef>
                <a:spcAft>
                  <a:spcPts val="0"/>
                </a:spcAft>
                <a:buClr>
                  <a:schemeClr val="dk1"/>
                </a:buClr>
                <a:buSzPts val="1500"/>
                <a:buFont typeface="Arial"/>
                <a:buNone/>
              </a:pPr>
              <a:r>
                <a:rPr b="1" i="0" lang="en-GB" sz="1500" u="none" cap="none" strike="noStrike">
                  <a:solidFill>
                    <a:schemeClr val="dk1"/>
                  </a:solidFill>
                  <a:latin typeface="Arial"/>
                  <a:ea typeface="Arial"/>
                  <a:cs typeface="Arial"/>
                  <a:sym typeface="Arial"/>
                </a:rPr>
                <a:t>1st week of August</a:t>
              </a:r>
              <a:endParaRPr b="0" i="0" sz="1100" u="none" cap="none" strike="noStrike">
                <a:solidFill>
                  <a:srgbClr val="000000"/>
                </a:solidFill>
                <a:latin typeface="Arial"/>
                <a:ea typeface="Arial"/>
                <a:cs typeface="Arial"/>
                <a:sym typeface="Arial"/>
              </a:endParaRPr>
            </a:p>
          </p:txBody>
        </p:sp>
        <p:cxnSp>
          <p:nvCxnSpPr>
            <p:cNvPr id="298" name="Google Shape;298;p25"/>
            <p:cNvCxnSpPr/>
            <p:nvPr/>
          </p:nvCxnSpPr>
          <p:spPr>
            <a:xfrm>
              <a:off x="4215570" y="772360"/>
              <a:ext cx="0" cy="1120800"/>
            </a:xfrm>
            <a:prstGeom prst="straightConnector1">
              <a:avLst/>
            </a:prstGeom>
            <a:noFill/>
            <a:ln cap="flat" cmpd="sng" w="12700">
              <a:solidFill>
                <a:srgbClr val="2383C6"/>
              </a:solidFill>
              <a:prstDash val="dash"/>
              <a:round/>
              <a:headEnd len="sm" w="sm" type="none"/>
              <a:tailEnd len="sm" w="sm" type="none"/>
            </a:ln>
          </p:spPr>
        </p:cxnSp>
        <p:sp>
          <p:nvSpPr>
            <p:cNvPr id="299" name="Google Shape;299;p25"/>
            <p:cNvSpPr/>
            <p:nvPr/>
          </p:nvSpPr>
          <p:spPr>
            <a:xfrm>
              <a:off x="4179441" y="1857602"/>
              <a:ext cx="70800" cy="70800"/>
            </a:xfrm>
            <a:prstGeom prst="ellipse">
              <a:avLst/>
            </a:prstGeom>
            <a:solidFill>
              <a:srgbClr val="2383C6"/>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5"/>
            <p:cNvSpPr/>
            <p:nvPr/>
          </p:nvSpPr>
          <p:spPr>
            <a:xfrm rot="-2700000">
              <a:off x="6083156" y="3071436"/>
              <a:ext cx="278317" cy="278317"/>
            </a:xfrm>
            <a:prstGeom prst="teardrop">
              <a:avLst>
                <a:gd fmla="val 115000" name="adj"/>
              </a:avLst>
            </a:prstGeom>
            <a:solidFill>
              <a:srgbClr val="2383C6"/>
            </a:solidFill>
            <a:ln cap="flat" cmpd="sng" w="15875">
              <a:solidFill>
                <a:srgbClr val="2383C6"/>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5"/>
            <p:cNvSpPr/>
            <p:nvPr/>
          </p:nvSpPr>
          <p:spPr>
            <a:xfrm>
              <a:off x="6114109" y="3102313"/>
              <a:ext cx="216600" cy="216600"/>
            </a:xfrm>
            <a:prstGeom prst="ellipse">
              <a:avLst/>
            </a:prstGeom>
            <a:solidFill>
              <a:schemeClr val="lt1">
                <a:alpha val="8941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a:off x="6419267" y="1893040"/>
              <a:ext cx="3343200" cy="11208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5"/>
            <p:cNvSpPr txBox="1"/>
            <p:nvPr/>
          </p:nvSpPr>
          <p:spPr>
            <a:xfrm>
              <a:off x="6419267" y="1893040"/>
              <a:ext cx="3343200" cy="1120800"/>
            </a:xfrm>
            <a:prstGeom prst="rect">
              <a:avLst/>
            </a:prstGeom>
            <a:noFill/>
            <a:ln>
              <a:noFill/>
            </a:ln>
          </p:spPr>
          <p:txBody>
            <a:bodyPr anchorCtr="0" anchor="b" bIns="71450" lIns="0" spcFirstLastPara="1" rIns="0" wrap="square" tIns="107150">
              <a:noAutofit/>
            </a:bodyPr>
            <a:lstStyle/>
            <a:p>
              <a:pPr indent="0" lvl="0" marL="0" marR="0" rtl="0" algn="l">
                <a:lnSpc>
                  <a:spcPct val="90000"/>
                </a:lnSpc>
                <a:spcBef>
                  <a:spcPts val="0"/>
                </a:spcBef>
                <a:spcAft>
                  <a:spcPts val="0"/>
                </a:spcAft>
                <a:buClr>
                  <a:schemeClr val="dk1"/>
                </a:buClr>
                <a:buSzPts val="1100"/>
                <a:buFont typeface="Arial"/>
                <a:buNone/>
              </a:pPr>
              <a:r>
                <a:rPr b="0" i="0" lang="en-GB" sz="1100" u="none" cap="none" strike="noStrike">
                  <a:solidFill>
                    <a:schemeClr val="dk1"/>
                  </a:solidFill>
                  <a:latin typeface="Arial"/>
                  <a:ea typeface="Arial"/>
                  <a:cs typeface="Arial"/>
                  <a:sym typeface="Arial"/>
                </a:rPr>
                <a:t>Interviews Begin</a:t>
              </a:r>
              <a:endParaRPr b="0" i="0" sz="1100" u="none" cap="none" strike="noStrike">
                <a:solidFill>
                  <a:srgbClr val="000000"/>
                </a:solidFill>
                <a:latin typeface="Arial"/>
                <a:ea typeface="Arial"/>
                <a:cs typeface="Arial"/>
                <a:sym typeface="Arial"/>
              </a:endParaRPr>
            </a:p>
          </p:txBody>
        </p:sp>
        <p:sp>
          <p:nvSpPr>
            <p:cNvPr id="304" name="Google Shape;304;p25"/>
            <p:cNvSpPr/>
            <p:nvPr/>
          </p:nvSpPr>
          <p:spPr>
            <a:xfrm>
              <a:off x="6419267" y="3013719"/>
              <a:ext cx="3343200" cy="3939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5"/>
            <p:cNvSpPr txBox="1"/>
            <p:nvPr/>
          </p:nvSpPr>
          <p:spPr>
            <a:xfrm>
              <a:off x="6419267" y="3013719"/>
              <a:ext cx="3343200" cy="393900"/>
            </a:xfrm>
            <a:prstGeom prst="rect">
              <a:avLst/>
            </a:prstGeom>
            <a:noFill/>
            <a:ln>
              <a:noFill/>
            </a:ln>
          </p:spPr>
          <p:txBody>
            <a:bodyPr anchorCtr="0" anchor="ctr" bIns="0" lIns="0" spcFirstLastPara="1" rIns="95250" wrap="square" tIns="0">
              <a:noAutofit/>
            </a:bodyPr>
            <a:lstStyle/>
            <a:p>
              <a:pPr indent="0" lvl="0" marL="0" marR="0" rtl="0" algn="l">
                <a:lnSpc>
                  <a:spcPct val="90000"/>
                </a:lnSpc>
                <a:spcBef>
                  <a:spcPts val="0"/>
                </a:spcBef>
                <a:spcAft>
                  <a:spcPts val="0"/>
                </a:spcAft>
                <a:buClr>
                  <a:schemeClr val="dk1"/>
                </a:buClr>
                <a:buSzPts val="1500"/>
                <a:buFont typeface="Arial"/>
                <a:buNone/>
              </a:pPr>
              <a:r>
                <a:rPr b="1" i="0" lang="en-GB" sz="1500" u="none" cap="none" strike="noStrike">
                  <a:solidFill>
                    <a:schemeClr val="dk1"/>
                  </a:solidFill>
                  <a:latin typeface="Arial"/>
                  <a:ea typeface="Arial"/>
                  <a:cs typeface="Arial"/>
                  <a:sym typeface="Arial"/>
                </a:rPr>
                <a:t>2nd week of August</a:t>
              </a:r>
              <a:endParaRPr b="0" i="0" sz="1100" u="none" cap="none" strike="noStrike">
                <a:solidFill>
                  <a:srgbClr val="000000"/>
                </a:solidFill>
                <a:latin typeface="Arial"/>
                <a:ea typeface="Arial"/>
                <a:cs typeface="Arial"/>
                <a:sym typeface="Arial"/>
              </a:endParaRPr>
            </a:p>
          </p:txBody>
        </p:sp>
        <p:cxnSp>
          <p:nvCxnSpPr>
            <p:cNvPr id="306" name="Google Shape;306;p25"/>
            <p:cNvCxnSpPr/>
            <p:nvPr/>
          </p:nvCxnSpPr>
          <p:spPr>
            <a:xfrm>
              <a:off x="6222391" y="1893040"/>
              <a:ext cx="0" cy="1120800"/>
            </a:xfrm>
            <a:prstGeom prst="straightConnector1">
              <a:avLst/>
            </a:prstGeom>
            <a:noFill/>
            <a:ln cap="flat" cmpd="sng" w="12700">
              <a:solidFill>
                <a:srgbClr val="2383C6"/>
              </a:solidFill>
              <a:prstDash val="dash"/>
              <a:round/>
              <a:headEnd len="sm" w="sm" type="none"/>
              <a:tailEnd len="sm" w="sm" type="none"/>
            </a:ln>
          </p:spPr>
        </p:cxnSp>
        <p:sp>
          <p:nvSpPr>
            <p:cNvPr id="307" name="Google Shape;307;p25"/>
            <p:cNvSpPr/>
            <p:nvPr/>
          </p:nvSpPr>
          <p:spPr>
            <a:xfrm>
              <a:off x="6186262" y="1857602"/>
              <a:ext cx="70800" cy="70800"/>
            </a:xfrm>
            <a:prstGeom prst="ellipse">
              <a:avLst/>
            </a:prstGeom>
            <a:solidFill>
              <a:srgbClr val="2383C6"/>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title"/>
          </p:nvPr>
        </p:nvSpPr>
        <p:spPr>
          <a:xfrm>
            <a:off x="617227" y="161225"/>
            <a:ext cx="7595700" cy="8160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rgbClr val="3F3F3F"/>
              </a:buClr>
              <a:buSzPts val="3500"/>
              <a:buFont typeface="Geo"/>
              <a:buNone/>
            </a:pPr>
            <a:r>
              <a:rPr b="1" lang="en-GB">
                <a:solidFill>
                  <a:schemeClr val="accent1"/>
                </a:solidFill>
              </a:rPr>
              <a:t>Internship Policies and Student Portal</a:t>
            </a:r>
            <a:endParaRPr>
              <a:solidFill>
                <a:schemeClr val="accent1"/>
              </a:solidFill>
            </a:endParaRPr>
          </a:p>
        </p:txBody>
      </p:sp>
      <p:sp>
        <p:nvSpPr>
          <p:cNvPr id="313" name="Google Shape;313;p26"/>
          <p:cNvSpPr txBox="1"/>
          <p:nvPr>
            <p:ph idx="1" type="body"/>
          </p:nvPr>
        </p:nvSpPr>
        <p:spPr>
          <a:xfrm>
            <a:off x="617220" y="1185863"/>
            <a:ext cx="5658000" cy="2115600"/>
          </a:xfrm>
          <a:prstGeom prst="rect">
            <a:avLst/>
          </a:prstGeom>
          <a:noFill/>
          <a:ln>
            <a:noFill/>
          </a:ln>
        </p:spPr>
        <p:txBody>
          <a:bodyPr anchorCtr="0" anchor="t" bIns="34275" lIns="0" spcFirstLastPara="1" rIns="0" wrap="square" tIns="34275">
            <a:normAutofit/>
          </a:bodyPr>
          <a:lstStyle/>
          <a:p>
            <a:pPr indent="-95250" lvl="0" marL="63500" rtl="0" algn="l">
              <a:lnSpc>
                <a:spcPct val="110000"/>
              </a:lnSpc>
              <a:spcBef>
                <a:spcPts val="0"/>
              </a:spcBef>
              <a:spcAft>
                <a:spcPts val="0"/>
              </a:spcAft>
              <a:buSzPts val="1500"/>
              <a:buChar char="●"/>
            </a:pPr>
            <a:r>
              <a:rPr b="1" lang="en-GB">
                <a:latin typeface="Arial"/>
                <a:ea typeface="Arial"/>
                <a:cs typeface="Arial"/>
                <a:sym typeface="Arial"/>
              </a:rPr>
              <a:t>Internship Policy: </a:t>
            </a:r>
            <a:r>
              <a:rPr lang="en-GB" u="sng">
                <a:solidFill>
                  <a:schemeClr val="hlink"/>
                </a:solidFill>
                <a:hlinkClick r:id="rId3"/>
              </a:rPr>
              <a:t>http://spo.iitk.ac.in/intern_policy.pdf</a:t>
            </a:r>
            <a:endParaRPr/>
          </a:p>
          <a:p>
            <a:pPr indent="-95250" lvl="0" marL="63500" rtl="0" algn="l">
              <a:lnSpc>
                <a:spcPct val="110000"/>
              </a:lnSpc>
              <a:spcBef>
                <a:spcPts val="1100"/>
              </a:spcBef>
              <a:spcAft>
                <a:spcPts val="0"/>
              </a:spcAft>
              <a:buSzPts val="1500"/>
              <a:buChar char="●"/>
            </a:pPr>
            <a:r>
              <a:rPr b="1" lang="en-GB">
                <a:latin typeface="Arial"/>
                <a:ea typeface="Arial"/>
                <a:cs typeface="Arial"/>
                <a:sym typeface="Arial"/>
              </a:rPr>
              <a:t>Student Portal:</a:t>
            </a:r>
            <a:r>
              <a:rPr lang="en-GB"/>
              <a:t> </a:t>
            </a:r>
            <a:r>
              <a:rPr lang="en-GB" u="sng">
                <a:solidFill>
                  <a:schemeClr val="hlink"/>
                </a:solidFill>
                <a:hlinkClick r:id="rId4"/>
              </a:rPr>
              <a:t>https://intern.iitk.ac.in/</a:t>
            </a:r>
            <a:endParaRPr/>
          </a:p>
          <a:p>
            <a:pPr indent="-63500" lvl="0" marL="63500" rtl="0" algn="l">
              <a:lnSpc>
                <a:spcPct val="110000"/>
              </a:lnSpc>
              <a:spcBef>
                <a:spcPts val="1100"/>
              </a:spcBef>
              <a:spcAft>
                <a:spcPts val="0"/>
              </a:spcAft>
              <a:buSzPts val="1400"/>
              <a:buChar char="●"/>
            </a:pPr>
            <a:r>
              <a:rPr b="1" lang="en-GB"/>
              <a:t>Telegram Channel</a:t>
            </a:r>
            <a:endParaRPr b="1"/>
          </a:p>
        </p:txBody>
      </p:sp>
      <p:pic>
        <p:nvPicPr>
          <p:cNvPr descr="A screenshot of a cell phone&#10;&#10;Description generated with very high confidence" id="314" name="Google Shape;314;p26"/>
          <p:cNvPicPr preferRelativeResize="0"/>
          <p:nvPr/>
        </p:nvPicPr>
        <p:blipFill rotWithShape="1">
          <a:blip r:embed="rId5">
            <a:alphaModFix/>
          </a:blip>
          <a:srcRect b="0" l="0" r="0" t="0"/>
          <a:stretch/>
        </p:blipFill>
        <p:spPr>
          <a:xfrm>
            <a:off x="2701799" y="2436850"/>
            <a:ext cx="6212101" cy="2538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8" name="Shape 318"/>
        <p:cNvGrpSpPr/>
        <p:nvPr/>
      </p:nvGrpSpPr>
      <p:grpSpPr>
        <a:xfrm>
          <a:off x="0" y="0"/>
          <a:ext cx="0" cy="0"/>
          <a:chOff x="0" y="0"/>
          <a:chExt cx="0" cy="0"/>
        </a:xfrm>
      </p:grpSpPr>
      <p:sp>
        <p:nvSpPr>
          <p:cNvPr id="319" name="Google Shape;319;p27"/>
          <p:cNvSpPr txBox="1"/>
          <p:nvPr>
            <p:ph type="ctrTitle"/>
          </p:nvPr>
        </p:nvSpPr>
        <p:spPr>
          <a:xfrm>
            <a:off x="727950" y="2511350"/>
            <a:ext cx="7688100" cy="1664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200"/>
              <a:buNone/>
            </a:pPr>
            <a:r>
              <a:rPr lang="en-GB"/>
              <a:t>  Mentorship Program</a:t>
            </a:r>
            <a:endParaRPr/>
          </a:p>
          <a:p>
            <a:pPr indent="0" lvl="0" marL="0" rtl="0" algn="ctr">
              <a:lnSpc>
                <a:spcPct val="100000"/>
              </a:lnSpc>
              <a:spcBef>
                <a:spcPts val="0"/>
              </a:spcBef>
              <a:spcAft>
                <a:spcPts val="0"/>
              </a:spcAft>
              <a:buSzPts val="4200"/>
              <a:buNone/>
            </a:pPr>
            <a:r>
              <a:rPr lang="en-GB"/>
              <a:t>2021-22</a:t>
            </a:r>
            <a:endParaRPr/>
          </a:p>
        </p:txBody>
      </p:sp>
      <p:pic>
        <p:nvPicPr>
          <p:cNvPr descr="A close up of a sign&#10;&#10;Description generated with very high confidence" id="320" name="Google Shape;320;p27"/>
          <p:cNvPicPr preferRelativeResize="0"/>
          <p:nvPr/>
        </p:nvPicPr>
        <p:blipFill rotWithShape="1">
          <a:blip r:embed="rId3">
            <a:alphaModFix/>
          </a:blip>
          <a:srcRect b="0" l="0" r="0" t="0"/>
          <a:stretch/>
        </p:blipFill>
        <p:spPr>
          <a:xfrm>
            <a:off x="910496" y="821471"/>
            <a:ext cx="1253375" cy="1253375"/>
          </a:xfrm>
          <a:prstGeom prst="rect">
            <a:avLst/>
          </a:prstGeom>
          <a:noFill/>
          <a:ln>
            <a:noFill/>
          </a:ln>
        </p:spPr>
      </p:pic>
      <p:sp>
        <p:nvSpPr>
          <p:cNvPr id="321" name="Google Shape;321;p27"/>
          <p:cNvSpPr txBox="1"/>
          <p:nvPr/>
        </p:nvSpPr>
        <p:spPr>
          <a:xfrm>
            <a:off x="2886150" y="4018325"/>
            <a:ext cx="33717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chemeClr val="accent1"/>
                </a:solidFill>
                <a:latin typeface="Lato"/>
                <a:ea typeface="Lato"/>
                <a:cs typeface="Lato"/>
                <a:sym typeface="Lato"/>
              </a:rPr>
              <a:t>Academics and Career Council</a:t>
            </a:r>
            <a:endParaRPr b="0" i="0" sz="1600" u="none" cap="none" strike="noStrike">
              <a:solidFill>
                <a:schemeClr val="accent1"/>
              </a:solidFill>
              <a:latin typeface="Lato"/>
              <a:ea typeface="Lato"/>
              <a:cs typeface="Lato"/>
              <a:sym typeface="Lato"/>
            </a:endParaRPr>
          </a:p>
        </p:txBody>
      </p:sp>
      <p:pic>
        <p:nvPicPr>
          <p:cNvPr id="322" name="Google Shape;322;p27"/>
          <p:cNvPicPr preferRelativeResize="0"/>
          <p:nvPr/>
        </p:nvPicPr>
        <p:blipFill rotWithShape="1">
          <a:blip r:embed="rId4">
            <a:alphaModFix/>
          </a:blip>
          <a:srcRect b="0" l="0" r="0" t="0"/>
          <a:stretch/>
        </p:blipFill>
        <p:spPr>
          <a:xfrm>
            <a:off x="6902200" y="483675"/>
            <a:ext cx="1757525" cy="1779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727650" y="15223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What is Mentorship Program</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28" name="Google Shape;328;p28"/>
          <p:cNvSpPr txBox="1"/>
          <p:nvPr>
            <p:ph idx="1" type="body"/>
          </p:nvPr>
        </p:nvSpPr>
        <p:spPr>
          <a:xfrm>
            <a:off x="805650" y="2571750"/>
            <a:ext cx="7688700" cy="2828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0"/>
              </a:spcAft>
              <a:buSzPts val="1300"/>
              <a:buNone/>
            </a:pPr>
            <a:r>
              <a:rPr lang="en-GB" sz="1500"/>
              <a:t>It is an initiative to help you with your preparation for the internship season. </a:t>
            </a:r>
            <a:endParaRPr sz="1500"/>
          </a:p>
          <a:p>
            <a:pPr indent="0" lvl="0" marL="0" rtl="0" algn="l">
              <a:lnSpc>
                <a:spcPct val="115000"/>
              </a:lnSpc>
              <a:spcBef>
                <a:spcPts val="1000"/>
              </a:spcBef>
              <a:spcAft>
                <a:spcPts val="0"/>
              </a:spcAft>
              <a:buSzPts val="1300"/>
              <a:buNone/>
            </a:pPr>
            <a:r>
              <a:rPr lang="en-GB" sz="1500"/>
              <a:t>The mentor allotted to you will help you with all your basic queries to help you choose your field of interest and how to approach it and will share all the necessary resources.</a:t>
            </a:r>
            <a:endParaRPr sz="1500"/>
          </a:p>
          <a:p>
            <a:pPr indent="0" lvl="0" marL="0" rtl="0" algn="l">
              <a:lnSpc>
                <a:spcPct val="115000"/>
              </a:lnSpc>
              <a:spcBef>
                <a:spcPts val="1000"/>
              </a:spcBef>
              <a:spcAft>
                <a:spcPts val="0"/>
              </a:spcAft>
              <a:buSzPts val="1300"/>
              <a:buNone/>
            </a:pPr>
            <a:r>
              <a:t/>
            </a:r>
            <a:endParaRPr/>
          </a:p>
          <a:p>
            <a:pPr indent="0" lvl="0" marL="0" rtl="0" algn="l">
              <a:lnSpc>
                <a:spcPct val="115000"/>
              </a:lnSpc>
              <a:spcBef>
                <a:spcPts val="1000"/>
              </a:spcBef>
              <a:spcAft>
                <a:spcPts val="1000"/>
              </a:spcAft>
              <a:buSzPts val="13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GB" sz="2540"/>
              <a:t>Timeline</a:t>
            </a:r>
            <a:endParaRPr sz="2540"/>
          </a:p>
          <a:p>
            <a:pPr indent="0" lvl="0" marL="0" rtl="0" algn="l">
              <a:lnSpc>
                <a:spcPct val="100000"/>
              </a:lnSpc>
              <a:spcBef>
                <a:spcPts val="0"/>
              </a:spcBef>
              <a:spcAft>
                <a:spcPts val="0"/>
              </a:spcAft>
              <a:buSzPts val="990"/>
              <a:buNone/>
            </a:pPr>
            <a:r>
              <a:t/>
            </a:r>
            <a:endParaRPr sz="2540"/>
          </a:p>
          <a:p>
            <a:pPr indent="0" lvl="0" marL="0" rtl="0" algn="l">
              <a:lnSpc>
                <a:spcPct val="100000"/>
              </a:lnSpc>
              <a:spcBef>
                <a:spcPts val="0"/>
              </a:spcBef>
              <a:spcAft>
                <a:spcPts val="0"/>
              </a:spcAft>
              <a:buSzPts val="990"/>
              <a:buNone/>
            </a:pPr>
            <a:r>
              <a:t/>
            </a:r>
            <a:endParaRPr sz="2540"/>
          </a:p>
        </p:txBody>
      </p:sp>
      <p:sp>
        <p:nvSpPr>
          <p:cNvPr id="334" name="Google Shape;334;p29"/>
          <p:cNvSpPr txBox="1"/>
          <p:nvPr>
            <p:ph idx="1" type="body"/>
          </p:nvPr>
        </p:nvSpPr>
        <p:spPr>
          <a:xfrm>
            <a:off x="820200" y="1984300"/>
            <a:ext cx="7688700" cy="2828100"/>
          </a:xfrm>
          <a:prstGeom prst="rect">
            <a:avLst/>
          </a:prstGeom>
          <a:noFill/>
          <a:ln>
            <a:noFill/>
          </a:ln>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rgbClr val="695D46"/>
              </a:buClr>
              <a:buSzPts val="1400"/>
              <a:buChar char="●"/>
            </a:pPr>
            <a:r>
              <a:rPr b="1" lang="en-GB" sz="1400">
                <a:solidFill>
                  <a:srgbClr val="695D46"/>
                </a:solidFill>
              </a:rPr>
              <a:t>Introductory Profile wise preparatory sessions:</a:t>
            </a:r>
            <a:endParaRPr b="1" sz="1400">
              <a:solidFill>
                <a:srgbClr val="695D46"/>
              </a:solidFill>
            </a:endParaRPr>
          </a:p>
          <a:p>
            <a:pPr indent="-317500" lvl="1" marL="914400" rtl="0" algn="l">
              <a:lnSpc>
                <a:spcPct val="105000"/>
              </a:lnSpc>
              <a:spcBef>
                <a:spcPts val="0"/>
              </a:spcBef>
              <a:spcAft>
                <a:spcPts val="0"/>
              </a:spcAft>
              <a:buClr>
                <a:srgbClr val="695D46"/>
              </a:buClr>
              <a:buSzPts val="1400"/>
              <a:buChar char="○"/>
            </a:pPr>
            <a:r>
              <a:rPr lang="en-GB" sz="1400">
                <a:solidFill>
                  <a:srgbClr val="695D46"/>
                </a:solidFill>
              </a:rPr>
              <a:t>Core (Chemical, Mechanical and Electrical)</a:t>
            </a:r>
            <a:endParaRPr sz="1400">
              <a:solidFill>
                <a:srgbClr val="695D46"/>
              </a:solidFill>
            </a:endParaRPr>
          </a:p>
          <a:p>
            <a:pPr indent="-317500" lvl="1" marL="914400" rtl="0" algn="l">
              <a:lnSpc>
                <a:spcPct val="105000"/>
              </a:lnSpc>
              <a:spcBef>
                <a:spcPts val="0"/>
              </a:spcBef>
              <a:spcAft>
                <a:spcPts val="0"/>
              </a:spcAft>
              <a:buClr>
                <a:srgbClr val="695D46"/>
              </a:buClr>
              <a:buSzPts val="1400"/>
              <a:buChar char="○"/>
            </a:pPr>
            <a:r>
              <a:rPr lang="en-GB" sz="1400">
                <a:solidFill>
                  <a:srgbClr val="695D46"/>
                </a:solidFill>
              </a:rPr>
              <a:t>Software and Data Science</a:t>
            </a:r>
            <a:endParaRPr sz="1400">
              <a:solidFill>
                <a:srgbClr val="695D46"/>
              </a:solidFill>
            </a:endParaRPr>
          </a:p>
          <a:p>
            <a:pPr indent="-317500" lvl="1" marL="914400" rtl="0" algn="l">
              <a:lnSpc>
                <a:spcPct val="105000"/>
              </a:lnSpc>
              <a:spcBef>
                <a:spcPts val="0"/>
              </a:spcBef>
              <a:spcAft>
                <a:spcPts val="0"/>
              </a:spcAft>
              <a:buClr>
                <a:srgbClr val="695D46"/>
              </a:buClr>
              <a:buSzPts val="1400"/>
              <a:buChar char="○"/>
            </a:pPr>
            <a:r>
              <a:rPr lang="en-GB" sz="1400">
                <a:solidFill>
                  <a:srgbClr val="695D46"/>
                </a:solidFill>
              </a:rPr>
              <a:t>Techno managerial and Finance </a:t>
            </a:r>
            <a:endParaRPr sz="1400">
              <a:solidFill>
                <a:srgbClr val="695D46"/>
              </a:solidFill>
            </a:endParaRPr>
          </a:p>
          <a:p>
            <a:pPr indent="-317500" lvl="1" marL="914400" rtl="0" algn="l">
              <a:lnSpc>
                <a:spcPct val="105000"/>
              </a:lnSpc>
              <a:spcBef>
                <a:spcPts val="0"/>
              </a:spcBef>
              <a:spcAft>
                <a:spcPts val="0"/>
              </a:spcAft>
              <a:buClr>
                <a:srgbClr val="695D46"/>
              </a:buClr>
              <a:buSzPts val="1400"/>
              <a:buChar char="○"/>
            </a:pPr>
            <a:r>
              <a:rPr lang="en-GB" sz="1400">
                <a:solidFill>
                  <a:srgbClr val="695D46"/>
                </a:solidFill>
              </a:rPr>
              <a:t>Quant and HFT</a:t>
            </a:r>
            <a:endParaRPr sz="1400">
              <a:solidFill>
                <a:srgbClr val="695D46"/>
              </a:solidFill>
            </a:endParaRPr>
          </a:p>
          <a:p>
            <a:pPr indent="-317500" lvl="0" marL="457200" rtl="0" algn="l">
              <a:lnSpc>
                <a:spcPct val="105000"/>
              </a:lnSpc>
              <a:spcBef>
                <a:spcPts val="0"/>
              </a:spcBef>
              <a:spcAft>
                <a:spcPts val="0"/>
              </a:spcAft>
              <a:buClr>
                <a:srgbClr val="695D46"/>
              </a:buClr>
              <a:buSzPts val="1400"/>
              <a:buChar char="●"/>
            </a:pPr>
            <a:r>
              <a:rPr b="1" lang="en-GB" sz="1400">
                <a:solidFill>
                  <a:srgbClr val="695D46"/>
                </a:solidFill>
              </a:rPr>
              <a:t>Reshuffling of mentees and mentors:</a:t>
            </a:r>
            <a:endParaRPr b="1" sz="1400">
              <a:solidFill>
                <a:srgbClr val="695D46"/>
              </a:solidFill>
            </a:endParaRPr>
          </a:p>
          <a:p>
            <a:pPr indent="-317500" lvl="1" marL="914400" rtl="0" algn="l">
              <a:lnSpc>
                <a:spcPct val="105000"/>
              </a:lnSpc>
              <a:spcBef>
                <a:spcPts val="0"/>
              </a:spcBef>
              <a:spcAft>
                <a:spcPts val="0"/>
              </a:spcAft>
              <a:buClr>
                <a:srgbClr val="695D46"/>
              </a:buClr>
              <a:buSzPts val="1400"/>
              <a:buChar char="○"/>
            </a:pPr>
            <a:r>
              <a:rPr lang="en-GB" sz="1400">
                <a:solidFill>
                  <a:srgbClr val="695D46"/>
                </a:solidFill>
              </a:rPr>
              <a:t>Will happen post endsems</a:t>
            </a:r>
            <a:endParaRPr sz="1400">
              <a:solidFill>
                <a:srgbClr val="695D46"/>
              </a:solidFill>
            </a:endParaRPr>
          </a:p>
          <a:p>
            <a:pPr indent="-317500" lvl="1" marL="914400" rtl="0" algn="l">
              <a:lnSpc>
                <a:spcPct val="105000"/>
              </a:lnSpc>
              <a:spcBef>
                <a:spcPts val="0"/>
              </a:spcBef>
              <a:spcAft>
                <a:spcPts val="0"/>
              </a:spcAft>
              <a:buClr>
                <a:srgbClr val="695D46"/>
              </a:buClr>
              <a:buSzPts val="1400"/>
              <a:buChar char="○"/>
            </a:pPr>
            <a:r>
              <a:rPr lang="en-GB" sz="1400">
                <a:solidFill>
                  <a:srgbClr val="695D46"/>
                </a:solidFill>
              </a:rPr>
              <a:t>Will help you to get in touch with more seniors and get a new perspective to your preparation. </a:t>
            </a:r>
            <a:endParaRPr sz="1400">
              <a:solidFill>
                <a:srgbClr val="695D46"/>
              </a:solidFill>
            </a:endParaRPr>
          </a:p>
          <a:p>
            <a:pPr indent="-317500" lvl="1" marL="914400" rtl="0" algn="l">
              <a:lnSpc>
                <a:spcPct val="105000"/>
              </a:lnSpc>
              <a:spcBef>
                <a:spcPts val="0"/>
              </a:spcBef>
              <a:spcAft>
                <a:spcPts val="0"/>
              </a:spcAft>
              <a:buClr>
                <a:srgbClr val="695D46"/>
              </a:buClr>
              <a:buSzPts val="1400"/>
              <a:buChar char="○"/>
            </a:pPr>
            <a:r>
              <a:rPr lang="en-GB" sz="1400">
                <a:solidFill>
                  <a:srgbClr val="695D46"/>
                </a:solidFill>
              </a:rPr>
              <a:t>Can request for a mentor from a different profile if you feel the need for it.</a:t>
            </a:r>
            <a:endParaRPr sz="1400"/>
          </a:p>
          <a:p>
            <a:pPr indent="0" lvl="0" marL="0" rtl="0" algn="l">
              <a:lnSpc>
                <a:spcPct val="105000"/>
              </a:lnSpc>
              <a:spcBef>
                <a:spcPts val="1600"/>
              </a:spcBef>
              <a:spcAft>
                <a:spcPts val="1000"/>
              </a:spcAft>
              <a:buSzPts val="13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
          <p:cNvSpPr/>
          <p:nvPr/>
        </p:nvSpPr>
        <p:spPr>
          <a:xfrm>
            <a:off x="0" y="0"/>
            <a:ext cx="91398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8" name="Google Shape;108;p3"/>
          <p:cNvSpPr/>
          <p:nvPr/>
        </p:nvSpPr>
        <p:spPr>
          <a:xfrm>
            <a:off x="12" y="0"/>
            <a:ext cx="3486300" cy="5143500"/>
          </a:xfrm>
          <a:prstGeom prst="rect">
            <a:avLst/>
          </a:prstGeom>
          <a:solidFill>
            <a:srgbClr val="262626"/>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txBox="1"/>
          <p:nvPr>
            <p:ph type="title"/>
          </p:nvPr>
        </p:nvSpPr>
        <p:spPr>
          <a:xfrm>
            <a:off x="369277" y="454422"/>
            <a:ext cx="2731800" cy="423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3300"/>
              <a:buFont typeface="Geo"/>
              <a:buNone/>
            </a:pPr>
            <a:r>
              <a:rPr b="1" lang="en-GB" sz="3300">
                <a:solidFill>
                  <a:srgbClr val="FFFFFF"/>
                </a:solidFill>
              </a:rPr>
              <a:t>Types of Internships</a:t>
            </a:r>
            <a:endParaRPr b="1"/>
          </a:p>
        </p:txBody>
      </p:sp>
      <p:sp>
        <p:nvSpPr>
          <p:cNvPr id="110" name="Google Shape;110;p3"/>
          <p:cNvSpPr txBox="1"/>
          <p:nvPr>
            <p:ph idx="1" type="body"/>
          </p:nvPr>
        </p:nvSpPr>
        <p:spPr>
          <a:xfrm>
            <a:off x="3923976" y="454425"/>
            <a:ext cx="4870200" cy="4234800"/>
          </a:xfrm>
          <a:prstGeom prst="rect">
            <a:avLst/>
          </a:prstGeom>
          <a:noFill/>
          <a:ln>
            <a:noFill/>
          </a:ln>
        </p:spPr>
        <p:txBody>
          <a:bodyPr anchorCtr="0" anchor="ctr" bIns="34275" lIns="0" spcFirstLastPara="1" rIns="0" wrap="square" tIns="34275">
            <a:normAutofit fontScale="70000" lnSpcReduction="20000"/>
          </a:bodyPr>
          <a:lstStyle/>
          <a:p>
            <a:pPr indent="0" lvl="0" marL="0" marR="0" rtl="0" algn="l">
              <a:lnSpc>
                <a:spcPct val="115000"/>
              </a:lnSpc>
              <a:spcBef>
                <a:spcPts val="1000"/>
              </a:spcBef>
              <a:spcAft>
                <a:spcPts val="0"/>
              </a:spcAft>
              <a:buSzPct val="95238"/>
              <a:buNone/>
            </a:pPr>
            <a:r>
              <a:rPr b="1" lang="en-GB" sz="2100"/>
              <a:t>Research</a:t>
            </a:r>
            <a:endParaRPr b="1" sz="1929"/>
          </a:p>
          <a:p>
            <a:pPr indent="-308610" lvl="0" marL="457200" marR="0" rtl="0" algn="l">
              <a:lnSpc>
                <a:spcPct val="115000"/>
              </a:lnSpc>
              <a:spcBef>
                <a:spcPts val="1200"/>
              </a:spcBef>
              <a:spcAft>
                <a:spcPts val="0"/>
              </a:spcAft>
              <a:buSzPct val="100000"/>
              <a:buChar char="●"/>
            </a:pPr>
            <a:r>
              <a:rPr lang="en-GB" sz="1800"/>
              <a:t>Programs (OIR, NYU)</a:t>
            </a:r>
            <a:endParaRPr sz="1800"/>
          </a:p>
          <a:p>
            <a:pPr indent="-308610" lvl="0" marL="457200" marR="0" rtl="0" algn="l">
              <a:lnSpc>
                <a:spcPct val="115000"/>
              </a:lnSpc>
              <a:spcBef>
                <a:spcPts val="1200"/>
              </a:spcBef>
              <a:spcAft>
                <a:spcPts val="0"/>
              </a:spcAft>
              <a:buSzPct val="100000"/>
              <a:buChar char="●"/>
            </a:pPr>
            <a:r>
              <a:rPr lang="en-GB" sz="1800"/>
              <a:t>Individual Approach (Professors’ Reference)</a:t>
            </a:r>
            <a:endParaRPr sz="1800"/>
          </a:p>
          <a:p>
            <a:pPr indent="0" lvl="0" marL="0" marR="0" rtl="0" algn="l">
              <a:lnSpc>
                <a:spcPct val="115000"/>
              </a:lnSpc>
              <a:spcBef>
                <a:spcPts val="1200"/>
              </a:spcBef>
              <a:spcAft>
                <a:spcPts val="0"/>
              </a:spcAft>
              <a:buSzPct val="95238"/>
              <a:buNone/>
            </a:pPr>
            <a:r>
              <a:rPr b="1" lang="en-GB" sz="2100"/>
              <a:t>Industrial</a:t>
            </a:r>
            <a:endParaRPr b="1" sz="1929"/>
          </a:p>
          <a:p>
            <a:pPr indent="-308610" lvl="0" marL="457200" marR="0" rtl="0" algn="l">
              <a:lnSpc>
                <a:spcPct val="115000"/>
              </a:lnSpc>
              <a:spcBef>
                <a:spcPts val="1200"/>
              </a:spcBef>
              <a:spcAft>
                <a:spcPts val="0"/>
              </a:spcAft>
              <a:buSzPct val="100000"/>
              <a:buChar char="●"/>
            </a:pPr>
            <a:r>
              <a:rPr lang="en-GB" sz="1800"/>
              <a:t>SPO</a:t>
            </a:r>
            <a:endParaRPr sz="1800"/>
          </a:p>
          <a:p>
            <a:pPr indent="-308610" lvl="0" marL="457200" marR="0" rtl="0" algn="l">
              <a:lnSpc>
                <a:spcPct val="115000"/>
              </a:lnSpc>
              <a:spcBef>
                <a:spcPts val="1200"/>
              </a:spcBef>
              <a:spcAft>
                <a:spcPts val="0"/>
              </a:spcAft>
              <a:buSzPct val="100000"/>
              <a:buChar char="●"/>
            </a:pPr>
            <a:r>
              <a:rPr lang="en-GB" sz="1800"/>
              <a:t>Alumni (LinkedIn)</a:t>
            </a:r>
            <a:endParaRPr sz="1800"/>
          </a:p>
          <a:p>
            <a:pPr indent="0" lvl="0" marL="0" marR="0" rtl="0" algn="l">
              <a:lnSpc>
                <a:spcPct val="115000"/>
              </a:lnSpc>
              <a:spcBef>
                <a:spcPts val="1200"/>
              </a:spcBef>
              <a:spcAft>
                <a:spcPts val="0"/>
              </a:spcAft>
              <a:buSzPct val="95238"/>
              <a:buNone/>
            </a:pPr>
            <a:r>
              <a:rPr b="1" lang="en-GB" sz="2100"/>
              <a:t>Social Work</a:t>
            </a:r>
            <a:endParaRPr b="1" sz="2100"/>
          </a:p>
          <a:p>
            <a:pPr indent="-308610" lvl="0" marL="457200" marR="0" rtl="0" algn="l">
              <a:lnSpc>
                <a:spcPct val="115000"/>
              </a:lnSpc>
              <a:spcBef>
                <a:spcPts val="1200"/>
              </a:spcBef>
              <a:spcAft>
                <a:spcPts val="0"/>
              </a:spcAft>
              <a:buSzPct val="100000"/>
              <a:buChar char="●"/>
            </a:pPr>
            <a:r>
              <a:rPr lang="en-GB" sz="1800"/>
              <a:t>NGOs</a:t>
            </a:r>
            <a:endParaRPr sz="1800"/>
          </a:p>
          <a:p>
            <a:pPr indent="-308610" lvl="0" marL="457200" marR="0" rtl="0" algn="l">
              <a:lnSpc>
                <a:spcPct val="115000"/>
              </a:lnSpc>
              <a:spcBef>
                <a:spcPts val="1200"/>
              </a:spcBef>
              <a:spcAft>
                <a:spcPts val="0"/>
              </a:spcAft>
              <a:buSzPct val="100000"/>
              <a:buChar char="●"/>
            </a:pPr>
            <a:r>
              <a:rPr lang="en-GB" sz="1800"/>
              <a:t>NITI Aayog, etc.</a:t>
            </a:r>
            <a:endParaRPr sz="1800"/>
          </a:p>
          <a:p>
            <a:pPr indent="0" lvl="0" marL="0" marR="0" rtl="0" algn="l">
              <a:lnSpc>
                <a:spcPct val="115000"/>
              </a:lnSpc>
              <a:spcBef>
                <a:spcPts val="1200"/>
              </a:spcBef>
              <a:spcAft>
                <a:spcPts val="0"/>
              </a:spcAft>
              <a:buSzPct val="90909"/>
              <a:buNone/>
            </a:pPr>
            <a:r>
              <a:rPr b="1" lang="en-GB" sz="2200"/>
              <a:t>Startup</a:t>
            </a:r>
            <a:endParaRPr b="1" sz="2200"/>
          </a:p>
          <a:p>
            <a:pPr indent="-308610" lvl="0" marL="457200" marR="0" rtl="0" algn="l">
              <a:lnSpc>
                <a:spcPct val="115000"/>
              </a:lnSpc>
              <a:spcBef>
                <a:spcPts val="1200"/>
              </a:spcBef>
              <a:spcAft>
                <a:spcPts val="0"/>
              </a:spcAft>
              <a:buSzPct val="100000"/>
              <a:buChar char="●"/>
            </a:pPr>
            <a:r>
              <a:rPr lang="en-GB" sz="1800"/>
              <a:t>E-Cell (SIP)</a:t>
            </a:r>
            <a:endParaRPr sz="1800"/>
          </a:p>
          <a:p>
            <a:pPr indent="-308610" lvl="0" marL="457200" marR="0" rtl="0" algn="l">
              <a:lnSpc>
                <a:spcPct val="115000"/>
              </a:lnSpc>
              <a:spcBef>
                <a:spcPts val="1200"/>
              </a:spcBef>
              <a:spcAft>
                <a:spcPts val="1200"/>
              </a:spcAft>
              <a:buSzPct val="100000"/>
              <a:buChar char="●"/>
            </a:pPr>
            <a:r>
              <a:rPr lang="en-GB" sz="1800"/>
              <a:t>Alumni (Linkedin)</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2370"/>
              <a:buNone/>
            </a:pPr>
            <a:r>
              <a:rPr lang="en-GB" sz="2822"/>
              <a:t>Expectations</a:t>
            </a:r>
            <a:r>
              <a:rPr lang="en-GB"/>
              <a:t> </a:t>
            </a:r>
            <a:endParaRPr/>
          </a:p>
          <a:p>
            <a:pPr indent="0" lvl="0" marL="0" rtl="0" algn="ctr">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340" name="Google Shape;340;p30"/>
          <p:cNvSpPr txBox="1"/>
          <p:nvPr>
            <p:ph idx="1" type="body"/>
          </p:nvPr>
        </p:nvSpPr>
        <p:spPr>
          <a:xfrm>
            <a:off x="825500" y="2446275"/>
            <a:ext cx="7688700" cy="28281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1000"/>
              </a:spcBef>
              <a:spcAft>
                <a:spcPts val="0"/>
              </a:spcAft>
              <a:buSzPts val="1500"/>
              <a:buChar char="●"/>
            </a:pPr>
            <a:r>
              <a:rPr lang="en-GB" sz="1500"/>
              <a:t>Enthusiasm from all of you.</a:t>
            </a:r>
            <a:endParaRPr sz="1500"/>
          </a:p>
          <a:p>
            <a:pPr indent="-323850" lvl="0" marL="457200" rtl="0" algn="l">
              <a:lnSpc>
                <a:spcPct val="115000"/>
              </a:lnSpc>
              <a:spcBef>
                <a:spcPts val="0"/>
              </a:spcBef>
              <a:spcAft>
                <a:spcPts val="0"/>
              </a:spcAft>
              <a:buSzPts val="1500"/>
              <a:buChar char="●"/>
            </a:pPr>
            <a:r>
              <a:rPr lang="en-GB" sz="1500"/>
              <a:t>Keep in constant touch with your mentors.</a:t>
            </a:r>
            <a:endParaRPr sz="1500"/>
          </a:p>
          <a:p>
            <a:pPr indent="-323850" lvl="0" marL="457200" rtl="0" algn="l">
              <a:lnSpc>
                <a:spcPct val="115000"/>
              </a:lnSpc>
              <a:spcBef>
                <a:spcPts val="0"/>
              </a:spcBef>
              <a:spcAft>
                <a:spcPts val="0"/>
              </a:spcAft>
              <a:buSzPts val="1500"/>
              <a:buChar char="●"/>
            </a:pPr>
            <a:r>
              <a:rPr lang="en-GB" sz="1500"/>
              <a:t>Contact us if your mentor is inactive.</a:t>
            </a:r>
            <a:endParaRPr sz="1500"/>
          </a:p>
          <a:p>
            <a:pPr indent="0" lvl="0" marL="0" rtl="0" algn="l">
              <a:lnSpc>
                <a:spcPct val="115000"/>
              </a:lnSpc>
              <a:spcBef>
                <a:spcPts val="1000"/>
              </a:spcBef>
              <a:spcAft>
                <a:spcPts val="0"/>
              </a:spcAft>
              <a:buSzPts val="1300"/>
              <a:buNone/>
            </a:pPr>
            <a:r>
              <a:t/>
            </a:r>
            <a:endParaRPr/>
          </a:p>
          <a:p>
            <a:pPr indent="0" lvl="0" marL="0" rtl="0" algn="l">
              <a:lnSpc>
                <a:spcPct val="115000"/>
              </a:lnSpc>
              <a:spcBef>
                <a:spcPts val="1000"/>
              </a:spcBef>
              <a:spcAft>
                <a:spcPts val="1000"/>
              </a:spcAft>
              <a:buSzPts val="13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729450" y="1318650"/>
            <a:ext cx="7688400" cy="2029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600"/>
              <a:buNone/>
            </a:pPr>
            <a:r>
              <a:rPr lang="en-GB" sz="3300"/>
              <a:t>Questions?</a:t>
            </a:r>
            <a:endParaRPr sz="385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1742995" y="250464"/>
            <a:ext cx="5658000" cy="816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3F3F3F"/>
              </a:buClr>
              <a:buSzPts val="3500"/>
              <a:buFont typeface="Geo"/>
              <a:buNone/>
            </a:pPr>
            <a:r>
              <a:rPr lang="en-GB" sz="2600"/>
              <a:t>Sectors Visiting IIT Kanpur</a:t>
            </a:r>
            <a:r>
              <a:rPr lang="en-GB">
                <a:solidFill>
                  <a:schemeClr val="accent1"/>
                </a:solidFill>
                <a:latin typeface="Lato"/>
                <a:ea typeface="Lato"/>
                <a:cs typeface="Lato"/>
                <a:sym typeface="Lato"/>
              </a:rPr>
              <a:t> </a:t>
            </a:r>
            <a:r>
              <a:rPr b="1" lang="en-GB"/>
              <a:t>   </a:t>
            </a:r>
            <a:endParaRPr b="1"/>
          </a:p>
        </p:txBody>
      </p:sp>
      <p:pic>
        <p:nvPicPr>
          <p:cNvPr descr="A picture containing drawing, clock&#10;&#10;Description generated with very high confidence" id="116" name="Google Shape;116;p4"/>
          <p:cNvPicPr preferRelativeResize="0"/>
          <p:nvPr>
            <p:ph idx="1" type="body"/>
          </p:nvPr>
        </p:nvPicPr>
        <p:blipFill rotWithShape="1">
          <a:blip r:embed="rId3">
            <a:alphaModFix/>
          </a:blip>
          <a:srcRect b="0" l="0" r="0" t="0"/>
          <a:stretch/>
        </p:blipFill>
        <p:spPr>
          <a:xfrm>
            <a:off x="1604939" y="1743726"/>
            <a:ext cx="835800" cy="835800"/>
          </a:xfrm>
          <a:prstGeom prst="rect">
            <a:avLst/>
          </a:prstGeom>
          <a:noFill/>
          <a:ln>
            <a:noFill/>
          </a:ln>
        </p:spPr>
      </p:pic>
      <p:pic>
        <p:nvPicPr>
          <p:cNvPr descr="A picture containing drawing&#10;&#10;Description generated with very high confidence" id="117" name="Google Shape;117;p4"/>
          <p:cNvPicPr preferRelativeResize="0"/>
          <p:nvPr/>
        </p:nvPicPr>
        <p:blipFill rotWithShape="1">
          <a:blip r:embed="rId4">
            <a:alphaModFix/>
          </a:blip>
          <a:srcRect b="0" l="0" r="0" t="0"/>
          <a:stretch/>
        </p:blipFill>
        <p:spPr>
          <a:xfrm>
            <a:off x="3791700" y="1747283"/>
            <a:ext cx="957263" cy="928688"/>
          </a:xfrm>
          <a:prstGeom prst="rect">
            <a:avLst/>
          </a:prstGeom>
          <a:noFill/>
          <a:ln>
            <a:noFill/>
          </a:ln>
        </p:spPr>
      </p:pic>
      <p:pic>
        <p:nvPicPr>
          <p:cNvPr descr="A picture containing circuit&#10;&#10;Description generated with very high confidence" id="118" name="Google Shape;118;p4"/>
          <p:cNvPicPr preferRelativeResize="0"/>
          <p:nvPr/>
        </p:nvPicPr>
        <p:blipFill rotWithShape="1">
          <a:blip r:embed="rId5">
            <a:alphaModFix/>
          </a:blip>
          <a:srcRect b="0" l="0" r="0" t="0"/>
          <a:stretch/>
        </p:blipFill>
        <p:spPr>
          <a:xfrm>
            <a:off x="5934728" y="1749822"/>
            <a:ext cx="1665962" cy="939266"/>
          </a:xfrm>
          <a:prstGeom prst="rect">
            <a:avLst/>
          </a:prstGeom>
          <a:noFill/>
          <a:ln>
            <a:noFill/>
          </a:ln>
        </p:spPr>
      </p:pic>
      <p:pic>
        <p:nvPicPr>
          <p:cNvPr descr="A picture containing clock, meter&#10;&#10;Description generated with very high confidence" id="119" name="Google Shape;119;p4"/>
          <p:cNvPicPr preferRelativeResize="0"/>
          <p:nvPr/>
        </p:nvPicPr>
        <p:blipFill rotWithShape="1">
          <a:blip r:embed="rId6">
            <a:alphaModFix/>
          </a:blip>
          <a:srcRect b="0" l="0" r="0" t="0"/>
          <a:stretch/>
        </p:blipFill>
        <p:spPr>
          <a:xfrm>
            <a:off x="2737817" y="3303838"/>
            <a:ext cx="900113" cy="900113"/>
          </a:xfrm>
          <a:prstGeom prst="rect">
            <a:avLst/>
          </a:prstGeom>
          <a:noFill/>
          <a:ln>
            <a:noFill/>
          </a:ln>
        </p:spPr>
      </p:pic>
      <p:sp>
        <p:nvSpPr>
          <p:cNvPr id="120" name="Google Shape;120;p4"/>
          <p:cNvSpPr txBox="1"/>
          <p:nvPr/>
        </p:nvSpPr>
        <p:spPr>
          <a:xfrm>
            <a:off x="1307926" y="2682136"/>
            <a:ext cx="6292800" cy="531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Arial"/>
                <a:ea typeface="Arial"/>
                <a:cs typeface="Arial"/>
                <a:sym typeface="Arial"/>
              </a:rPr>
              <a:t>     Analytics                                Core                               HFT and Quant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121" name="Google Shape;121;p4"/>
          <p:cNvSpPr txBox="1"/>
          <p:nvPr/>
        </p:nvSpPr>
        <p:spPr>
          <a:xfrm>
            <a:off x="2538250" y="4206299"/>
            <a:ext cx="5204400" cy="300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 </a:t>
            </a:r>
            <a:r>
              <a:rPr b="0" i="0" lang="en-GB" sz="1500" u="none" cap="none" strike="noStrike">
                <a:solidFill>
                  <a:schemeClr val="dk1"/>
                </a:solidFill>
                <a:latin typeface="Arial"/>
                <a:ea typeface="Arial"/>
                <a:cs typeface="Arial"/>
                <a:sym typeface="Arial"/>
              </a:rPr>
              <a:t>   Software                             Finance  </a:t>
            </a:r>
            <a:endParaRPr b="0" i="0" sz="1500" u="none" cap="none" strike="noStrike">
              <a:solidFill>
                <a:schemeClr val="dk1"/>
              </a:solidFill>
              <a:latin typeface="Arial"/>
              <a:ea typeface="Arial"/>
              <a:cs typeface="Arial"/>
              <a:sym typeface="Arial"/>
            </a:endParaRPr>
          </a:p>
        </p:txBody>
      </p:sp>
      <p:sp>
        <p:nvSpPr>
          <p:cNvPr id="122" name="Google Shape;122;p4"/>
          <p:cNvSpPr txBox="1"/>
          <p:nvPr/>
        </p:nvSpPr>
        <p:spPr>
          <a:xfrm>
            <a:off x="4214562" y="3475622"/>
            <a:ext cx="20574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A close up of a logo&#10;&#10;Description generated with high confidence" id="123" name="Google Shape;123;p4"/>
          <p:cNvPicPr preferRelativeResize="0"/>
          <p:nvPr/>
        </p:nvPicPr>
        <p:blipFill rotWithShape="1">
          <a:blip r:embed="rId7">
            <a:alphaModFix/>
          </a:blip>
          <a:srcRect b="0" l="0" r="0" t="0"/>
          <a:stretch/>
        </p:blipFill>
        <p:spPr>
          <a:xfrm>
            <a:off x="4882997" y="3232412"/>
            <a:ext cx="1121569" cy="10429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669452" y="340900"/>
            <a:ext cx="7805100" cy="816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3F3F3F"/>
              </a:buClr>
              <a:buSzPts val="3500"/>
              <a:buFont typeface="Geo"/>
              <a:buNone/>
            </a:pPr>
            <a:r>
              <a:rPr lang="en-GB" sz="2600"/>
              <a:t>Approaching the upcoming Internships</a:t>
            </a:r>
            <a:endParaRPr>
              <a:solidFill>
                <a:schemeClr val="accent1"/>
              </a:solidFill>
              <a:latin typeface="Lato"/>
              <a:ea typeface="Lato"/>
              <a:cs typeface="Lato"/>
              <a:sym typeface="Lato"/>
            </a:endParaRPr>
          </a:p>
        </p:txBody>
      </p:sp>
      <p:pic>
        <p:nvPicPr>
          <p:cNvPr descr="A picture containing drawing&#10;&#10;Description generated with very high confidence" id="129" name="Google Shape;129;p5"/>
          <p:cNvPicPr preferRelativeResize="0"/>
          <p:nvPr/>
        </p:nvPicPr>
        <p:blipFill rotWithShape="1">
          <a:blip r:embed="rId3">
            <a:alphaModFix/>
          </a:blip>
          <a:srcRect b="0" l="0" r="0" t="0"/>
          <a:stretch/>
        </p:blipFill>
        <p:spPr>
          <a:xfrm>
            <a:off x="1687458" y="1584982"/>
            <a:ext cx="557212" cy="564356"/>
          </a:xfrm>
          <a:prstGeom prst="rect">
            <a:avLst/>
          </a:prstGeom>
          <a:noFill/>
          <a:ln>
            <a:noFill/>
          </a:ln>
        </p:spPr>
      </p:pic>
      <p:pic>
        <p:nvPicPr>
          <p:cNvPr id="130" name="Google Shape;130;p5"/>
          <p:cNvPicPr preferRelativeResize="0"/>
          <p:nvPr/>
        </p:nvPicPr>
        <p:blipFill rotWithShape="1">
          <a:blip r:embed="rId4">
            <a:alphaModFix/>
          </a:blip>
          <a:srcRect b="0" l="0" r="0" t="0"/>
          <a:stretch/>
        </p:blipFill>
        <p:spPr>
          <a:xfrm>
            <a:off x="2822482" y="1789264"/>
            <a:ext cx="635794" cy="171450"/>
          </a:xfrm>
          <a:prstGeom prst="rect">
            <a:avLst/>
          </a:prstGeom>
          <a:noFill/>
          <a:ln>
            <a:noFill/>
          </a:ln>
        </p:spPr>
      </p:pic>
      <p:pic>
        <p:nvPicPr>
          <p:cNvPr descr="A picture containing drawing&#10;&#10;Description generated with very high confidence" id="131" name="Google Shape;131;p5"/>
          <p:cNvPicPr preferRelativeResize="0"/>
          <p:nvPr/>
        </p:nvPicPr>
        <p:blipFill rotWithShape="1">
          <a:blip r:embed="rId5">
            <a:alphaModFix/>
          </a:blip>
          <a:srcRect b="0" l="0" r="0" t="0"/>
          <a:stretch/>
        </p:blipFill>
        <p:spPr>
          <a:xfrm>
            <a:off x="4075232" y="1588555"/>
            <a:ext cx="557213" cy="557213"/>
          </a:xfrm>
          <a:prstGeom prst="rect">
            <a:avLst/>
          </a:prstGeom>
          <a:noFill/>
          <a:ln>
            <a:noFill/>
          </a:ln>
        </p:spPr>
      </p:pic>
      <p:pic>
        <p:nvPicPr>
          <p:cNvPr id="132" name="Google Shape;132;p5"/>
          <p:cNvPicPr preferRelativeResize="0"/>
          <p:nvPr/>
        </p:nvPicPr>
        <p:blipFill rotWithShape="1">
          <a:blip r:embed="rId4">
            <a:alphaModFix/>
          </a:blip>
          <a:srcRect b="0" l="0" r="0" t="0"/>
          <a:stretch/>
        </p:blipFill>
        <p:spPr>
          <a:xfrm>
            <a:off x="5241572" y="1789264"/>
            <a:ext cx="635794" cy="171450"/>
          </a:xfrm>
          <a:prstGeom prst="rect">
            <a:avLst/>
          </a:prstGeom>
          <a:noFill/>
          <a:ln>
            <a:noFill/>
          </a:ln>
        </p:spPr>
      </p:pic>
      <p:pic>
        <p:nvPicPr>
          <p:cNvPr descr="A picture containing air&#10;&#10;Description generated with very high confidence" id="133" name="Google Shape;133;p5"/>
          <p:cNvPicPr preferRelativeResize="0"/>
          <p:nvPr/>
        </p:nvPicPr>
        <p:blipFill rotWithShape="1">
          <a:blip r:embed="rId6">
            <a:alphaModFix/>
          </a:blip>
          <a:srcRect b="0" l="0" r="0" t="0"/>
          <a:stretch/>
        </p:blipFill>
        <p:spPr>
          <a:xfrm>
            <a:off x="6465159" y="1554744"/>
            <a:ext cx="928688" cy="750094"/>
          </a:xfrm>
          <a:prstGeom prst="rect">
            <a:avLst/>
          </a:prstGeom>
          <a:noFill/>
          <a:ln>
            <a:noFill/>
          </a:ln>
        </p:spPr>
      </p:pic>
      <p:sp>
        <p:nvSpPr>
          <p:cNvPr id="134" name="Google Shape;134;p5"/>
          <p:cNvSpPr txBox="1"/>
          <p:nvPr/>
        </p:nvSpPr>
        <p:spPr>
          <a:xfrm>
            <a:off x="3211588" y="2445597"/>
            <a:ext cx="2284500" cy="557100"/>
          </a:xfrm>
          <a:prstGeom prst="rect">
            <a:avLst/>
          </a:prstGeom>
          <a:noFill/>
          <a:ln>
            <a:noFill/>
          </a:ln>
        </p:spPr>
        <p:txBody>
          <a:bodyPr anchorCtr="0" anchor="ctr" bIns="34275" lIns="68575" spcFirstLastPara="1" rIns="68575" wrap="square" tIns="34275">
            <a:noAutofit/>
          </a:bodyPr>
          <a:lstStyle/>
          <a:p>
            <a:pPr indent="0" lvl="0" marL="0" marR="0" rtl="0" algn="l">
              <a:lnSpc>
                <a:spcPct val="115000"/>
              </a:lnSpc>
              <a:spcBef>
                <a:spcPts val="1000"/>
              </a:spcBef>
              <a:spcAft>
                <a:spcPts val="0"/>
              </a:spcAft>
              <a:buClr>
                <a:srgbClr val="000000"/>
              </a:buClr>
              <a:buSzPts val="1500"/>
              <a:buFont typeface="Arial"/>
              <a:buNone/>
            </a:pPr>
            <a:r>
              <a:rPr b="0" i="0" lang="en-GB" sz="1500" u="none" cap="none" strike="noStrike">
                <a:solidFill>
                  <a:schemeClr val="accent1"/>
                </a:solidFill>
                <a:latin typeface="Lato"/>
                <a:ea typeface="Lato"/>
                <a:cs typeface="Lato"/>
                <a:sym typeface="Lato"/>
              </a:rPr>
              <a:t>Find out the required Skill Set and Eligibility Criteria</a:t>
            </a:r>
            <a:endParaRPr b="0" i="0" sz="1500" u="none" cap="none" strike="noStrike">
              <a:solidFill>
                <a:schemeClr val="accent1"/>
              </a:solidFill>
              <a:latin typeface="Lato"/>
              <a:ea typeface="Lato"/>
              <a:cs typeface="Lato"/>
              <a:sym typeface="Lato"/>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5" name="Google Shape;135;p5"/>
          <p:cNvSpPr txBox="1"/>
          <p:nvPr/>
        </p:nvSpPr>
        <p:spPr>
          <a:xfrm>
            <a:off x="1127575" y="2439250"/>
            <a:ext cx="1860600" cy="300300"/>
          </a:xfrm>
          <a:prstGeom prst="rect">
            <a:avLst/>
          </a:prstGeom>
          <a:noFill/>
          <a:ln>
            <a:noFill/>
          </a:ln>
        </p:spPr>
        <p:txBody>
          <a:bodyPr anchorCtr="0" anchor="ctr" bIns="34275" lIns="68575" spcFirstLastPara="1" rIns="68575" wrap="square" tIns="34275">
            <a:noAutofit/>
          </a:bodyPr>
          <a:lstStyle/>
          <a:p>
            <a:pPr indent="0" lvl="0" marL="0" marR="0" rtl="0" algn="l">
              <a:lnSpc>
                <a:spcPct val="115000"/>
              </a:lnSpc>
              <a:spcBef>
                <a:spcPts val="1000"/>
              </a:spcBef>
              <a:spcAft>
                <a:spcPts val="1200"/>
              </a:spcAft>
              <a:buClr>
                <a:srgbClr val="000000"/>
              </a:buClr>
              <a:buSzPts val="1500"/>
              <a:buFont typeface="Arial"/>
              <a:buNone/>
            </a:pPr>
            <a:r>
              <a:rPr b="0" i="0" lang="en-GB" sz="1500" u="none" cap="none" strike="noStrike">
                <a:solidFill>
                  <a:schemeClr val="accent1"/>
                </a:solidFill>
                <a:latin typeface="Lato"/>
                <a:ea typeface="Lato"/>
                <a:cs typeface="Lato"/>
                <a:sym typeface="Lato"/>
              </a:rPr>
              <a:t>Identify the Roles</a:t>
            </a:r>
            <a:endParaRPr b="0" i="0" sz="1200" u="none" cap="none" strike="noStrike">
              <a:solidFill>
                <a:schemeClr val="dk1"/>
              </a:solidFill>
              <a:latin typeface="Arial"/>
              <a:ea typeface="Arial"/>
              <a:cs typeface="Arial"/>
              <a:sym typeface="Arial"/>
            </a:endParaRPr>
          </a:p>
        </p:txBody>
      </p:sp>
      <p:sp>
        <p:nvSpPr>
          <p:cNvPr id="136" name="Google Shape;136;p5"/>
          <p:cNvSpPr txBox="1"/>
          <p:nvPr/>
        </p:nvSpPr>
        <p:spPr>
          <a:xfrm>
            <a:off x="6196225" y="2439250"/>
            <a:ext cx="1685400" cy="300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accent1"/>
                </a:solidFill>
                <a:latin typeface="Lato"/>
                <a:ea typeface="Lato"/>
                <a:cs typeface="Lato"/>
                <a:sym typeface="Lato"/>
              </a:rPr>
              <a:t>Start Preparation</a:t>
            </a:r>
            <a:endParaRPr b="0" i="0" sz="1700" u="none" cap="none" strike="noStrike">
              <a:solidFill>
                <a:schemeClr val="accent1"/>
              </a:solidFill>
              <a:latin typeface="Lato"/>
              <a:ea typeface="Lato"/>
              <a:cs typeface="Lato"/>
              <a:sym typeface="Lato"/>
            </a:endParaRPr>
          </a:p>
        </p:txBody>
      </p:sp>
      <p:cxnSp>
        <p:nvCxnSpPr>
          <p:cNvPr id="137" name="Google Shape;137;p5"/>
          <p:cNvCxnSpPr/>
          <p:nvPr/>
        </p:nvCxnSpPr>
        <p:spPr>
          <a:xfrm flipH="1">
            <a:off x="5685150" y="2708675"/>
            <a:ext cx="968100" cy="596700"/>
          </a:xfrm>
          <a:prstGeom prst="straightConnector1">
            <a:avLst/>
          </a:prstGeom>
          <a:noFill/>
          <a:ln cap="flat" cmpd="sng" w="12700">
            <a:solidFill>
              <a:schemeClr val="dk1"/>
            </a:solidFill>
            <a:prstDash val="solid"/>
            <a:round/>
            <a:headEnd len="sm" w="sm" type="none"/>
            <a:tailEnd len="sm" w="sm" type="none"/>
          </a:ln>
        </p:spPr>
      </p:cxnSp>
      <p:cxnSp>
        <p:nvCxnSpPr>
          <p:cNvPr id="138" name="Google Shape;138;p5"/>
          <p:cNvCxnSpPr/>
          <p:nvPr/>
        </p:nvCxnSpPr>
        <p:spPr>
          <a:xfrm>
            <a:off x="6653250" y="2708675"/>
            <a:ext cx="1062000" cy="604500"/>
          </a:xfrm>
          <a:prstGeom prst="straightConnector1">
            <a:avLst/>
          </a:prstGeom>
          <a:noFill/>
          <a:ln cap="flat" cmpd="sng" w="12700">
            <a:solidFill>
              <a:schemeClr val="dk1"/>
            </a:solidFill>
            <a:prstDash val="solid"/>
            <a:round/>
            <a:headEnd len="sm" w="sm" type="none"/>
            <a:tailEnd len="sm" w="sm" type="none"/>
          </a:ln>
        </p:spPr>
      </p:cxnSp>
      <p:cxnSp>
        <p:nvCxnSpPr>
          <p:cNvPr id="139" name="Google Shape;139;p5"/>
          <p:cNvCxnSpPr/>
          <p:nvPr/>
        </p:nvCxnSpPr>
        <p:spPr>
          <a:xfrm flipH="1">
            <a:off x="6647975" y="2702700"/>
            <a:ext cx="11700" cy="630600"/>
          </a:xfrm>
          <a:prstGeom prst="straightConnector1">
            <a:avLst/>
          </a:prstGeom>
          <a:noFill/>
          <a:ln cap="flat" cmpd="sng" w="12700">
            <a:solidFill>
              <a:schemeClr val="dk1"/>
            </a:solidFill>
            <a:prstDash val="solid"/>
            <a:round/>
            <a:headEnd len="sm" w="sm" type="none"/>
            <a:tailEnd len="sm" w="sm" type="none"/>
          </a:ln>
        </p:spPr>
      </p:cxnSp>
      <p:sp>
        <p:nvSpPr>
          <p:cNvPr id="140" name="Google Shape;140;p5"/>
          <p:cNvSpPr txBox="1"/>
          <p:nvPr/>
        </p:nvSpPr>
        <p:spPr>
          <a:xfrm>
            <a:off x="4784518" y="3406655"/>
            <a:ext cx="1258800" cy="531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accent1"/>
                </a:solidFill>
                <a:latin typeface="Lato"/>
                <a:ea typeface="Lato"/>
                <a:cs typeface="Lato"/>
                <a:sym typeface="Lato"/>
              </a:rPr>
              <a:t>Network with Seniors</a:t>
            </a:r>
            <a:endParaRPr b="0" i="0" sz="1500" u="none" cap="none" strike="noStrike">
              <a:solidFill>
                <a:schemeClr val="accent1"/>
              </a:solidFill>
              <a:latin typeface="Lato"/>
              <a:ea typeface="Lato"/>
              <a:cs typeface="Lato"/>
              <a:sym typeface="Lato"/>
            </a:endParaRPr>
          </a:p>
        </p:txBody>
      </p:sp>
      <p:sp>
        <p:nvSpPr>
          <p:cNvPr id="141" name="Google Shape;141;p5"/>
          <p:cNvSpPr txBox="1"/>
          <p:nvPr/>
        </p:nvSpPr>
        <p:spPr>
          <a:xfrm>
            <a:off x="7416729" y="3406650"/>
            <a:ext cx="1338300" cy="531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accent1"/>
                </a:solidFill>
                <a:latin typeface="Lato"/>
                <a:ea typeface="Lato"/>
                <a:cs typeface="Lato"/>
                <a:sym typeface="Lato"/>
              </a:rPr>
              <a:t>Tests + </a:t>
            </a:r>
            <a:endParaRPr b="0" i="0" sz="15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accent1"/>
                </a:solidFill>
                <a:latin typeface="Lato"/>
                <a:ea typeface="Lato"/>
                <a:cs typeface="Lato"/>
                <a:sym typeface="Lato"/>
              </a:rPr>
              <a:t>Interviews</a:t>
            </a:r>
            <a:endParaRPr b="0" i="0" sz="1500" u="none" cap="none" strike="noStrike">
              <a:solidFill>
                <a:schemeClr val="accent1"/>
              </a:solidFill>
              <a:latin typeface="Lato"/>
              <a:ea typeface="Lato"/>
              <a:cs typeface="Lato"/>
              <a:sym typeface="Lato"/>
            </a:endParaRPr>
          </a:p>
        </p:txBody>
      </p:sp>
      <p:sp>
        <p:nvSpPr>
          <p:cNvPr id="142" name="Google Shape;142;p5"/>
          <p:cNvSpPr txBox="1"/>
          <p:nvPr/>
        </p:nvSpPr>
        <p:spPr>
          <a:xfrm>
            <a:off x="6100618" y="3406655"/>
            <a:ext cx="1258800" cy="531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GB" sz="1500" u="none" cap="none" strike="noStrike">
                <a:solidFill>
                  <a:schemeClr val="accent1"/>
                </a:solidFill>
                <a:latin typeface="Lato"/>
                <a:ea typeface="Lato"/>
                <a:cs typeface="Lato"/>
                <a:sym typeface="Lato"/>
              </a:rPr>
              <a:t>Work on your Resume</a:t>
            </a:r>
            <a:endParaRPr b="0" i="0" sz="1500" u="none" cap="none" strike="noStrike">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Internship Statistics</a:t>
            </a:r>
            <a:endParaRPr/>
          </a:p>
          <a:p>
            <a:pPr indent="0" lvl="0" marL="0" rtl="0" algn="l">
              <a:lnSpc>
                <a:spcPct val="100000"/>
              </a:lnSpc>
              <a:spcBef>
                <a:spcPts val="0"/>
              </a:spcBef>
              <a:spcAft>
                <a:spcPts val="0"/>
              </a:spcAft>
              <a:buSzPct val="111111"/>
              <a:buNone/>
            </a:pPr>
            <a:r>
              <a:t/>
            </a:r>
            <a:endParaRPr/>
          </a:p>
          <a:p>
            <a:pPr indent="0" lvl="0" marL="0" rtl="0" algn="ctr">
              <a:lnSpc>
                <a:spcPct val="100000"/>
              </a:lnSpc>
              <a:spcBef>
                <a:spcPts val="0"/>
              </a:spcBef>
              <a:spcAft>
                <a:spcPts val="0"/>
              </a:spcAft>
              <a:buSzPct val="111111"/>
              <a:buNone/>
            </a:pPr>
            <a:r>
              <a:t/>
            </a:r>
            <a:endParaRPr/>
          </a:p>
        </p:txBody>
      </p:sp>
      <p:pic>
        <p:nvPicPr>
          <p:cNvPr id="148" name="Google Shape;148;p6" title="Chart"/>
          <p:cNvPicPr preferRelativeResize="0"/>
          <p:nvPr/>
        </p:nvPicPr>
        <p:blipFill rotWithShape="1">
          <a:blip r:embed="rId3">
            <a:alphaModFix/>
          </a:blip>
          <a:srcRect b="0" l="0" r="0" t="0"/>
          <a:stretch/>
        </p:blipFill>
        <p:spPr>
          <a:xfrm>
            <a:off x="2495224" y="2351775"/>
            <a:ext cx="4153551" cy="256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729450" y="1318650"/>
            <a:ext cx="47559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Resume</a:t>
            </a:r>
            <a:endParaRPr/>
          </a:p>
        </p:txBody>
      </p:sp>
      <p:sp>
        <p:nvSpPr>
          <p:cNvPr id="154" name="Google Shape;154;p7"/>
          <p:cNvSpPr txBox="1"/>
          <p:nvPr>
            <p:ph idx="1" type="body"/>
          </p:nvPr>
        </p:nvSpPr>
        <p:spPr>
          <a:xfrm>
            <a:off x="729450" y="2078875"/>
            <a:ext cx="4755900" cy="2727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Char char="●"/>
            </a:pPr>
            <a:r>
              <a:rPr lang="en-GB"/>
              <a:t>Create a Master Resume</a:t>
            </a:r>
            <a:endParaRPr/>
          </a:p>
          <a:p>
            <a:pPr indent="-311150" lvl="0" marL="457200" rtl="0" algn="l">
              <a:lnSpc>
                <a:spcPct val="115000"/>
              </a:lnSpc>
              <a:spcBef>
                <a:spcPts val="1000"/>
              </a:spcBef>
              <a:spcAft>
                <a:spcPts val="0"/>
              </a:spcAft>
              <a:buSzPts val="1300"/>
              <a:buChar char="●"/>
            </a:pPr>
            <a:r>
              <a:rPr lang="en-GB"/>
              <a:t>Make sector-wise One Page Resumes</a:t>
            </a:r>
            <a:endParaRPr/>
          </a:p>
          <a:p>
            <a:pPr indent="-311150" lvl="0" marL="457200" rtl="0" algn="l">
              <a:lnSpc>
                <a:spcPct val="115000"/>
              </a:lnSpc>
              <a:spcBef>
                <a:spcPts val="1000"/>
              </a:spcBef>
              <a:spcAft>
                <a:spcPts val="0"/>
              </a:spcAft>
              <a:buSzPts val="1300"/>
              <a:buChar char="●"/>
            </a:pPr>
            <a:r>
              <a:rPr lang="en-GB"/>
              <a:t>Get it reviewed by multiple seniors</a:t>
            </a:r>
            <a:endParaRPr/>
          </a:p>
          <a:p>
            <a:pPr indent="0" lvl="0" marL="0" rtl="0" algn="l">
              <a:lnSpc>
                <a:spcPct val="115000"/>
              </a:lnSpc>
              <a:spcBef>
                <a:spcPts val="1000"/>
              </a:spcBef>
              <a:spcAft>
                <a:spcPts val="0"/>
              </a:spcAft>
              <a:buSzPts val="1300"/>
              <a:buNone/>
            </a:pPr>
            <a:r>
              <a:t/>
            </a:r>
            <a:endParaRPr/>
          </a:p>
          <a:p>
            <a:pPr indent="-311150" lvl="0" marL="457200" rtl="0" algn="l">
              <a:lnSpc>
                <a:spcPct val="115000"/>
              </a:lnSpc>
              <a:spcBef>
                <a:spcPts val="1000"/>
              </a:spcBef>
              <a:spcAft>
                <a:spcPts val="0"/>
              </a:spcAft>
              <a:buSzPts val="1300"/>
              <a:buChar char="●"/>
            </a:pPr>
            <a:r>
              <a:rPr lang="en-GB"/>
              <a:t>In-depth knowledge of your resume</a:t>
            </a:r>
            <a:endParaRPr/>
          </a:p>
          <a:p>
            <a:pPr indent="-311150" lvl="0" marL="457200" rtl="0" algn="l">
              <a:lnSpc>
                <a:spcPct val="115000"/>
              </a:lnSpc>
              <a:spcBef>
                <a:spcPts val="1000"/>
              </a:spcBef>
              <a:spcAft>
                <a:spcPts val="0"/>
              </a:spcAft>
              <a:buSzPts val="1300"/>
              <a:buChar char="●"/>
            </a:pPr>
            <a:r>
              <a:rPr lang="en-GB"/>
              <a:t>Play to your strengths (analyze your resume beforehand)</a:t>
            </a:r>
            <a:endParaRPr/>
          </a:p>
          <a:p>
            <a:pPr indent="-311150" lvl="0" marL="457200" rtl="0" algn="l">
              <a:lnSpc>
                <a:spcPct val="115000"/>
              </a:lnSpc>
              <a:spcBef>
                <a:spcPts val="1000"/>
              </a:spcBef>
              <a:spcAft>
                <a:spcPts val="1000"/>
              </a:spcAft>
              <a:buSzPts val="1300"/>
              <a:buChar char="●"/>
            </a:pPr>
            <a:r>
              <a:rPr lang="en-GB"/>
              <a:t>Make stories for relevant points</a:t>
            </a:r>
            <a:endParaRPr/>
          </a:p>
        </p:txBody>
      </p:sp>
      <p:pic>
        <p:nvPicPr>
          <p:cNvPr descr="A screenshot of a cell phone&#10;&#10;Description generated with very high confidence" id="155" name="Google Shape;155;p7"/>
          <p:cNvPicPr preferRelativeResize="0"/>
          <p:nvPr/>
        </p:nvPicPr>
        <p:blipFill rotWithShape="1">
          <a:blip r:embed="rId3">
            <a:alphaModFix/>
          </a:blip>
          <a:srcRect b="0" l="0" r="0" t="0"/>
          <a:stretch/>
        </p:blipFill>
        <p:spPr>
          <a:xfrm>
            <a:off x="5635792" y="580325"/>
            <a:ext cx="3430959" cy="451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Software</a:t>
            </a:r>
            <a:endParaRPr/>
          </a:p>
          <a:p>
            <a:pPr indent="0" lvl="0" marL="0" rtl="0" algn="l">
              <a:lnSpc>
                <a:spcPct val="100000"/>
              </a:lnSpc>
              <a:spcBef>
                <a:spcPts val="0"/>
              </a:spcBef>
              <a:spcAft>
                <a:spcPts val="0"/>
              </a:spcAft>
              <a:buSzPct val="111111"/>
              <a:buNone/>
            </a:pPr>
            <a:r>
              <a:t/>
            </a:r>
            <a:endParaRPr/>
          </a:p>
        </p:txBody>
      </p:sp>
      <p:sp>
        <p:nvSpPr>
          <p:cNvPr id="161" name="Google Shape;161;p8"/>
          <p:cNvSpPr txBox="1"/>
          <p:nvPr>
            <p:ph idx="1" type="body"/>
          </p:nvPr>
        </p:nvSpPr>
        <p:spPr>
          <a:xfrm>
            <a:off x="729450" y="2078875"/>
            <a:ext cx="3577800" cy="2828100"/>
          </a:xfrm>
          <a:prstGeom prst="rect">
            <a:avLst/>
          </a:prstGeom>
          <a:noFill/>
          <a:ln>
            <a:noFill/>
          </a:ln>
        </p:spPr>
        <p:txBody>
          <a:bodyPr anchorCtr="0" anchor="t" bIns="91425" lIns="91425" spcFirstLastPara="1" rIns="91425" wrap="square" tIns="91425">
            <a:normAutofit fontScale="77500" lnSpcReduction="20000"/>
          </a:bodyPr>
          <a:lstStyle/>
          <a:p>
            <a:pPr indent="-292607" lvl="0" marL="457200" rtl="0" algn="l">
              <a:lnSpc>
                <a:spcPct val="115000"/>
              </a:lnSpc>
              <a:spcBef>
                <a:spcPts val="1000"/>
              </a:spcBef>
              <a:spcAft>
                <a:spcPts val="0"/>
              </a:spcAft>
              <a:buSzPct val="100000"/>
              <a:buChar char="●"/>
            </a:pPr>
            <a:r>
              <a:rPr lang="en-GB"/>
              <a:t>Google Software</a:t>
            </a:r>
            <a:endParaRPr/>
          </a:p>
          <a:p>
            <a:pPr indent="-292607" lvl="0" marL="457200" rtl="0" algn="l">
              <a:lnSpc>
                <a:spcPct val="115000"/>
              </a:lnSpc>
              <a:spcBef>
                <a:spcPts val="1000"/>
              </a:spcBef>
              <a:spcAft>
                <a:spcPts val="0"/>
              </a:spcAft>
              <a:buSzPct val="100000"/>
              <a:buChar char="●"/>
            </a:pPr>
            <a:r>
              <a:rPr lang="en-GB"/>
              <a:t>Microsoft </a:t>
            </a:r>
            <a:endParaRPr/>
          </a:p>
          <a:p>
            <a:pPr indent="-292607" lvl="0" marL="457200" rtl="0" algn="l">
              <a:lnSpc>
                <a:spcPct val="115000"/>
              </a:lnSpc>
              <a:spcBef>
                <a:spcPts val="1000"/>
              </a:spcBef>
              <a:spcAft>
                <a:spcPts val="0"/>
              </a:spcAft>
              <a:buSzPct val="100000"/>
              <a:buChar char="●"/>
            </a:pPr>
            <a:r>
              <a:rPr lang="en-GB"/>
              <a:t>Samsung Korea</a:t>
            </a:r>
            <a:endParaRPr/>
          </a:p>
          <a:p>
            <a:pPr indent="-292607" lvl="0" marL="457200" rtl="0" algn="l">
              <a:lnSpc>
                <a:spcPct val="115000"/>
              </a:lnSpc>
              <a:spcBef>
                <a:spcPts val="1000"/>
              </a:spcBef>
              <a:spcAft>
                <a:spcPts val="0"/>
              </a:spcAft>
              <a:buSzPct val="100000"/>
              <a:buChar char="●"/>
            </a:pPr>
            <a:r>
              <a:rPr lang="en-GB"/>
              <a:t>Rubrik</a:t>
            </a:r>
            <a:endParaRPr/>
          </a:p>
          <a:p>
            <a:pPr indent="-292607" lvl="0" marL="457200" rtl="0" algn="l">
              <a:lnSpc>
                <a:spcPct val="115000"/>
              </a:lnSpc>
              <a:spcBef>
                <a:spcPts val="1000"/>
              </a:spcBef>
              <a:spcAft>
                <a:spcPts val="0"/>
              </a:spcAft>
              <a:buSzPct val="100000"/>
              <a:buChar char="●"/>
            </a:pPr>
            <a:r>
              <a:rPr lang="en-GB"/>
              <a:t>Nutanix</a:t>
            </a:r>
            <a:endParaRPr/>
          </a:p>
          <a:p>
            <a:pPr indent="-292607" lvl="0" marL="457200" rtl="0" algn="l">
              <a:lnSpc>
                <a:spcPct val="115000"/>
              </a:lnSpc>
              <a:spcBef>
                <a:spcPts val="1000"/>
              </a:spcBef>
              <a:spcAft>
                <a:spcPts val="0"/>
              </a:spcAft>
              <a:buSzPct val="100000"/>
              <a:buChar char="●"/>
            </a:pPr>
            <a:r>
              <a:rPr lang="en-GB"/>
              <a:t>Uber</a:t>
            </a:r>
            <a:endParaRPr/>
          </a:p>
          <a:p>
            <a:pPr indent="-292607" lvl="0" marL="457200" rtl="0" algn="l">
              <a:lnSpc>
                <a:spcPct val="115000"/>
              </a:lnSpc>
              <a:spcBef>
                <a:spcPts val="1000"/>
              </a:spcBef>
              <a:spcAft>
                <a:spcPts val="0"/>
              </a:spcAft>
              <a:buSzPct val="100000"/>
              <a:buChar char="●"/>
            </a:pPr>
            <a:r>
              <a:rPr lang="en-GB"/>
              <a:t>Adobe</a:t>
            </a:r>
            <a:endParaRPr/>
          </a:p>
          <a:p>
            <a:pPr indent="-292607" lvl="0" marL="457200" rtl="0" algn="l">
              <a:lnSpc>
                <a:spcPct val="115000"/>
              </a:lnSpc>
              <a:spcBef>
                <a:spcPts val="1000"/>
              </a:spcBef>
              <a:spcAft>
                <a:spcPts val="0"/>
              </a:spcAft>
              <a:buSzPct val="100000"/>
              <a:buChar char="●"/>
            </a:pPr>
            <a:r>
              <a:rPr lang="en-GB"/>
              <a:t>Sprinklr</a:t>
            </a:r>
            <a:endParaRPr/>
          </a:p>
          <a:p>
            <a:pPr indent="-292607" lvl="0" marL="457200" rtl="0" algn="l">
              <a:lnSpc>
                <a:spcPct val="115000"/>
              </a:lnSpc>
              <a:spcBef>
                <a:spcPts val="1000"/>
              </a:spcBef>
              <a:spcAft>
                <a:spcPts val="0"/>
              </a:spcAft>
              <a:buSzPct val="100000"/>
              <a:buChar char="●"/>
            </a:pPr>
            <a:r>
              <a:rPr lang="en-GB"/>
              <a:t>JP Morgan Chase &amp; Co.</a:t>
            </a:r>
            <a:endParaRPr/>
          </a:p>
          <a:p>
            <a:pPr indent="-292607" lvl="0" marL="457200" rtl="0" algn="l">
              <a:lnSpc>
                <a:spcPct val="115000"/>
              </a:lnSpc>
              <a:spcBef>
                <a:spcPts val="1000"/>
              </a:spcBef>
              <a:spcAft>
                <a:spcPts val="1000"/>
              </a:spcAft>
              <a:buSzPct val="100000"/>
              <a:buChar char="●"/>
            </a:pPr>
            <a:r>
              <a:rPr lang="en-GB"/>
              <a:t>Samsung Research</a:t>
            </a:r>
            <a:endParaRPr/>
          </a:p>
        </p:txBody>
      </p:sp>
      <p:sp>
        <p:nvSpPr>
          <p:cNvPr id="162" name="Google Shape;162;p8"/>
          <p:cNvSpPr txBox="1"/>
          <p:nvPr>
            <p:ph idx="1" type="body"/>
          </p:nvPr>
        </p:nvSpPr>
        <p:spPr>
          <a:xfrm>
            <a:off x="4572000" y="2078875"/>
            <a:ext cx="3577800" cy="2828100"/>
          </a:xfrm>
          <a:prstGeom prst="rect">
            <a:avLst/>
          </a:prstGeom>
          <a:noFill/>
          <a:ln>
            <a:noFill/>
          </a:ln>
        </p:spPr>
        <p:txBody>
          <a:bodyPr anchorCtr="0" anchor="t" bIns="91425" lIns="91425" spcFirstLastPara="1" rIns="91425" wrap="square" tIns="91425">
            <a:normAutofit fontScale="77500" lnSpcReduction="20000"/>
          </a:bodyPr>
          <a:lstStyle/>
          <a:p>
            <a:pPr indent="-292607" lvl="0" marL="457200" rtl="0" algn="l">
              <a:lnSpc>
                <a:spcPct val="115000"/>
              </a:lnSpc>
              <a:spcBef>
                <a:spcPts val="1000"/>
              </a:spcBef>
              <a:spcAft>
                <a:spcPts val="0"/>
              </a:spcAft>
              <a:buSzPct val="100000"/>
              <a:buChar char="●"/>
            </a:pPr>
            <a:r>
              <a:rPr lang="en-GB"/>
              <a:t>Cohesity</a:t>
            </a:r>
            <a:endParaRPr/>
          </a:p>
          <a:p>
            <a:pPr indent="-292607" lvl="0" marL="457200" rtl="0" algn="l">
              <a:lnSpc>
                <a:spcPct val="115000"/>
              </a:lnSpc>
              <a:spcBef>
                <a:spcPts val="1000"/>
              </a:spcBef>
              <a:spcAft>
                <a:spcPts val="0"/>
              </a:spcAft>
              <a:buSzPct val="100000"/>
              <a:buChar char="●"/>
            </a:pPr>
            <a:r>
              <a:rPr lang="en-GB"/>
              <a:t>D.E. Shaw</a:t>
            </a:r>
            <a:endParaRPr/>
          </a:p>
          <a:p>
            <a:pPr indent="-292607" lvl="0" marL="457200" rtl="0" algn="l">
              <a:lnSpc>
                <a:spcPct val="115000"/>
              </a:lnSpc>
              <a:spcBef>
                <a:spcPts val="1000"/>
              </a:spcBef>
              <a:spcAft>
                <a:spcPts val="0"/>
              </a:spcAft>
              <a:buSzPct val="100000"/>
              <a:buChar char="●"/>
            </a:pPr>
            <a:r>
              <a:rPr lang="en-GB"/>
              <a:t>A.P.T Portfolio</a:t>
            </a:r>
            <a:endParaRPr/>
          </a:p>
          <a:p>
            <a:pPr indent="-292607" lvl="0" marL="457200" rtl="0" algn="l">
              <a:lnSpc>
                <a:spcPct val="115000"/>
              </a:lnSpc>
              <a:spcBef>
                <a:spcPts val="1000"/>
              </a:spcBef>
              <a:spcAft>
                <a:spcPts val="0"/>
              </a:spcAft>
              <a:buSzPct val="100000"/>
              <a:buChar char="●"/>
            </a:pPr>
            <a:r>
              <a:rPr lang="en-GB"/>
              <a:t>AlphaGrep</a:t>
            </a:r>
            <a:endParaRPr/>
          </a:p>
          <a:p>
            <a:pPr indent="-292607" lvl="0" marL="457200" rtl="0" algn="l">
              <a:lnSpc>
                <a:spcPct val="115000"/>
              </a:lnSpc>
              <a:spcBef>
                <a:spcPts val="1000"/>
              </a:spcBef>
              <a:spcAft>
                <a:spcPts val="0"/>
              </a:spcAft>
              <a:buSzPct val="100000"/>
              <a:buChar char="●"/>
            </a:pPr>
            <a:r>
              <a:rPr lang="en-GB"/>
              <a:t>SAP Labs</a:t>
            </a:r>
            <a:endParaRPr/>
          </a:p>
          <a:p>
            <a:pPr indent="-292607" lvl="0" marL="457200" rtl="0" algn="l">
              <a:lnSpc>
                <a:spcPct val="115000"/>
              </a:lnSpc>
              <a:spcBef>
                <a:spcPts val="1000"/>
              </a:spcBef>
              <a:spcAft>
                <a:spcPts val="0"/>
              </a:spcAft>
              <a:buSzPct val="100000"/>
              <a:buChar char="●"/>
            </a:pPr>
            <a:r>
              <a:rPr lang="en-GB"/>
              <a:t>Wells Fargo</a:t>
            </a:r>
            <a:endParaRPr/>
          </a:p>
          <a:p>
            <a:pPr indent="-292607" lvl="0" marL="457200" rtl="0" algn="l">
              <a:lnSpc>
                <a:spcPct val="115000"/>
              </a:lnSpc>
              <a:spcBef>
                <a:spcPts val="1000"/>
              </a:spcBef>
              <a:spcAft>
                <a:spcPts val="0"/>
              </a:spcAft>
              <a:buSzPct val="100000"/>
              <a:buChar char="●"/>
            </a:pPr>
            <a:r>
              <a:rPr lang="en-GB"/>
              <a:t>Amazon</a:t>
            </a:r>
            <a:endParaRPr/>
          </a:p>
          <a:p>
            <a:pPr indent="-292607" lvl="0" marL="457200" rtl="0" algn="l">
              <a:lnSpc>
                <a:spcPct val="115000"/>
              </a:lnSpc>
              <a:spcBef>
                <a:spcPts val="1000"/>
              </a:spcBef>
              <a:spcAft>
                <a:spcPts val="0"/>
              </a:spcAft>
              <a:buSzPct val="100000"/>
              <a:buChar char="●"/>
            </a:pPr>
            <a:r>
              <a:rPr lang="en-GB"/>
              <a:t>Oracle</a:t>
            </a:r>
            <a:endParaRPr/>
          </a:p>
          <a:p>
            <a:pPr indent="-292607" lvl="0" marL="457200" rtl="0" algn="l">
              <a:lnSpc>
                <a:spcPct val="115000"/>
              </a:lnSpc>
              <a:spcBef>
                <a:spcPts val="1000"/>
              </a:spcBef>
              <a:spcAft>
                <a:spcPts val="0"/>
              </a:spcAft>
              <a:buSzPct val="100000"/>
              <a:buChar char="●"/>
            </a:pPr>
            <a:r>
              <a:rPr lang="en-GB"/>
              <a:t>Flipkart</a:t>
            </a:r>
            <a:endParaRPr/>
          </a:p>
          <a:p>
            <a:pPr indent="-292607" lvl="0" marL="457200" rtl="0" algn="l">
              <a:lnSpc>
                <a:spcPct val="115000"/>
              </a:lnSpc>
              <a:spcBef>
                <a:spcPts val="1000"/>
              </a:spcBef>
              <a:spcAft>
                <a:spcPts val="1000"/>
              </a:spcAft>
              <a:buSzPct val="100000"/>
              <a:buChar char="●"/>
            </a:pPr>
            <a:r>
              <a:rPr lang="en-GB"/>
              <a:t>Walmart Labs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Process - Software</a:t>
            </a:r>
            <a:endParaRPr/>
          </a:p>
        </p:txBody>
      </p:sp>
      <p:sp>
        <p:nvSpPr>
          <p:cNvPr id="168" name="Google Shape;168;p9"/>
          <p:cNvSpPr txBox="1"/>
          <p:nvPr>
            <p:ph idx="1" type="body"/>
          </p:nvPr>
        </p:nvSpPr>
        <p:spPr>
          <a:xfrm>
            <a:off x="729450" y="2078875"/>
            <a:ext cx="7688700" cy="277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GB"/>
              <a:t>Online coding test</a:t>
            </a:r>
            <a:endParaRPr b="1"/>
          </a:p>
          <a:p>
            <a:pPr indent="-311150" lvl="0" marL="914400" rtl="0" algn="l">
              <a:lnSpc>
                <a:spcPct val="115000"/>
              </a:lnSpc>
              <a:spcBef>
                <a:spcPts val="1200"/>
              </a:spcBef>
              <a:spcAft>
                <a:spcPts val="0"/>
              </a:spcAft>
              <a:buSzPts val="1300"/>
              <a:buChar char="●"/>
            </a:pPr>
            <a:r>
              <a:rPr lang="en-GB"/>
              <a:t>Questions on general coding problems, also some math problems</a:t>
            </a:r>
            <a:endParaRPr/>
          </a:p>
          <a:p>
            <a:pPr indent="0" lvl="0" marL="0" rtl="0" algn="l">
              <a:lnSpc>
                <a:spcPct val="115000"/>
              </a:lnSpc>
              <a:spcBef>
                <a:spcPts val="1200"/>
              </a:spcBef>
              <a:spcAft>
                <a:spcPts val="0"/>
              </a:spcAft>
              <a:buSzPts val="1300"/>
              <a:buNone/>
            </a:pPr>
            <a:r>
              <a:rPr b="1" lang="en-GB"/>
              <a:t>Interview Process</a:t>
            </a:r>
            <a:endParaRPr b="1"/>
          </a:p>
          <a:p>
            <a:pPr indent="-311150" lvl="0" marL="914400" rtl="0" algn="l">
              <a:lnSpc>
                <a:spcPct val="115000"/>
              </a:lnSpc>
              <a:spcBef>
                <a:spcPts val="1200"/>
              </a:spcBef>
              <a:spcAft>
                <a:spcPts val="0"/>
              </a:spcAft>
              <a:buSzPts val="1300"/>
              <a:buChar char="●"/>
            </a:pPr>
            <a:r>
              <a:rPr lang="en-GB"/>
              <a:t>Intermediate programming questions</a:t>
            </a:r>
            <a:endParaRPr/>
          </a:p>
          <a:p>
            <a:pPr indent="-311150" lvl="0" marL="914400" rtl="0" algn="l">
              <a:lnSpc>
                <a:spcPct val="115000"/>
              </a:lnSpc>
              <a:spcBef>
                <a:spcPts val="0"/>
              </a:spcBef>
              <a:spcAft>
                <a:spcPts val="0"/>
              </a:spcAft>
              <a:buSzPts val="1300"/>
              <a:buChar char="●"/>
            </a:pPr>
            <a:r>
              <a:rPr lang="en-GB"/>
              <a:t>Algorithmic puzzles</a:t>
            </a:r>
            <a:endParaRPr/>
          </a:p>
          <a:p>
            <a:pPr indent="-311150" lvl="0" marL="914400" rtl="0" algn="l">
              <a:lnSpc>
                <a:spcPct val="115000"/>
              </a:lnSpc>
              <a:spcBef>
                <a:spcPts val="0"/>
              </a:spcBef>
              <a:spcAft>
                <a:spcPts val="0"/>
              </a:spcAft>
              <a:buSzPts val="1300"/>
              <a:buChar char="●"/>
            </a:pPr>
            <a:r>
              <a:rPr lang="en-GB"/>
              <a:t>Statistics and machine learning</a:t>
            </a:r>
            <a:endParaRPr/>
          </a:p>
          <a:p>
            <a:pPr indent="-311150" lvl="0" marL="914400" rtl="0" algn="l">
              <a:lnSpc>
                <a:spcPct val="115000"/>
              </a:lnSpc>
              <a:spcBef>
                <a:spcPts val="0"/>
              </a:spcBef>
              <a:spcAft>
                <a:spcPts val="0"/>
              </a:spcAft>
              <a:buSzPts val="1300"/>
              <a:buChar char="●"/>
            </a:pPr>
            <a:r>
              <a:rPr lang="en-GB"/>
              <a:t>Technical projects and past internship</a:t>
            </a:r>
            <a:endParaRPr/>
          </a:p>
          <a:p>
            <a:pPr indent="-311150" lvl="0" marL="914400" rtl="0" algn="l">
              <a:lnSpc>
                <a:spcPct val="115000"/>
              </a:lnSpc>
              <a:spcBef>
                <a:spcPts val="0"/>
              </a:spcBef>
              <a:spcAft>
                <a:spcPts val="0"/>
              </a:spcAft>
              <a:buSzPts val="1300"/>
              <a:buChar char="●"/>
            </a:pPr>
            <a:r>
              <a:rPr lang="en-GB"/>
              <a:t>Stress on complete, clean and error free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