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notesMasterIdLst>
    <p:notesMasterId r:id="rId18"/>
  </p:notesMasterIdLst>
  <p:sldIdLst>
    <p:sldId id="273" r:id="rId2"/>
    <p:sldId id="256" r:id="rId3"/>
    <p:sldId id="274" r:id="rId4"/>
    <p:sldId id="262" r:id="rId5"/>
    <p:sldId id="271" r:id="rId6"/>
    <p:sldId id="265" r:id="rId7"/>
    <p:sldId id="270" r:id="rId8"/>
    <p:sldId id="266" r:id="rId9"/>
    <p:sldId id="258" r:id="rId10"/>
    <p:sldId id="264" r:id="rId11"/>
    <p:sldId id="259" r:id="rId12"/>
    <p:sldId id="263" r:id="rId13"/>
    <p:sldId id="260" r:id="rId14"/>
    <p:sldId id="269" r:id="rId15"/>
    <p:sldId id="261"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it Arya" initials="AA" lastIdx="2" clrIdx="0">
    <p:extLst>
      <p:ext uri="{19B8F6BF-5375-455C-9EA6-DF929625EA0E}">
        <p15:presenceInfo xmlns:p15="http://schemas.microsoft.com/office/powerpoint/2012/main" userId="Anshit Ar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1" d="100"/>
          <a:sy n="81" d="100"/>
        </p:scale>
        <p:origin x="1498"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109205-4B23-4F69-AA9E-BF4318A536AE}" type="datetimeFigureOut">
              <a:rPr lang="en-IN" smtClean="0"/>
              <a:t>30-11-2020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51209-79DC-4B47-96C8-CC993F512092}" type="slidenum">
              <a:rPr lang="en-IN" smtClean="0"/>
              <a:t>‹#›</a:t>
            </a:fld>
            <a:endParaRPr lang="en-IN"/>
          </a:p>
        </p:txBody>
      </p:sp>
    </p:spTree>
    <p:extLst>
      <p:ext uri="{BB962C8B-B14F-4D97-AF65-F5344CB8AC3E}">
        <p14:creationId xmlns:p14="http://schemas.microsoft.com/office/powerpoint/2010/main" val="2188736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1371600" y="1143000"/>
            <a:ext cx="4114800" cy="3086100"/>
          </a:xfrm>
          <a:ln/>
        </p:spPr>
      </p:sp>
      <p:sp>
        <p:nvSpPr>
          <p:cNvPr id="19459" name="Notes Placeholder 2"/>
          <p:cNvSpPr>
            <a:spLocks noGrp="1"/>
          </p:cNvSpPr>
          <p:nvPr>
            <p:ph type="body" idx="1"/>
          </p:nvPr>
        </p:nvSpPr>
        <p:spPr>
          <a:noFill/>
        </p:spPr>
        <p:txBody>
          <a:bodyPr/>
          <a:lstStyle/>
          <a:p>
            <a:pPr algn="r"/>
            <a:endParaRPr lang="en-US" altLang="en-US"/>
          </a:p>
        </p:txBody>
      </p:sp>
      <p:sp>
        <p:nvSpPr>
          <p:cNvPr id="19460" name="Slide Number Placeholder 3"/>
          <p:cNvSpPr>
            <a:spLocks noGrp="1"/>
          </p:cNvSpPr>
          <p:nvPr>
            <p:ph type="sldNum" sz="quarter" idx="5"/>
          </p:nvPr>
        </p:nvSpPr>
        <p:spPr>
          <a:noFill/>
        </p:spPr>
        <p:txBody>
          <a:bodyPr/>
          <a:lstStyle>
            <a:lvl1pPr defTabSz="917575" eaLnBrk="0" hangingPunct="0">
              <a:spcBef>
                <a:spcPct val="30000"/>
              </a:spcBef>
              <a:defRPr sz="1200">
                <a:solidFill>
                  <a:schemeClr val="tx1"/>
                </a:solidFill>
                <a:latin typeface="Arial" charset="0"/>
              </a:defRPr>
            </a:lvl1pPr>
            <a:lvl2pPr marL="742950" indent="-285750" defTabSz="917575" eaLnBrk="0" hangingPunct="0">
              <a:spcBef>
                <a:spcPct val="30000"/>
              </a:spcBef>
              <a:defRPr sz="1200">
                <a:solidFill>
                  <a:schemeClr val="tx1"/>
                </a:solidFill>
                <a:latin typeface="Arial" charset="0"/>
              </a:defRPr>
            </a:lvl2pPr>
            <a:lvl3pPr marL="1143000" indent="-228600" defTabSz="917575" eaLnBrk="0" hangingPunct="0">
              <a:spcBef>
                <a:spcPct val="30000"/>
              </a:spcBef>
              <a:defRPr sz="1200">
                <a:solidFill>
                  <a:schemeClr val="tx1"/>
                </a:solidFill>
                <a:latin typeface="Arial" charset="0"/>
              </a:defRPr>
            </a:lvl3pPr>
            <a:lvl4pPr marL="1600200" indent="-228600" defTabSz="917575" eaLnBrk="0" hangingPunct="0">
              <a:spcBef>
                <a:spcPct val="30000"/>
              </a:spcBef>
              <a:defRPr sz="1200">
                <a:solidFill>
                  <a:schemeClr val="tx1"/>
                </a:solidFill>
                <a:latin typeface="Arial" charset="0"/>
              </a:defRPr>
            </a:lvl4pPr>
            <a:lvl5pPr marL="2057400" indent="-228600" defTabSz="917575" eaLnBrk="0" hangingPunct="0">
              <a:spcBef>
                <a:spcPct val="30000"/>
              </a:spcBef>
              <a:defRPr sz="1200">
                <a:solidFill>
                  <a:schemeClr val="tx1"/>
                </a:solidFill>
                <a:latin typeface="Arial" charset="0"/>
              </a:defRPr>
            </a:lvl5pPr>
            <a:lvl6pPr marL="2514600" indent="-228600" defTabSz="917575" eaLnBrk="0" fontAlgn="base" hangingPunct="0">
              <a:spcBef>
                <a:spcPct val="30000"/>
              </a:spcBef>
              <a:spcAft>
                <a:spcPct val="0"/>
              </a:spcAft>
              <a:defRPr sz="1200">
                <a:solidFill>
                  <a:schemeClr val="tx1"/>
                </a:solidFill>
                <a:latin typeface="Arial" charset="0"/>
              </a:defRPr>
            </a:lvl6pPr>
            <a:lvl7pPr marL="2971800" indent="-228600" defTabSz="917575" eaLnBrk="0" fontAlgn="base" hangingPunct="0">
              <a:spcBef>
                <a:spcPct val="30000"/>
              </a:spcBef>
              <a:spcAft>
                <a:spcPct val="0"/>
              </a:spcAft>
              <a:defRPr sz="1200">
                <a:solidFill>
                  <a:schemeClr val="tx1"/>
                </a:solidFill>
                <a:latin typeface="Arial" charset="0"/>
              </a:defRPr>
            </a:lvl7pPr>
            <a:lvl8pPr marL="3429000" indent="-228600" defTabSz="917575" eaLnBrk="0" fontAlgn="base" hangingPunct="0">
              <a:spcBef>
                <a:spcPct val="30000"/>
              </a:spcBef>
              <a:spcAft>
                <a:spcPct val="0"/>
              </a:spcAft>
              <a:defRPr sz="1200">
                <a:solidFill>
                  <a:schemeClr val="tx1"/>
                </a:solidFill>
                <a:latin typeface="Arial" charset="0"/>
              </a:defRPr>
            </a:lvl8pPr>
            <a:lvl9pPr marL="3886200" indent="-228600" defTabSz="917575"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D3E5F28-FE3E-420F-AC6D-99D0A406C1C7}" type="slidenum">
              <a:rPr lang="de-DE" altLang="en-US" smtClean="0"/>
              <a:pPr eaLnBrk="1" hangingPunct="1">
                <a:spcBef>
                  <a:spcPct val="0"/>
                </a:spcBef>
              </a:pPr>
              <a:t>13</a:t>
            </a:fld>
            <a:endParaRPr lang="de-DE" altLang="en-US"/>
          </a:p>
        </p:txBody>
      </p:sp>
    </p:spTree>
    <p:extLst>
      <p:ext uri="{BB962C8B-B14F-4D97-AF65-F5344CB8AC3E}">
        <p14:creationId xmlns:p14="http://schemas.microsoft.com/office/powerpoint/2010/main" val="22726330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DAF6FB-FDC8-4CEE-8F18-F6D34D86A607}" type="datetime1">
              <a:rPr lang="en-IN" smtClean="0"/>
              <a:t>30-11-2020</a:t>
            </a:fld>
            <a:endParaRPr lang="en-IN"/>
          </a:p>
        </p:txBody>
      </p:sp>
      <p:sp>
        <p:nvSpPr>
          <p:cNvPr id="5" name="Footer Placeholder 4"/>
          <p:cNvSpPr>
            <a:spLocks noGrp="1"/>
          </p:cNvSpPr>
          <p:nvPr>
            <p:ph type="ftr" sz="quarter" idx="11"/>
          </p:nvPr>
        </p:nvSpPr>
        <p:spPr/>
        <p:txBody>
          <a:bodyPr/>
          <a:lstStyle/>
          <a:p>
            <a:r>
              <a:rPr lang="en-IN"/>
              <a:t>Glass | Deepak Pathak | VLM Batch 13</a:t>
            </a:r>
          </a:p>
        </p:txBody>
      </p:sp>
      <p:sp>
        <p:nvSpPr>
          <p:cNvPr id="6" name="Slide Number Placeholder 5"/>
          <p:cNvSpPr>
            <a:spLocks noGrp="1"/>
          </p:cNvSpPr>
          <p:nvPr>
            <p:ph type="sldNum" sz="quarter" idx="12"/>
          </p:nvPr>
        </p:nvSpPr>
        <p:spPr/>
        <p:txBody>
          <a:bodyPr/>
          <a:lstStyle/>
          <a:p>
            <a:fld id="{919B753E-A5E7-4674-ACC8-1711CA16ACCF}" type="slidenum">
              <a:rPr lang="en-IN" smtClean="0"/>
              <a:t>‹#›</a:t>
            </a:fld>
            <a:endParaRPr lang="en-IN"/>
          </a:p>
        </p:txBody>
      </p:sp>
      <p:pic>
        <p:nvPicPr>
          <p:cNvPr id="9" name="Picture 8">
            <a:extLst>
              <a:ext uri="{FF2B5EF4-FFF2-40B4-BE49-F238E27FC236}">
                <a16:creationId xmlns:a16="http://schemas.microsoft.com/office/drawing/2014/main" id="{5DFE21C5-2EFE-453A-A97C-7CB0DE7617DA}"/>
              </a:ext>
            </a:extLst>
          </p:cNvPr>
          <p:cNvPicPr/>
          <p:nvPr userDrawn="1"/>
        </p:nvPicPr>
        <p:blipFill>
          <a:blip r:embed="rId3" cstate="print">
            <a:extLst>
              <a:ext uri="{BEBA8EAE-BF5A-486C-A8C5-ECC9F3942E4B}">
                <a14:imgProps xmlns:a14="http://schemas.microsoft.com/office/drawing/2010/main">
                  <a14:imgLayer r:embed="rId4">
                    <a14:imgEffect>
                      <a14:backgroundRemoval t="0" b="99130" l="0" r="100000"/>
                    </a14:imgEffect>
                  </a14:imgLayer>
                </a14:imgProps>
              </a:ext>
              <a:ext uri="{28A0092B-C50C-407E-A947-70E740481C1C}">
                <a14:useLocalDpi xmlns:a14="http://schemas.microsoft.com/office/drawing/2010/main" val="0"/>
              </a:ext>
            </a:extLst>
          </a:blip>
          <a:stretch>
            <a:fillRect/>
          </a:stretch>
        </p:blipFill>
        <p:spPr>
          <a:xfrm>
            <a:off x="8490505" y="69946"/>
            <a:ext cx="574082" cy="615854"/>
          </a:xfrm>
          <a:prstGeom prst="rect">
            <a:avLst/>
          </a:prstGeom>
        </p:spPr>
      </p:pic>
    </p:spTree>
    <p:extLst>
      <p:ext uri="{BB962C8B-B14F-4D97-AF65-F5344CB8AC3E}">
        <p14:creationId xmlns:p14="http://schemas.microsoft.com/office/powerpoint/2010/main" val="381294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EAA6E9-3696-4621-BFCF-D44EF5095BDD}" type="datetime1">
              <a:rPr lang="en-IN" smtClean="0"/>
              <a:t>30-11-2020</a:t>
            </a:fld>
            <a:endParaRPr lang="en-IN"/>
          </a:p>
        </p:txBody>
      </p:sp>
      <p:sp>
        <p:nvSpPr>
          <p:cNvPr id="6" name="Footer Placeholder 5"/>
          <p:cNvSpPr>
            <a:spLocks noGrp="1"/>
          </p:cNvSpPr>
          <p:nvPr>
            <p:ph type="ftr" sz="quarter" idx="11"/>
          </p:nvPr>
        </p:nvSpPr>
        <p:spPr/>
        <p:txBody>
          <a:bodyPr/>
          <a:lstStyle/>
          <a:p>
            <a:r>
              <a:rPr lang="en-IN"/>
              <a:t>Glass | Deepak Pathak | VLM Batch 13</a:t>
            </a:r>
            <a:endParaRPr lang="en-IN" dirty="0"/>
          </a:p>
        </p:txBody>
      </p:sp>
      <p:sp>
        <p:nvSpPr>
          <p:cNvPr id="7" name="Slide Number Placeholder 6"/>
          <p:cNvSpPr>
            <a:spLocks noGrp="1"/>
          </p:cNvSpPr>
          <p:nvPr>
            <p:ph type="sldNum" sz="quarter" idx="12"/>
          </p:nvPr>
        </p:nvSpPr>
        <p:spPr/>
        <p:txBody>
          <a:bodyPr/>
          <a:lstStyle/>
          <a:p>
            <a:fld id="{919B753E-A5E7-4674-ACC8-1711CA16ACCF}" type="slidenum">
              <a:rPr lang="en-IN" smtClean="0"/>
              <a:pPr/>
              <a:t>‹#›</a:t>
            </a:fld>
            <a:endParaRPr lang="en-IN" dirty="0"/>
          </a:p>
        </p:txBody>
      </p:sp>
    </p:spTree>
    <p:extLst>
      <p:ext uri="{BB962C8B-B14F-4D97-AF65-F5344CB8AC3E}">
        <p14:creationId xmlns:p14="http://schemas.microsoft.com/office/powerpoint/2010/main" val="377443849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EAA6E9-3696-4621-BFCF-D44EF5095BDD}" type="datetime1">
              <a:rPr lang="en-IN" smtClean="0"/>
              <a:t>30-11-2020</a:t>
            </a:fld>
            <a:endParaRPr lang="en-IN"/>
          </a:p>
        </p:txBody>
      </p:sp>
      <p:sp>
        <p:nvSpPr>
          <p:cNvPr id="6" name="Footer Placeholder 5"/>
          <p:cNvSpPr>
            <a:spLocks noGrp="1"/>
          </p:cNvSpPr>
          <p:nvPr>
            <p:ph type="ftr" sz="quarter" idx="11"/>
          </p:nvPr>
        </p:nvSpPr>
        <p:spPr/>
        <p:txBody>
          <a:bodyPr/>
          <a:lstStyle/>
          <a:p>
            <a:r>
              <a:rPr lang="en-IN"/>
              <a:t>Glass | Deepak Pathak | VLM Batch 13</a:t>
            </a:r>
            <a:endParaRPr lang="en-IN" dirty="0"/>
          </a:p>
        </p:txBody>
      </p:sp>
      <p:sp>
        <p:nvSpPr>
          <p:cNvPr id="7" name="Slide Number Placeholder 6"/>
          <p:cNvSpPr>
            <a:spLocks noGrp="1"/>
          </p:cNvSpPr>
          <p:nvPr>
            <p:ph type="sldNum" sz="quarter" idx="12"/>
          </p:nvPr>
        </p:nvSpPr>
        <p:spPr/>
        <p:txBody>
          <a:bodyPr/>
          <a:lstStyle/>
          <a:p>
            <a:fld id="{919B753E-A5E7-4674-ACC8-1711CA16ACCF}" type="slidenum">
              <a:rPr lang="en-IN" smtClean="0"/>
              <a:pPr/>
              <a:t>‹#›</a:t>
            </a:fld>
            <a:endParaRPr lang="en-IN" dirty="0"/>
          </a:p>
        </p:txBody>
      </p:sp>
    </p:spTree>
    <p:extLst>
      <p:ext uri="{BB962C8B-B14F-4D97-AF65-F5344CB8AC3E}">
        <p14:creationId xmlns:p14="http://schemas.microsoft.com/office/powerpoint/2010/main" val="209622070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EAA6E9-3696-4621-BFCF-D44EF5095BDD}" type="datetime1">
              <a:rPr lang="en-IN" smtClean="0"/>
              <a:t>30-11-2020</a:t>
            </a:fld>
            <a:endParaRPr lang="en-IN"/>
          </a:p>
        </p:txBody>
      </p:sp>
      <p:sp>
        <p:nvSpPr>
          <p:cNvPr id="6" name="Footer Placeholder 5"/>
          <p:cNvSpPr>
            <a:spLocks noGrp="1"/>
          </p:cNvSpPr>
          <p:nvPr>
            <p:ph type="ftr" sz="quarter" idx="11"/>
          </p:nvPr>
        </p:nvSpPr>
        <p:spPr/>
        <p:txBody>
          <a:bodyPr/>
          <a:lstStyle/>
          <a:p>
            <a:r>
              <a:rPr lang="en-IN"/>
              <a:t>Glass | Deepak Pathak | VLM Batch 13</a:t>
            </a:r>
            <a:endParaRPr lang="en-IN" dirty="0"/>
          </a:p>
        </p:txBody>
      </p:sp>
      <p:sp>
        <p:nvSpPr>
          <p:cNvPr id="7" name="Slide Number Placeholder 6"/>
          <p:cNvSpPr>
            <a:spLocks noGrp="1"/>
          </p:cNvSpPr>
          <p:nvPr>
            <p:ph type="sldNum" sz="quarter" idx="12"/>
          </p:nvPr>
        </p:nvSpPr>
        <p:spPr/>
        <p:txBody>
          <a:bodyPr/>
          <a:lstStyle/>
          <a:p>
            <a:fld id="{919B753E-A5E7-4674-ACC8-1711CA16ACCF}" type="slidenum">
              <a:rPr lang="en-IN" smtClean="0"/>
              <a:pPr/>
              <a:t>‹#›</a:t>
            </a:fld>
            <a:endParaRPr lang="en-IN"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025690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EAA6E9-3696-4621-BFCF-D44EF5095BDD}" type="datetime1">
              <a:rPr lang="en-IN" smtClean="0"/>
              <a:t>30-11-2020</a:t>
            </a:fld>
            <a:endParaRPr lang="en-IN"/>
          </a:p>
        </p:txBody>
      </p:sp>
      <p:sp>
        <p:nvSpPr>
          <p:cNvPr id="6" name="Footer Placeholder 5"/>
          <p:cNvSpPr>
            <a:spLocks noGrp="1"/>
          </p:cNvSpPr>
          <p:nvPr>
            <p:ph type="ftr" sz="quarter" idx="11"/>
          </p:nvPr>
        </p:nvSpPr>
        <p:spPr/>
        <p:txBody>
          <a:bodyPr/>
          <a:lstStyle/>
          <a:p>
            <a:r>
              <a:rPr lang="en-IN"/>
              <a:t>Glass | Deepak Pathak | VLM Batch 13</a:t>
            </a:r>
            <a:endParaRPr lang="en-IN" dirty="0"/>
          </a:p>
        </p:txBody>
      </p:sp>
      <p:sp>
        <p:nvSpPr>
          <p:cNvPr id="7" name="Slide Number Placeholder 6"/>
          <p:cNvSpPr>
            <a:spLocks noGrp="1"/>
          </p:cNvSpPr>
          <p:nvPr>
            <p:ph type="sldNum" sz="quarter" idx="12"/>
          </p:nvPr>
        </p:nvSpPr>
        <p:spPr/>
        <p:txBody>
          <a:bodyPr/>
          <a:lstStyle/>
          <a:p>
            <a:fld id="{919B753E-A5E7-4674-ACC8-1711CA16ACCF}" type="slidenum">
              <a:rPr lang="en-IN" smtClean="0"/>
              <a:pPr/>
              <a:t>‹#›</a:t>
            </a:fld>
            <a:endParaRPr lang="en-IN" dirty="0"/>
          </a:p>
        </p:txBody>
      </p:sp>
    </p:spTree>
    <p:extLst>
      <p:ext uri="{BB962C8B-B14F-4D97-AF65-F5344CB8AC3E}">
        <p14:creationId xmlns:p14="http://schemas.microsoft.com/office/powerpoint/2010/main" val="82364637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EAA6E9-3696-4621-BFCF-D44EF5095BDD}" type="datetime1">
              <a:rPr lang="en-IN" smtClean="0"/>
              <a:t>30-11-2020</a:t>
            </a:fld>
            <a:endParaRPr lang="en-IN"/>
          </a:p>
        </p:txBody>
      </p:sp>
      <p:sp>
        <p:nvSpPr>
          <p:cNvPr id="4" name="Footer Placeholder 3"/>
          <p:cNvSpPr>
            <a:spLocks noGrp="1"/>
          </p:cNvSpPr>
          <p:nvPr>
            <p:ph type="ftr" sz="quarter" idx="11"/>
          </p:nvPr>
        </p:nvSpPr>
        <p:spPr/>
        <p:txBody>
          <a:bodyPr/>
          <a:lstStyle/>
          <a:p>
            <a:r>
              <a:rPr lang="en-IN"/>
              <a:t>Glass | Deepak Pathak | VLM Batch 13</a:t>
            </a:r>
            <a:endParaRPr lang="en-IN" dirty="0"/>
          </a:p>
        </p:txBody>
      </p:sp>
      <p:sp>
        <p:nvSpPr>
          <p:cNvPr id="5" name="Slide Number Placeholder 4"/>
          <p:cNvSpPr>
            <a:spLocks noGrp="1"/>
          </p:cNvSpPr>
          <p:nvPr>
            <p:ph type="sldNum" sz="quarter" idx="12"/>
          </p:nvPr>
        </p:nvSpPr>
        <p:spPr/>
        <p:txBody>
          <a:bodyPr/>
          <a:lstStyle/>
          <a:p>
            <a:fld id="{919B753E-A5E7-4674-ACC8-1711CA16ACCF}" type="slidenum">
              <a:rPr lang="en-IN" smtClean="0"/>
              <a:pPr/>
              <a:t>‹#›</a:t>
            </a:fld>
            <a:endParaRPr lang="en-IN" dirty="0"/>
          </a:p>
        </p:txBody>
      </p:sp>
    </p:spTree>
    <p:extLst>
      <p:ext uri="{BB962C8B-B14F-4D97-AF65-F5344CB8AC3E}">
        <p14:creationId xmlns:p14="http://schemas.microsoft.com/office/powerpoint/2010/main" val="102320953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EAA6E9-3696-4621-BFCF-D44EF5095BDD}" type="datetime1">
              <a:rPr lang="en-IN" smtClean="0"/>
              <a:t>30-11-2020</a:t>
            </a:fld>
            <a:endParaRPr lang="en-IN"/>
          </a:p>
        </p:txBody>
      </p:sp>
      <p:sp>
        <p:nvSpPr>
          <p:cNvPr id="4" name="Footer Placeholder 3"/>
          <p:cNvSpPr>
            <a:spLocks noGrp="1"/>
          </p:cNvSpPr>
          <p:nvPr>
            <p:ph type="ftr" sz="quarter" idx="11"/>
          </p:nvPr>
        </p:nvSpPr>
        <p:spPr/>
        <p:txBody>
          <a:bodyPr/>
          <a:lstStyle/>
          <a:p>
            <a:r>
              <a:rPr lang="en-IN"/>
              <a:t>Glass | Deepak Pathak | VLM Batch 13</a:t>
            </a:r>
            <a:endParaRPr lang="en-IN" dirty="0"/>
          </a:p>
        </p:txBody>
      </p:sp>
      <p:sp>
        <p:nvSpPr>
          <p:cNvPr id="5" name="Slide Number Placeholder 4"/>
          <p:cNvSpPr>
            <a:spLocks noGrp="1"/>
          </p:cNvSpPr>
          <p:nvPr>
            <p:ph type="sldNum" sz="quarter" idx="12"/>
          </p:nvPr>
        </p:nvSpPr>
        <p:spPr/>
        <p:txBody>
          <a:bodyPr/>
          <a:lstStyle/>
          <a:p>
            <a:fld id="{919B753E-A5E7-4674-ACC8-1711CA16ACCF}" type="slidenum">
              <a:rPr lang="en-IN" smtClean="0"/>
              <a:pPr/>
              <a:t>‹#›</a:t>
            </a:fld>
            <a:endParaRPr lang="en-IN" dirty="0"/>
          </a:p>
        </p:txBody>
      </p:sp>
    </p:spTree>
    <p:extLst>
      <p:ext uri="{BB962C8B-B14F-4D97-AF65-F5344CB8AC3E}">
        <p14:creationId xmlns:p14="http://schemas.microsoft.com/office/powerpoint/2010/main" val="5643631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EAA6E9-3696-4621-BFCF-D44EF5095BDD}" type="datetime1">
              <a:rPr lang="en-IN" smtClean="0"/>
              <a:t>30-11-2020</a:t>
            </a:fld>
            <a:endParaRPr lang="en-IN"/>
          </a:p>
        </p:txBody>
      </p:sp>
      <p:sp>
        <p:nvSpPr>
          <p:cNvPr id="5" name="Footer Placeholder 4"/>
          <p:cNvSpPr>
            <a:spLocks noGrp="1"/>
          </p:cNvSpPr>
          <p:nvPr>
            <p:ph type="ftr" sz="quarter" idx="11"/>
          </p:nvPr>
        </p:nvSpPr>
        <p:spPr/>
        <p:txBody>
          <a:bodyPr/>
          <a:lstStyle/>
          <a:p>
            <a:r>
              <a:rPr lang="en-IN"/>
              <a:t>Glass | Deepak Pathak | VLM Batch 13</a:t>
            </a:r>
            <a:endParaRPr lang="en-IN" dirty="0"/>
          </a:p>
        </p:txBody>
      </p:sp>
      <p:sp>
        <p:nvSpPr>
          <p:cNvPr id="6" name="Slide Number Placeholder 5"/>
          <p:cNvSpPr>
            <a:spLocks noGrp="1"/>
          </p:cNvSpPr>
          <p:nvPr>
            <p:ph type="sldNum" sz="quarter" idx="12"/>
          </p:nvPr>
        </p:nvSpPr>
        <p:spPr/>
        <p:txBody>
          <a:bodyPr/>
          <a:lstStyle/>
          <a:p>
            <a:fld id="{919B753E-A5E7-4674-ACC8-1711CA16ACCF}" type="slidenum">
              <a:rPr lang="en-IN" smtClean="0"/>
              <a:pPr/>
              <a:t>‹#›</a:t>
            </a:fld>
            <a:endParaRPr lang="en-IN" dirty="0"/>
          </a:p>
        </p:txBody>
      </p:sp>
    </p:spTree>
    <p:extLst>
      <p:ext uri="{BB962C8B-B14F-4D97-AF65-F5344CB8AC3E}">
        <p14:creationId xmlns:p14="http://schemas.microsoft.com/office/powerpoint/2010/main" val="52431082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EAA6E9-3696-4621-BFCF-D44EF5095BDD}" type="datetime1">
              <a:rPr lang="en-IN" smtClean="0"/>
              <a:t>30-11-2020</a:t>
            </a:fld>
            <a:endParaRPr lang="en-IN"/>
          </a:p>
        </p:txBody>
      </p:sp>
      <p:sp>
        <p:nvSpPr>
          <p:cNvPr id="5" name="Footer Placeholder 4"/>
          <p:cNvSpPr>
            <a:spLocks noGrp="1"/>
          </p:cNvSpPr>
          <p:nvPr>
            <p:ph type="ftr" sz="quarter" idx="11"/>
          </p:nvPr>
        </p:nvSpPr>
        <p:spPr/>
        <p:txBody>
          <a:bodyPr/>
          <a:lstStyle/>
          <a:p>
            <a:r>
              <a:rPr lang="en-IN"/>
              <a:t>Glass | Deepak Pathak | VLM Batch 13</a:t>
            </a:r>
            <a:endParaRPr lang="en-IN" dirty="0"/>
          </a:p>
        </p:txBody>
      </p:sp>
      <p:sp>
        <p:nvSpPr>
          <p:cNvPr id="6" name="Slide Number Placeholder 5"/>
          <p:cNvSpPr>
            <a:spLocks noGrp="1"/>
          </p:cNvSpPr>
          <p:nvPr>
            <p:ph type="sldNum" sz="quarter" idx="12"/>
          </p:nvPr>
        </p:nvSpPr>
        <p:spPr/>
        <p:txBody>
          <a:bodyPr/>
          <a:lstStyle/>
          <a:p>
            <a:fld id="{919B753E-A5E7-4674-ACC8-1711CA16ACCF}" type="slidenum">
              <a:rPr lang="en-IN" smtClean="0"/>
              <a:pPr/>
              <a:t>‹#›</a:t>
            </a:fld>
            <a:endParaRPr lang="en-IN" dirty="0"/>
          </a:p>
        </p:txBody>
      </p:sp>
    </p:spTree>
    <p:extLst>
      <p:ext uri="{BB962C8B-B14F-4D97-AF65-F5344CB8AC3E}">
        <p14:creationId xmlns:p14="http://schemas.microsoft.com/office/powerpoint/2010/main" val="666964890"/>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EAA6E9-3696-4621-BFCF-D44EF5095BDD}" type="datetime1">
              <a:rPr lang="en-IN" smtClean="0"/>
              <a:t>30-11-2020</a:t>
            </a:fld>
            <a:endParaRPr lang="en-IN"/>
          </a:p>
        </p:txBody>
      </p:sp>
      <p:sp>
        <p:nvSpPr>
          <p:cNvPr id="5" name="Footer Placeholder 4"/>
          <p:cNvSpPr>
            <a:spLocks noGrp="1"/>
          </p:cNvSpPr>
          <p:nvPr>
            <p:ph type="ftr" sz="quarter" idx="11"/>
          </p:nvPr>
        </p:nvSpPr>
        <p:spPr/>
        <p:txBody>
          <a:bodyPr/>
          <a:lstStyle/>
          <a:p>
            <a:r>
              <a:rPr lang="en-IN"/>
              <a:t>Glass | Deepak Pathak | VLM Batch 13</a:t>
            </a:r>
            <a:endParaRPr lang="en-IN" dirty="0"/>
          </a:p>
        </p:txBody>
      </p:sp>
      <p:sp>
        <p:nvSpPr>
          <p:cNvPr id="6" name="Slide Number Placeholder 5"/>
          <p:cNvSpPr>
            <a:spLocks noGrp="1"/>
          </p:cNvSpPr>
          <p:nvPr>
            <p:ph type="sldNum" sz="quarter" idx="12"/>
          </p:nvPr>
        </p:nvSpPr>
        <p:spPr/>
        <p:txBody>
          <a:bodyPr/>
          <a:lstStyle/>
          <a:p>
            <a:fld id="{919B753E-A5E7-4674-ACC8-1711CA16ACCF}" type="slidenum">
              <a:rPr lang="en-IN" smtClean="0"/>
              <a:pPr/>
              <a:t>‹#›</a:t>
            </a:fld>
            <a:endParaRPr lang="en-IN" dirty="0"/>
          </a:p>
        </p:txBody>
      </p:sp>
    </p:spTree>
    <p:extLst>
      <p:ext uri="{BB962C8B-B14F-4D97-AF65-F5344CB8AC3E}">
        <p14:creationId xmlns:p14="http://schemas.microsoft.com/office/powerpoint/2010/main" val="2356407695"/>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26551" y="326586"/>
            <a:ext cx="8490004" cy="816137"/>
          </a:xfrm>
          <a:prstGeom prst="rect">
            <a:avLst/>
          </a:prstGeom>
        </p:spPr>
        <p:txBody>
          <a:bodyPr lIns="0" tIns="0" rIns="0" bIns="0" anchor="ctr">
            <a:noAutofit/>
          </a:bodyPr>
          <a:lstStyle/>
          <a:p>
            <a:pPr algn="ctr"/>
            <a:endParaRPr lang="en-IN" sz="3991" b="0" strike="noStrike" spc="-1">
              <a:latin typeface="Arial"/>
            </a:endParaRPr>
          </a:p>
        </p:txBody>
      </p:sp>
      <p:sp>
        <p:nvSpPr>
          <p:cNvPr id="6" name="PlaceHolder 2"/>
          <p:cNvSpPr>
            <a:spLocks noGrp="1"/>
          </p:cNvSpPr>
          <p:nvPr>
            <p:ph type="body"/>
          </p:nvPr>
        </p:nvSpPr>
        <p:spPr>
          <a:xfrm>
            <a:off x="326551" y="1796220"/>
            <a:ext cx="8326729" cy="4245285"/>
          </a:xfrm>
          <a:prstGeom prst="rect">
            <a:avLst/>
          </a:prstGeom>
        </p:spPr>
        <p:txBody>
          <a:bodyPr lIns="0" tIns="0" rIns="0" bIns="0">
            <a:normAutofit/>
          </a:bodyPr>
          <a:lstStyle/>
          <a:p>
            <a:endParaRPr lang="en-IN" sz="2903" b="0" strike="noStrike" spc="-1">
              <a:latin typeface="Arial"/>
            </a:endParaRPr>
          </a:p>
        </p:txBody>
      </p:sp>
    </p:spTree>
    <p:extLst>
      <p:ext uri="{BB962C8B-B14F-4D97-AF65-F5344CB8AC3E}">
        <p14:creationId xmlns:p14="http://schemas.microsoft.com/office/powerpoint/2010/main" val="484705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EAA6E9-3696-4621-BFCF-D44EF5095BDD}" type="datetime1">
              <a:rPr lang="en-IN" smtClean="0"/>
              <a:t>30-11-2020</a:t>
            </a:fld>
            <a:endParaRPr lang="en-IN"/>
          </a:p>
        </p:txBody>
      </p:sp>
      <p:sp>
        <p:nvSpPr>
          <p:cNvPr id="5" name="Footer Placeholder 4"/>
          <p:cNvSpPr>
            <a:spLocks noGrp="1"/>
          </p:cNvSpPr>
          <p:nvPr>
            <p:ph type="ftr" sz="quarter" idx="11"/>
          </p:nvPr>
        </p:nvSpPr>
        <p:spPr/>
        <p:txBody>
          <a:bodyPr/>
          <a:lstStyle/>
          <a:p>
            <a:r>
              <a:rPr lang="en-IN"/>
              <a:t>Glass | Deepak Pathak | VLM Batch 13</a:t>
            </a:r>
            <a:endParaRPr lang="en-IN" dirty="0"/>
          </a:p>
        </p:txBody>
      </p:sp>
      <p:sp>
        <p:nvSpPr>
          <p:cNvPr id="6" name="Slide Number Placeholder 5"/>
          <p:cNvSpPr>
            <a:spLocks noGrp="1"/>
          </p:cNvSpPr>
          <p:nvPr>
            <p:ph type="sldNum" sz="quarter" idx="12"/>
          </p:nvPr>
        </p:nvSpPr>
        <p:spPr/>
        <p:txBody>
          <a:bodyPr/>
          <a:lstStyle/>
          <a:p>
            <a:fld id="{919B753E-A5E7-4674-ACC8-1711CA16ACCF}" type="slidenum">
              <a:rPr lang="en-IN" smtClean="0"/>
              <a:pPr/>
              <a:t>‹#›</a:t>
            </a:fld>
            <a:endParaRPr lang="en-IN" dirty="0"/>
          </a:p>
        </p:txBody>
      </p:sp>
    </p:spTree>
    <p:extLst>
      <p:ext uri="{BB962C8B-B14F-4D97-AF65-F5344CB8AC3E}">
        <p14:creationId xmlns:p14="http://schemas.microsoft.com/office/powerpoint/2010/main" val="2300929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C8513-7682-4F57-808D-EB0A9E111C00}" type="datetime1">
              <a:rPr lang="en-IN" smtClean="0"/>
              <a:t>30-11-2020</a:t>
            </a:fld>
            <a:endParaRPr lang="en-IN"/>
          </a:p>
        </p:txBody>
      </p:sp>
      <p:sp>
        <p:nvSpPr>
          <p:cNvPr id="5" name="Footer Placeholder 4"/>
          <p:cNvSpPr>
            <a:spLocks noGrp="1"/>
          </p:cNvSpPr>
          <p:nvPr>
            <p:ph type="ftr" sz="quarter" idx="11"/>
          </p:nvPr>
        </p:nvSpPr>
        <p:spPr/>
        <p:txBody>
          <a:bodyPr/>
          <a:lstStyle/>
          <a:p>
            <a:r>
              <a:rPr lang="en-IN"/>
              <a:t>Glass | Deepak Pathak | VLM Batch 13</a:t>
            </a:r>
          </a:p>
        </p:txBody>
      </p:sp>
      <p:sp>
        <p:nvSpPr>
          <p:cNvPr id="6" name="Slide Number Placeholder 5"/>
          <p:cNvSpPr>
            <a:spLocks noGrp="1"/>
          </p:cNvSpPr>
          <p:nvPr>
            <p:ph type="sldNum" sz="quarter" idx="12"/>
          </p:nvPr>
        </p:nvSpPr>
        <p:spPr/>
        <p:txBody>
          <a:bodyPr/>
          <a:lstStyle/>
          <a:p>
            <a:fld id="{919B753E-A5E7-4674-ACC8-1711CA16ACCF}" type="slidenum">
              <a:rPr lang="en-IN" smtClean="0"/>
              <a:t>‹#›</a:t>
            </a:fld>
            <a:endParaRPr lang="en-IN"/>
          </a:p>
        </p:txBody>
      </p:sp>
    </p:spTree>
    <p:extLst>
      <p:ext uri="{BB962C8B-B14F-4D97-AF65-F5344CB8AC3E}">
        <p14:creationId xmlns:p14="http://schemas.microsoft.com/office/powerpoint/2010/main" val="299413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EAA6E9-3696-4621-BFCF-D44EF5095BDD}" type="datetime1">
              <a:rPr lang="en-IN" smtClean="0"/>
              <a:t>30-11-2020</a:t>
            </a:fld>
            <a:endParaRPr lang="en-IN"/>
          </a:p>
        </p:txBody>
      </p:sp>
      <p:sp>
        <p:nvSpPr>
          <p:cNvPr id="6" name="Footer Placeholder 5"/>
          <p:cNvSpPr>
            <a:spLocks noGrp="1"/>
          </p:cNvSpPr>
          <p:nvPr>
            <p:ph type="ftr" sz="quarter" idx="11"/>
          </p:nvPr>
        </p:nvSpPr>
        <p:spPr/>
        <p:txBody>
          <a:bodyPr/>
          <a:lstStyle/>
          <a:p>
            <a:r>
              <a:rPr lang="en-IN"/>
              <a:t>Glass | Deepak Pathak | VLM Batch 13</a:t>
            </a:r>
            <a:endParaRPr lang="en-IN" dirty="0"/>
          </a:p>
        </p:txBody>
      </p:sp>
      <p:sp>
        <p:nvSpPr>
          <p:cNvPr id="7" name="Slide Number Placeholder 6"/>
          <p:cNvSpPr>
            <a:spLocks noGrp="1"/>
          </p:cNvSpPr>
          <p:nvPr>
            <p:ph type="sldNum" sz="quarter" idx="12"/>
          </p:nvPr>
        </p:nvSpPr>
        <p:spPr/>
        <p:txBody>
          <a:bodyPr/>
          <a:lstStyle/>
          <a:p>
            <a:fld id="{919B753E-A5E7-4674-ACC8-1711CA16ACCF}" type="slidenum">
              <a:rPr lang="en-IN" smtClean="0"/>
              <a:pPr/>
              <a:t>‹#›</a:t>
            </a:fld>
            <a:endParaRPr lang="en-IN" dirty="0"/>
          </a:p>
        </p:txBody>
      </p:sp>
    </p:spTree>
    <p:extLst>
      <p:ext uri="{BB962C8B-B14F-4D97-AF65-F5344CB8AC3E}">
        <p14:creationId xmlns:p14="http://schemas.microsoft.com/office/powerpoint/2010/main" val="408957574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EAA6E9-3696-4621-BFCF-D44EF5095BDD}" type="datetime1">
              <a:rPr lang="en-IN" smtClean="0"/>
              <a:t>30-11-2020</a:t>
            </a:fld>
            <a:endParaRPr lang="en-IN"/>
          </a:p>
        </p:txBody>
      </p:sp>
      <p:sp>
        <p:nvSpPr>
          <p:cNvPr id="8" name="Footer Placeholder 7"/>
          <p:cNvSpPr>
            <a:spLocks noGrp="1"/>
          </p:cNvSpPr>
          <p:nvPr>
            <p:ph type="ftr" sz="quarter" idx="11"/>
          </p:nvPr>
        </p:nvSpPr>
        <p:spPr/>
        <p:txBody>
          <a:bodyPr/>
          <a:lstStyle/>
          <a:p>
            <a:r>
              <a:rPr lang="en-IN"/>
              <a:t>Glass | Deepak Pathak | VLM Batch 13</a:t>
            </a:r>
            <a:endParaRPr lang="en-IN" dirty="0"/>
          </a:p>
        </p:txBody>
      </p:sp>
      <p:sp>
        <p:nvSpPr>
          <p:cNvPr id="9" name="Slide Number Placeholder 8"/>
          <p:cNvSpPr>
            <a:spLocks noGrp="1"/>
          </p:cNvSpPr>
          <p:nvPr>
            <p:ph type="sldNum" sz="quarter" idx="12"/>
          </p:nvPr>
        </p:nvSpPr>
        <p:spPr/>
        <p:txBody>
          <a:bodyPr/>
          <a:lstStyle/>
          <a:p>
            <a:fld id="{919B753E-A5E7-4674-ACC8-1711CA16ACCF}" type="slidenum">
              <a:rPr lang="en-IN" smtClean="0"/>
              <a:pPr/>
              <a:t>‹#›</a:t>
            </a:fld>
            <a:endParaRPr lang="en-IN" dirty="0"/>
          </a:p>
        </p:txBody>
      </p:sp>
    </p:spTree>
    <p:extLst>
      <p:ext uri="{BB962C8B-B14F-4D97-AF65-F5344CB8AC3E}">
        <p14:creationId xmlns:p14="http://schemas.microsoft.com/office/powerpoint/2010/main" val="36151112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D31AB7-E935-462A-B971-F9762D201400}" type="datetime1">
              <a:rPr lang="en-IN" smtClean="0"/>
              <a:t>30-11-2020</a:t>
            </a:fld>
            <a:endParaRPr lang="en-IN"/>
          </a:p>
        </p:txBody>
      </p:sp>
      <p:sp>
        <p:nvSpPr>
          <p:cNvPr id="4" name="Footer Placeholder 3"/>
          <p:cNvSpPr>
            <a:spLocks noGrp="1"/>
          </p:cNvSpPr>
          <p:nvPr>
            <p:ph type="ftr" sz="quarter" idx="11"/>
          </p:nvPr>
        </p:nvSpPr>
        <p:spPr/>
        <p:txBody>
          <a:bodyPr/>
          <a:lstStyle/>
          <a:p>
            <a:r>
              <a:rPr lang="en-IN"/>
              <a:t>Glass | Deepak Pathak | VLM Batch 13</a:t>
            </a:r>
          </a:p>
        </p:txBody>
      </p:sp>
      <p:sp>
        <p:nvSpPr>
          <p:cNvPr id="5" name="Slide Number Placeholder 4"/>
          <p:cNvSpPr>
            <a:spLocks noGrp="1"/>
          </p:cNvSpPr>
          <p:nvPr>
            <p:ph type="sldNum" sz="quarter" idx="12"/>
          </p:nvPr>
        </p:nvSpPr>
        <p:spPr/>
        <p:txBody>
          <a:bodyPr/>
          <a:lstStyle/>
          <a:p>
            <a:fld id="{919B753E-A5E7-4674-ACC8-1711CA16ACCF}" type="slidenum">
              <a:rPr lang="en-IN" smtClean="0"/>
              <a:t>‹#›</a:t>
            </a:fld>
            <a:endParaRPr lang="en-IN"/>
          </a:p>
        </p:txBody>
      </p:sp>
    </p:spTree>
    <p:extLst>
      <p:ext uri="{BB962C8B-B14F-4D97-AF65-F5344CB8AC3E}">
        <p14:creationId xmlns:p14="http://schemas.microsoft.com/office/powerpoint/2010/main" val="146403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D3EB668A-3973-4233-930B-96B7FEC219DC}" type="datetime1">
              <a:rPr lang="en-IN" smtClean="0"/>
              <a:t>30-11-2020</a:t>
            </a:fld>
            <a:endParaRPr lang="en-IN"/>
          </a:p>
        </p:txBody>
      </p:sp>
      <p:sp>
        <p:nvSpPr>
          <p:cNvPr id="3" name="Footer Placeholder 2"/>
          <p:cNvSpPr>
            <a:spLocks noGrp="1"/>
          </p:cNvSpPr>
          <p:nvPr>
            <p:ph type="ftr" sz="quarter" idx="11"/>
          </p:nvPr>
        </p:nvSpPr>
        <p:spPr/>
        <p:txBody>
          <a:bodyPr/>
          <a:lstStyle/>
          <a:p>
            <a:r>
              <a:rPr lang="en-IN"/>
              <a:t>Glass | Deepak Pathak | VLM Batch 13</a:t>
            </a:r>
          </a:p>
        </p:txBody>
      </p:sp>
      <p:sp>
        <p:nvSpPr>
          <p:cNvPr id="4" name="Slide Number Placeholder 3"/>
          <p:cNvSpPr>
            <a:spLocks noGrp="1"/>
          </p:cNvSpPr>
          <p:nvPr>
            <p:ph type="sldNum" sz="quarter" idx="12"/>
          </p:nvPr>
        </p:nvSpPr>
        <p:spPr/>
        <p:txBody>
          <a:bodyPr/>
          <a:lstStyle/>
          <a:p>
            <a:fld id="{919B753E-A5E7-4674-ACC8-1711CA16ACCF}" type="slidenum">
              <a:rPr lang="en-IN" smtClean="0"/>
              <a:t>‹#›</a:t>
            </a:fld>
            <a:endParaRPr lang="en-IN"/>
          </a:p>
        </p:txBody>
      </p:sp>
    </p:spTree>
    <p:extLst>
      <p:ext uri="{BB962C8B-B14F-4D97-AF65-F5344CB8AC3E}">
        <p14:creationId xmlns:p14="http://schemas.microsoft.com/office/powerpoint/2010/main" val="77475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EAA6E9-3696-4621-BFCF-D44EF5095BDD}" type="datetime1">
              <a:rPr lang="en-IN" smtClean="0"/>
              <a:t>30-11-2020</a:t>
            </a:fld>
            <a:endParaRPr lang="en-IN"/>
          </a:p>
        </p:txBody>
      </p:sp>
      <p:sp>
        <p:nvSpPr>
          <p:cNvPr id="6" name="Footer Placeholder 5"/>
          <p:cNvSpPr>
            <a:spLocks noGrp="1"/>
          </p:cNvSpPr>
          <p:nvPr>
            <p:ph type="ftr" sz="quarter" idx="11"/>
          </p:nvPr>
        </p:nvSpPr>
        <p:spPr/>
        <p:txBody>
          <a:bodyPr/>
          <a:lstStyle/>
          <a:p>
            <a:r>
              <a:rPr lang="en-IN"/>
              <a:t>Glass | Deepak Pathak | VLM Batch 13</a:t>
            </a:r>
            <a:endParaRPr lang="en-IN" dirty="0"/>
          </a:p>
        </p:txBody>
      </p:sp>
      <p:sp>
        <p:nvSpPr>
          <p:cNvPr id="7" name="Slide Number Placeholder 6"/>
          <p:cNvSpPr>
            <a:spLocks noGrp="1"/>
          </p:cNvSpPr>
          <p:nvPr>
            <p:ph type="sldNum" sz="quarter" idx="12"/>
          </p:nvPr>
        </p:nvSpPr>
        <p:spPr/>
        <p:txBody>
          <a:bodyPr/>
          <a:lstStyle/>
          <a:p>
            <a:fld id="{919B753E-A5E7-4674-ACC8-1711CA16ACCF}" type="slidenum">
              <a:rPr lang="en-IN" smtClean="0"/>
              <a:pPr/>
              <a:t>‹#›</a:t>
            </a:fld>
            <a:endParaRPr lang="en-IN" dirty="0"/>
          </a:p>
        </p:txBody>
      </p:sp>
    </p:spTree>
    <p:extLst>
      <p:ext uri="{BB962C8B-B14F-4D97-AF65-F5344CB8AC3E}">
        <p14:creationId xmlns:p14="http://schemas.microsoft.com/office/powerpoint/2010/main" val="315964690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9E0303-5117-458D-94FB-813328301FE7}" type="datetime1">
              <a:rPr lang="en-IN" smtClean="0"/>
              <a:t>30-11-2020</a:t>
            </a:fld>
            <a:endParaRPr lang="en-IN"/>
          </a:p>
        </p:txBody>
      </p:sp>
      <p:sp>
        <p:nvSpPr>
          <p:cNvPr id="6" name="Footer Placeholder 5"/>
          <p:cNvSpPr>
            <a:spLocks noGrp="1"/>
          </p:cNvSpPr>
          <p:nvPr>
            <p:ph type="ftr" sz="quarter" idx="11"/>
          </p:nvPr>
        </p:nvSpPr>
        <p:spPr/>
        <p:txBody>
          <a:bodyPr/>
          <a:lstStyle/>
          <a:p>
            <a:r>
              <a:rPr lang="en-IN"/>
              <a:t>Glass | Deepak Pathak | VLM Batch 13</a:t>
            </a:r>
          </a:p>
        </p:txBody>
      </p:sp>
      <p:sp>
        <p:nvSpPr>
          <p:cNvPr id="7" name="Slide Number Placeholder 6"/>
          <p:cNvSpPr>
            <a:spLocks noGrp="1"/>
          </p:cNvSpPr>
          <p:nvPr>
            <p:ph type="sldNum" sz="quarter" idx="12"/>
          </p:nvPr>
        </p:nvSpPr>
        <p:spPr/>
        <p:txBody>
          <a:bodyPr/>
          <a:lstStyle/>
          <a:p>
            <a:fld id="{919B753E-A5E7-4674-ACC8-1711CA16ACCF}" type="slidenum">
              <a:rPr lang="en-IN" smtClean="0"/>
              <a:t>‹#›</a:t>
            </a:fld>
            <a:endParaRPr lang="en-IN"/>
          </a:p>
        </p:txBody>
      </p:sp>
    </p:spTree>
    <p:extLst>
      <p:ext uri="{BB962C8B-B14F-4D97-AF65-F5344CB8AC3E}">
        <p14:creationId xmlns:p14="http://schemas.microsoft.com/office/powerpoint/2010/main" val="376313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C8EAA6E9-3696-4621-BFCF-D44EF5095BDD}" type="datetime1">
              <a:rPr lang="en-IN" smtClean="0"/>
              <a:t>30-11-2020</a:t>
            </a:fld>
            <a:endParaRPr lang="en-IN"/>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r>
              <a:rPr lang="en-IN"/>
              <a:t>Glass | Deepak Pathak | VLM Batch 13</a:t>
            </a:r>
            <a:endParaRPr lang="en-IN"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919B753E-A5E7-4674-ACC8-1711CA16ACCF}" type="slidenum">
              <a:rPr lang="en-IN" smtClean="0"/>
              <a:pPr/>
              <a:t>‹#›</a:t>
            </a:fld>
            <a:endParaRPr lang="en-IN" dirty="0"/>
          </a:p>
        </p:txBody>
      </p:sp>
      <p:pic>
        <p:nvPicPr>
          <p:cNvPr id="8" name="Picture 7">
            <a:extLst>
              <a:ext uri="{FF2B5EF4-FFF2-40B4-BE49-F238E27FC236}">
                <a16:creationId xmlns:a16="http://schemas.microsoft.com/office/drawing/2014/main" id="{55AD9770-01F4-495A-8161-7058D01407A7}"/>
              </a:ext>
            </a:extLst>
          </p:cNvPr>
          <p:cNvPicPr/>
          <p:nvPr userDrawn="1"/>
        </p:nvPicPr>
        <p:blipFill>
          <a:blip r:embed="rId22" cstate="print">
            <a:extLst>
              <a:ext uri="{BEBA8EAE-BF5A-486C-A8C5-ECC9F3942E4B}">
                <a14:imgProps xmlns:a14="http://schemas.microsoft.com/office/drawing/2010/main">
                  <a14:imgLayer r:embed="rId23">
                    <a14:imgEffect>
                      <a14:backgroundRemoval t="0" b="99130" l="0" r="100000"/>
                    </a14:imgEffect>
                  </a14:imgLayer>
                </a14:imgProps>
              </a:ext>
              <a:ext uri="{28A0092B-C50C-407E-A947-70E740481C1C}">
                <a14:useLocalDpi xmlns:a14="http://schemas.microsoft.com/office/drawing/2010/main" val="0"/>
              </a:ext>
            </a:extLst>
          </a:blip>
          <a:stretch>
            <a:fillRect/>
          </a:stretch>
        </p:blipFill>
        <p:spPr>
          <a:xfrm>
            <a:off x="8490505" y="69946"/>
            <a:ext cx="574082" cy="615854"/>
          </a:xfrm>
          <a:prstGeom prst="rect">
            <a:avLst/>
          </a:prstGeom>
        </p:spPr>
      </p:pic>
    </p:spTree>
    <p:extLst>
      <p:ext uri="{BB962C8B-B14F-4D97-AF65-F5344CB8AC3E}">
        <p14:creationId xmlns:p14="http://schemas.microsoft.com/office/powerpoint/2010/main" val="3408013224"/>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 id="2147484017" r:id="rId17"/>
    <p:sldLayoutId id="2147484018" r:id="rId18"/>
    <p:sldLayoutId id="2147484019" r:id="rId19"/>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0" userDrawn="1">
          <p15:clr>
            <a:srgbClr val="F26B43"/>
          </p15:clr>
        </p15:guide>
        <p15:guide id="2" pos="856" userDrawn="1">
          <p15:clr>
            <a:srgbClr val="F26B43"/>
          </p15:clr>
        </p15:guide>
        <p15:guide id="3" orient="horz" pos="1026" userDrawn="1">
          <p15:clr>
            <a:srgbClr val="F26B43"/>
          </p15:clr>
        </p15:guide>
        <p15:guide id="4" orient="horz" pos="4042" userDrawn="1">
          <p15:clr>
            <a:srgbClr val="F26B43"/>
          </p15:clr>
        </p15:guide>
        <p15:guide id="5" orient="horz" pos="3974" userDrawn="1">
          <p15:clr>
            <a:srgbClr val="F26B43"/>
          </p15:clr>
        </p15:guide>
        <p15:guide id="6" orient="horz" pos="91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1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hyperlink" Target="https://prezi.com/sqzeacsoduhh/history-of-scuba-tanks/?frame=8edd4019315705fd46a8abf79441573e8d0cc94d" TargetMode="External"/><Relationship Id="rId3" Type="http://schemas.openxmlformats.org/officeDocument/2006/relationships/hyperlink" Target="https://www.aperam.com/stainless/what-is-stainless-steel/#:~:text=Stainless%20steels%20are%20steels%20containing,%2C%20niobium%2C%20manganese%2C%20etc" TargetMode="External"/><Relationship Id="rId7" Type="http://schemas.openxmlformats.org/officeDocument/2006/relationships/hyperlink" Target="https://marineops.sfsu.edu/sites/default/files/History%20of%20Scuba%20Diving%20-%20Google%20Docs.pdf" TargetMode="External"/><Relationship Id="rId2" Type="http://schemas.openxmlformats.org/officeDocument/2006/relationships/hyperlink" Target="https://en.wikipedia.org/wiki/Diving_cylinder" TargetMode="External"/><Relationship Id="rId1" Type="http://schemas.openxmlformats.org/officeDocument/2006/relationships/slideLayout" Target="../slideLayouts/slideLayout18.xml"/><Relationship Id="rId6" Type="http://schemas.openxmlformats.org/officeDocument/2006/relationships/hyperlink" Target="https://en.wikipedia.org/wiki/Stainless_steel" TargetMode="External"/><Relationship Id="rId5" Type="http://schemas.openxmlformats.org/officeDocument/2006/relationships/hyperlink" Target="https://dtmag.com/thelibrary/inside-look-at-scuba-cylinders/#:~:text=Creating%20Cylinders&amp;text=Steel%20cylinders%20are%20made%20using,resembles%20a%20large%20coffee%20cup" TargetMode="External"/><Relationship Id="rId4" Type="http://schemas.openxmlformats.org/officeDocument/2006/relationships/hyperlink" Target="https://en.wikipedia.org/wiki/Intercool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jfi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2"/>
          <p:cNvSpPr/>
          <p:nvPr/>
        </p:nvSpPr>
        <p:spPr>
          <a:xfrm>
            <a:off x="489827" y="4245525"/>
            <a:ext cx="8326729" cy="2481493"/>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14" b="1" spc="-1" dirty="0">
                <a:solidFill>
                  <a:srgbClr val="1C1C1C"/>
                </a:solidFill>
                <a:latin typeface="Arial"/>
              </a:rPr>
              <a:t>Name:  ANSHIT ARYA</a:t>
            </a:r>
            <a:br>
              <a:rPr sz="1633" dirty="0"/>
            </a:br>
            <a:endParaRPr lang="en-US" sz="1633" dirty="0"/>
          </a:p>
          <a:p>
            <a:pPr>
              <a:lnSpc>
                <a:spcPct val="100000"/>
              </a:lnSpc>
            </a:pPr>
            <a:r>
              <a:rPr lang="en-IN" sz="1814" b="1" spc="-1" dirty="0">
                <a:solidFill>
                  <a:srgbClr val="1C1C1C"/>
                </a:solidFill>
                <a:latin typeface="Arial"/>
              </a:rPr>
              <a:t>Roll No.: 190158</a:t>
            </a:r>
            <a:br>
              <a:rPr sz="1633" dirty="0"/>
            </a:br>
            <a:endParaRPr lang="en-US" sz="1633" dirty="0"/>
          </a:p>
          <a:p>
            <a:pPr>
              <a:lnSpc>
                <a:spcPct val="100000"/>
              </a:lnSpc>
            </a:pPr>
            <a:r>
              <a:rPr lang="en-IN" sz="1814" b="1" spc="-1" dirty="0">
                <a:solidFill>
                  <a:srgbClr val="1C1C1C"/>
                </a:solidFill>
                <a:latin typeface="Arial"/>
              </a:rPr>
              <a:t>Section : S - 1</a:t>
            </a:r>
            <a:br>
              <a:rPr sz="1633" dirty="0"/>
            </a:br>
            <a:endParaRPr lang="en-US" sz="1633" dirty="0"/>
          </a:p>
          <a:p>
            <a:pPr>
              <a:lnSpc>
                <a:spcPct val="100000"/>
              </a:lnSpc>
            </a:pPr>
            <a:r>
              <a:rPr lang="en-IN" sz="1814" b="1" spc="-1" dirty="0">
                <a:solidFill>
                  <a:srgbClr val="1C1C1C"/>
                </a:solidFill>
                <a:latin typeface="Arial"/>
              </a:rPr>
              <a:t>Tutor:  MIRTUNJAY KUMAR</a:t>
            </a:r>
            <a:br>
              <a:rPr sz="1633" dirty="0"/>
            </a:br>
            <a:endParaRPr lang="en-US" sz="1633" dirty="0"/>
          </a:p>
          <a:p>
            <a:pPr>
              <a:lnSpc>
                <a:spcPct val="100000"/>
              </a:lnSpc>
            </a:pPr>
            <a:r>
              <a:rPr lang="en-IN" sz="1814" b="1" spc="-1" dirty="0">
                <a:solidFill>
                  <a:srgbClr val="1C1C1C"/>
                </a:solidFill>
                <a:latin typeface="Arial"/>
              </a:rPr>
              <a:t>Instructor:  </a:t>
            </a:r>
            <a:r>
              <a:rPr lang="en-IN" sz="1814" b="1" spc="-1" dirty="0" err="1">
                <a:solidFill>
                  <a:srgbClr val="1C1C1C"/>
                </a:solidFill>
                <a:latin typeface="Arial"/>
              </a:rPr>
              <a:t>Dr.</a:t>
            </a:r>
            <a:r>
              <a:rPr lang="en-IN" sz="1814" b="1" spc="-1" dirty="0">
                <a:solidFill>
                  <a:srgbClr val="1C1C1C"/>
                </a:solidFill>
                <a:latin typeface="Arial"/>
              </a:rPr>
              <a:t> Anish Upadhyaya</a:t>
            </a:r>
            <a:endParaRPr lang="en-IN" sz="1814" spc="-1" dirty="0">
              <a:latin typeface="Arial"/>
            </a:endParaRPr>
          </a:p>
        </p:txBody>
      </p:sp>
      <p:pic>
        <p:nvPicPr>
          <p:cNvPr id="83" name="Picture 82"/>
          <p:cNvPicPr/>
          <p:nvPr/>
        </p:nvPicPr>
        <p:blipFill>
          <a:blip r:embed="rId2"/>
          <a:stretch/>
        </p:blipFill>
        <p:spPr>
          <a:xfrm>
            <a:off x="7023956" y="4482570"/>
            <a:ext cx="1588998" cy="1513238"/>
          </a:xfrm>
          <a:prstGeom prst="rect">
            <a:avLst/>
          </a:prstGeom>
          <a:ln>
            <a:noFill/>
          </a:ln>
        </p:spPr>
      </p:pic>
      <p:sp>
        <p:nvSpPr>
          <p:cNvPr id="84" name="CustomShape 3"/>
          <p:cNvSpPr/>
          <p:nvPr/>
        </p:nvSpPr>
        <p:spPr>
          <a:xfrm>
            <a:off x="130621" y="130981"/>
            <a:ext cx="8881866" cy="441171"/>
          </a:xfrm>
          <a:prstGeom prst="rect">
            <a:avLst/>
          </a:prstGeom>
          <a:noFill/>
          <a:ln>
            <a:noFill/>
          </a:ln>
        </p:spPr>
        <p:style>
          <a:lnRef idx="0">
            <a:scrgbClr r="0" g="0" b="0"/>
          </a:lnRef>
          <a:fillRef idx="0">
            <a:scrgbClr r="0" g="0" b="0"/>
          </a:fillRef>
          <a:effectRef idx="0">
            <a:scrgbClr r="0" g="0" b="0"/>
          </a:effectRef>
          <a:fontRef idx="minor"/>
        </p:style>
        <p:txBody>
          <a:bodyPr lIns="81638" tIns="40819" rIns="81638" bIns="40819">
            <a:noAutofit/>
          </a:bodyPr>
          <a:lstStyle/>
          <a:p>
            <a:pPr algn="ctr">
              <a:lnSpc>
                <a:spcPct val="100000"/>
              </a:lnSpc>
            </a:pPr>
            <a:r>
              <a:rPr lang="en-IN" sz="2540" b="1" spc="-1" dirty="0">
                <a:latin typeface="Arial"/>
              </a:rPr>
              <a:t>TA201T:  Introduction to Manufacturing Processes I</a:t>
            </a:r>
          </a:p>
          <a:p>
            <a:pPr algn="ctr">
              <a:lnSpc>
                <a:spcPct val="100000"/>
              </a:lnSpc>
            </a:pPr>
            <a:r>
              <a:rPr lang="en-IN" sz="2177" b="1" i="1" spc="-1" dirty="0">
                <a:latin typeface="Arial"/>
              </a:rPr>
              <a:t>2020-21 Semester I</a:t>
            </a:r>
          </a:p>
          <a:p>
            <a:pPr algn="ctr">
              <a:lnSpc>
                <a:spcPct val="100000"/>
              </a:lnSpc>
            </a:pPr>
            <a:endParaRPr lang="en-IN" sz="2540"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7" name="Content Placeholder 2"/>
          <p:cNvSpPr txBox="1">
            <a:spLocks/>
          </p:cNvSpPr>
          <p:nvPr/>
        </p:nvSpPr>
        <p:spPr>
          <a:xfrm>
            <a:off x="790548" y="2367092"/>
            <a:ext cx="4391562" cy="38474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228600" defTabSz="914400">
              <a:lnSpc>
                <a:spcPct val="110000"/>
              </a:lnSpc>
              <a:buClr>
                <a:schemeClr val="tx1"/>
              </a:buClr>
              <a:buFont typeface="Arial" panose="020B0604020202020204" pitchFamily="34" charset="0"/>
              <a:buChar char="•"/>
            </a:pPr>
            <a:r>
              <a:rPr lang="en-US" sz="1400" b="0" i="0" cap="all">
                <a:solidFill>
                  <a:schemeClr val="tx1"/>
                </a:solidFill>
              </a:rPr>
              <a:t>The functional diving cylinder consists of a pressure vessel and a cylinder valve. There are usually one or more optional accessories depending on the specific application.</a:t>
            </a:r>
          </a:p>
          <a:p>
            <a:pPr marL="0" indent="-228600" defTabSz="914400">
              <a:lnSpc>
                <a:spcPct val="110000"/>
              </a:lnSpc>
              <a:buClr>
                <a:schemeClr val="tx1"/>
              </a:buClr>
              <a:buFont typeface="Arial" panose="020B0604020202020204" pitchFamily="34" charset="0"/>
              <a:buChar char="•"/>
            </a:pPr>
            <a:r>
              <a:rPr lang="en-US" sz="1400" b="1" i="0" cap="all">
                <a:solidFill>
                  <a:schemeClr val="tx1"/>
                </a:solidFill>
              </a:rPr>
              <a:t>Pressure Valve </a:t>
            </a:r>
          </a:p>
          <a:p>
            <a:pPr marL="0" indent="-228600" defTabSz="914400">
              <a:lnSpc>
                <a:spcPct val="110000"/>
              </a:lnSpc>
              <a:buClr>
                <a:schemeClr val="tx1"/>
              </a:buClr>
              <a:buFont typeface="Arial" panose="020B0604020202020204" pitchFamily="34" charset="0"/>
              <a:buChar char="•"/>
            </a:pPr>
            <a:r>
              <a:rPr lang="en-US" sz="1400" cap="all">
                <a:solidFill>
                  <a:schemeClr val="tx1"/>
                </a:solidFill>
              </a:rPr>
              <a:t>1</a:t>
            </a:r>
            <a:r>
              <a:rPr lang="en-US" sz="1400" b="0" i="0" cap="all">
                <a:solidFill>
                  <a:schemeClr val="tx1"/>
                </a:solidFill>
              </a:rPr>
              <a:t>The pressure vessel is a seamless cylinder normally made of cold-extruded aluminium or forged steel.</a:t>
            </a:r>
          </a:p>
          <a:p>
            <a:pPr marL="0" indent="-228600" defTabSz="914400">
              <a:lnSpc>
                <a:spcPct val="110000"/>
              </a:lnSpc>
              <a:buClr>
                <a:schemeClr val="tx1"/>
              </a:buClr>
              <a:buFont typeface="Arial" panose="020B0604020202020204" pitchFamily="34" charset="0"/>
              <a:buChar char="•"/>
            </a:pPr>
            <a:r>
              <a:rPr lang="en-US" sz="1400" b="1" cap="all">
                <a:solidFill>
                  <a:schemeClr val="tx1"/>
                </a:solidFill>
              </a:rPr>
              <a:t>Cylindrical valve</a:t>
            </a:r>
            <a:endParaRPr lang="en-US" sz="1400" b="1" i="0" cap="all">
              <a:solidFill>
                <a:schemeClr val="tx1"/>
              </a:solidFill>
            </a:endParaRPr>
          </a:p>
          <a:p>
            <a:pPr marL="0" indent="-228600" defTabSz="914400">
              <a:lnSpc>
                <a:spcPct val="110000"/>
              </a:lnSpc>
              <a:buClr>
                <a:schemeClr val="tx1"/>
              </a:buClr>
              <a:buFont typeface="Arial" panose="020B0604020202020204" pitchFamily="34" charset="0"/>
              <a:buChar char="•"/>
            </a:pPr>
            <a:r>
              <a:rPr lang="en-US" sz="1400" cap="all">
                <a:solidFill>
                  <a:schemeClr val="tx1"/>
                </a:solidFill>
              </a:rPr>
              <a:t>2 </a:t>
            </a:r>
            <a:r>
              <a:rPr lang="en-US" sz="1400" b="0" i="0" cap="all">
                <a:solidFill>
                  <a:schemeClr val="tx1"/>
                </a:solidFill>
              </a:rPr>
              <a:t>The purpose of the </a:t>
            </a:r>
            <a:r>
              <a:rPr lang="en-US" sz="1400" b="0" i="1" cap="all">
                <a:solidFill>
                  <a:schemeClr val="tx1"/>
                </a:solidFill>
              </a:rPr>
              <a:t>cylinder valve</a:t>
            </a:r>
            <a:r>
              <a:rPr lang="en-US" sz="1400" b="0" i="0" cap="all">
                <a:solidFill>
                  <a:schemeClr val="tx1"/>
                </a:solidFill>
              </a:rPr>
              <a:t>  is to control gas flow to and from the pressure vessel and to provide a connection with the regulator or filling hose.</a:t>
            </a:r>
            <a:endParaRPr lang="en-US" sz="1400" cap="all">
              <a:solidFill>
                <a:schemeClr val="tx1"/>
              </a:solidFill>
            </a:endParaRPr>
          </a:p>
          <a:p>
            <a:pPr marL="0" indent="-228600" defTabSz="914400">
              <a:lnSpc>
                <a:spcPct val="110000"/>
              </a:lnSpc>
              <a:buClr>
                <a:schemeClr val="tx1"/>
              </a:buClr>
              <a:buFont typeface="Arial" panose="020B0604020202020204" pitchFamily="34" charset="0"/>
              <a:buChar char="•"/>
            </a:pPr>
            <a:endParaRPr lang="en-US" sz="1400" cap="all">
              <a:solidFill>
                <a:schemeClr val="tx1"/>
              </a:solidFill>
            </a:endParaRPr>
          </a:p>
        </p:txBody>
      </p:sp>
      <p:pic>
        <p:nvPicPr>
          <p:cNvPr id="13" name="Picture 12" descr="Diagram&#10;&#10;Description automatically generated">
            <a:extLst>
              <a:ext uri="{FF2B5EF4-FFF2-40B4-BE49-F238E27FC236}">
                <a16:creationId xmlns:a16="http://schemas.microsoft.com/office/drawing/2014/main" id="{3EECC12B-36D1-4A71-BBA1-62105A2CD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994" y="3793882"/>
            <a:ext cx="3033405" cy="1424781"/>
          </a:xfrm>
          <a:prstGeom prst="rect">
            <a:avLst/>
          </a:prstGeom>
        </p:spPr>
      </p:pic>
      <p:sp>
        <p:nvSpPr>
          <p:cNvPr id="2" name="Title 1"/>
          <p:cNvSpPr>
            <a:spLocks noGrp="1"/>
          </p:cNvSpPr>
          <p:nvPr>
            <p:ph type="title"/>
          </p:nvPr>
        </p:nvSpPr>
        <p:spPr>
          <a:xfrm>
            <a:off x="790548" y="618517"/>
            <a:ext cx="4391562" cy="1596177"/>
          </a:xfrm>
        </p:spPr>
        <p:txBody>
          <a:bodyPr vert="horz" lIns="91440" tIns="45720" rIns="91440" bIns="45720" rtlCol="0" anchor="ctr">
            <a:normAutofit/>
          </a:bodyPr>
          <a:lstStyle/>
          <a:p>
            <a:r>
              <a:rPr lang="en-US" b="1" dirty="0"/>
              <a:t>Material components</a:t>
            </a:r>
            <a:endParaRPr lang="en-US" dirty="0"/>
          </a:p>
        </p:txBody>
      </p:sp>
      <p:pic>
        <p:nvPicPr>
          <p:cNvPr id="11" name="Content Placeholder 10" descr="A picture containing outdoor, building, sitting, suitcase&#10;&#10;Description automatically generated">
            <a:extLst>
              <a:ext uri="{FF2B5EF4-FFF2-40B4-BE49-F238E27FC236}">
                <a16:creationId xmlns:a16="http://schemas.microsoft.com/office/drawing/2014/main" id="{1CB69D6C-6390-4F7E-A737-8B7BD3639C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27994" y="1782024"/>
            <a:ext cx="3033404" cy="1736623"/>
          </a:xfrm>
          <a:prstGeom prst="rect">
            <a:avLst/>
          </a:prstGeom>
        </p:spPr>
      </p:pic>
    </p:spTree>
    <p:extLst>
      <p:ext uri="{BB962C8B-B14F-4D97-AF65-F5344CB8AC3E}">
        <p14:creationId xmlns:p14="http://schemas.microsoft.com/office/powerpoint/2010/main" val="1725678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31" y="618517"/>
            <a:ext cx="5894673" cy="1596177"/>
          </a:xfrm>
        </p:spPr>
        <p:txBody>
          <a:bodyPr vert="horz" lIns="91440" tIns="45720" rIns="91440" bIns="45720" rtlCol="0" anchor="ctr">
            <a:normAutofit/>
          </a:bodyPr>
          <a:lstStyle/>
          <a:p>
            <a:r>
              <a:rPr lang="en-US" sz="3500" b="1" dirty="0"/>
              <a:t>Creating cylinders</a:t>
            </a:r>
          </a:p>
        </p:txBody>
      </p:sp>
      <p:sp>
        <p:nvSpPr>
          <p:cNvPr id="56" name="TextBox 55">
            <a:extLst>
              <a:ext uri="{FF2B5EF4-FFF2-40B4-BE49-F238E27FC236}">
                <a16:creationId xmlns:a16="http://schemas.microsoft.com/office/drawing/2014/main" id="{8A75EA48-B11E-4DEC-B769-47CADBB08E44}"/>
              </a:ext>
            </a:extLst>
          </p:cNvPr>
          <p:cNvSpPr txBox="1"/>
          <p:nvPr/>
        </p:nvSpPr>
        <p:spPr>
          <a:xfrm>
            <a:off x="685329" y="2367092"/>
            <a:ext cx="5894674" cy="3424107"/>
          </a:xfrm>
          <a:prstGeom prst="rect">
            <a:avLst/>
          </a:prstGeom>
        </p:spPr>
        <p:txBody>
          <a:bodyPr vert="horz" lIns="91440" tIns="45720" rIns="91440" bIns="45720" rtlCol="0">
            <a:normAutofit fontScale="77500" lnSpcReduction="20000"/>
          </a:bodyPr>
          <a:lstStyle/>
          <a:p>
            <a:pPr indent="-228600" defTabSz="914400">
              <a:lnSpc>
                <a:spcPct val="110000"/>
              </a:lnSpc>
              <a:spcAft>
                <a:spcPts val="600"/>
              </a:spcAft>
              <a:buClr>
                <a:schemeClr val="tx1"/>
              </a:buClr>
              <a:buFont typeface="Arial" panose="020B0604020202020204" pitchFamily="34" charset="0"/>
              <a:buChar char="•"/>
            </a:pPr>
            <a:r>
              <a:rPr lang="en-US" b="0" i="0" cap="all" dirty="0"/>
              <a:t>Creating a scuba cylinder is no minor feat, and it requires a great deal of pressure. </a:t>
            </a:r>
          </a:p>
          <a:p>
            <a:pPr indent="-228600" defTabSz="914400">
              <a:lnSpc>
                <a:spcPct val="110000"/>
              </a:lnSpc>
              <a:spcAft>
                <a:spcPts val="600"/>
              </a:spcAft>
              <a:buClr>
                <a:schemeClr val="tx1"/>
              </a:buClr>
              <a:buFont typeface="Arial" panose="020B0604020202020204" pitchFamily="34" charset="0"/>
              <a:buChar char="•"/>
            </a:pPr>
            <a:r>
              <a:rPr lang="en-US" b="0" i="0" cap="all" dirty="0"/>
              <a:t>Steel cylinders are manufactured from a process </a:t>
            </a:r>
            <a:r>
              <a:rPr lang="en-US" cap="all" dirty="0"/>
              <a:t>named as</a:t>
            </a:r>
            <a:r>
              <a:rPr lang="en-US" b="0" i="0" cap="all" dirty="0"/>
              <a:t> </a:t>
            </a:r>
            <a:r>
              <a:rPr lang="en-US" b="1" i="0" cap="all" dirty="0"/>
              <a:t>deep draw,</a:t>
            </a:r>
            <a:r>
              <a:rPr lang="en-US" b="0" i="0" cap="all" dirty="0"/>
              <a:t> whereas aluminum cylinders are m</a:t>
            </a:r>
            <a:r>
              <a:rPr lang="en-US" cap="all" dirty="0"/>
              <a:t>anufactured</a:t>
            </a:r>
            <a:r>
              <a:rPr lang="en-US" b="0" i="0" cap="all" dirty="0"/>
              <a:t> from the process commonly called  </a:t>
            </a:r>
            <a:r>
              <a:rPr lang="en-US" b="1" i="0" cap="all" dirty="0"/>
              <a:t>backward extrusion.</a:t>
            </a:r>
          </a:p>
          <a:p>
            <a:pPr indent="-228600" defTabSz="914400">
              <a:lnSpc>
                <a:spcPct val="110000"/>
              </a:lnSpc>
              <a:spcAft>
                <a:spcPts val="600"/>
              </a:spcAft>
              <a:buClr>
                <a:schemeClr val="tx1"/>
              </a:buClr>
              <a:buFont typeface="Arial" panose="020B0604020202020204" pitchFamily="34" charset="0"/>
              <a:buChar char="•"/>
            </a:pPr>
            <a:endParaRPr lang="en-US" cap="all" dirty="0"/>
          </a:p>
          <a:p>
            <a:pPr indent="-228600" defTabSz="914400">
              <a:lnSpc>
                <a:spcPct val="110000"/>
              </a:lnSpc>
              <a:spcAft>
                <a:spcPts val="600"/>
              </a:spcAft>
              <a:buClr>
                <a:schemeClr val="tx1"/>
              </a:buClr>
              <a:buFont typeface="Arial" panose="020B0604020202020204" pitchFamily="34" charset="0"/>
              <a:buChar char="•"/>
            </a:pPr>
            <a:r>
              <a:rPr lang="en-US" b="0" i="0" cap="all" dirty="0"/>
              <a:t>as the material is put along a series of punches and dies, then we get a shell </a:t>
            </a:r>
            <a:r>
              <a:rPr lang="en-US" cap="all" dirty="0"/>
              <a:t>which</a:t>
            </a:r>
            <a:r>
              <a:rPr lang="en-US" b="0" i="0" cap="all" dirty="0"/>
              <a:t> seems like a large boul. In both processes, heat is applied to the top of the cylinder to draw a narrow openin</a:t>
            </a:r>
            <a:r>
              <a:rPr lang="en-US" cap="all" dirty="0"/>
              <a:t>g.</a:t>
            </a:r>
            <a:endParaRPr lang="en-US" b="0" i="0" cap="all" dirty="0"/>
          </a:p>
          <a:p>
            <a:pPr indent="-228600" defTabSz="914400">
              <a:lnSpc>
                <a:spcPct val="110000"/>
              </a:lnSpc>
              <a:spcAft>
                <a:spcPts val="600"/>
              </a:spcAft>
              <a:buClr>
                <a:schemeClr val="tx1"/>
              </a:buClr>
              <a:buFont typeface="Arial" panose="020B0604020202020204" pitchFamily="34" charset="0"/>
              <a:buChar char="•"/>
            </a:pPr>
            <a:endParaRPr lang="en-US" cap="all" dirty="0"/>
          </a:p>
          <a:p>
            <a:pPr indent="-228600" defTabSz="914400">
              <a:lnSpc>
                <a:spcPct val="110000"/>
              </a:lnSpc>
              <a:spcAft>
                <a:spcPts val="600"/>
              </a:spcAft>
              <a:buClr>
                <a:schemeClr val="tx1"/>
              </a:buClr>
              <a:buFont typeface="Arial" panose="020B0604020202020204" pitchFamily="34" charset="0"/>
              <a:buChar char="•"/>
            </a:pPr>
            <a:r>
              <a:rPr lang="en-US" b="0" i="0" cap="all" dirty="0"/>
              <a:t> PST, which has been manufacturing scuba cylinders from a very long time around since 1951, uses a very hot dip galvanizing process to apply a protective coating on </a:t>
            </a:r>
            <a:r>
              <a:rPr lang="en-US" cap="all" dirty="0"/>
              <a:t>their diving</a:t>
            </a:r>
            <a:r>
              <a:rPr lang="en-US" b="0" i="0" cap="all" dirty="0"/>
              <a:t> cylinders. </a:t>
            </a:r>
          </a:p>
          <a:p>
            <a:pPr indent="-228600" defTabSz="914400">
              <a:lnSpc>
                <a:spcPct val="110000"/>
              </a:lnSpc>
              <a:spcAft>
                <a:spcPts val="600"/>
              </a:spcAft>
              <a:buClr>
                <a:schemeClr val="tx1"/>
              </a:buClr>
              <a:buFont typeface="Arial" panose="020B0604020202020204" pitchFamily="34" charset="0"/>
              <a:buChar char="•"/>
            </a:pPr>
            <a:endParaRPr lang="en-US" cap="all" dirty="0"/>
          </a:p>
        </p:txBody>
      </p:sp>
    </p:spTree>
    <p:extLst>
      <p:ext uri="{BB962C8B-B14F-4D97-AF65-F5344CB8AC3E}">
        <p14:creationId xmlns:p14="http://schemas.microsoft.com/office/powerpoint/2010/main" val="2889827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2" name="Graphic 11" descr="Gears">
            <a:extLst>
              <a:ext uri="{FF2B5EF4-FFF2-40B4-BE49-F238E27FC236}">
                <a16:creationId xmlns:a16="http://schemas.microsoft.com/office/drawing/2014/main" id="{7D7DFD49-0C53-444A-A399-0B156B81DB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3533" y="2367092"/>
            <a:ext cx="2780651" cy="278065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p:cNvSpPr>
            <a:spLocks noGrp="1"/>
          </p:cNvSpPr>
          <p:nvPr>
            <p:ph type="title"/>
          </p:nvPr>
        </p:nvSpPr>
        <p:spPr/>
        <p:txBody>
          <a:bodyPr>
            <a:normAutofit/>
          </a:bodyPr>
          <a:lstStyle/>
          <a:p>
            <a:r>
              <a:rPr lang="en-IN" b="1" dirty="0"/>
              <a:t>Manufacturing cylindrical valves</a:t>
            </a:r>
            <a:endParaRPr lang="en-IN" dirty="0"/>
          </a:p>
        </p:txBody>
      </p:sp>
      <p:sp>
        <p:nvSpPr>
          <p:cNvPr id="8" name="Content Placeholder 7">
            <a:extLst>
              <a:ext uri="{FF2B5EF4-FFF2-40B4-BE49-F238E27FC236}">
                <a16:creationId xmlns:a16="http://schemas.microsoft.com/office/drawing/2014/main" id="{389C632A-471C-4A7B-A07E-58A841C83758}"/>
              </a:ext>
            </a:extLst>
          </p:cNvPr>
          <p:cNvSpPr>
            <a:spLocks noGrp="1"/>
          </p:cNvSpPr>
          <p:nvPr>
            <p:ph idx="1"/>
          </p:nvPr>
        </p:nvSpPr>
        <p:spPr>
          <a:xfrm>
            <a:off x="685329" y="2367092"/>
            <a:ext cx="4621961" cy="3958294"/>
          </a:xfrm>
        </p:spPr>
        <p:txBody>
          <a:bodyPr>
            <a:normAutofit/>
          </a:bodyPr>
          <a:lstStyle/>
          <a:p>
            <a:pPr>
              <a:lnSpc>
                <a:spcPct val="110000"/>
              </a:lnSpc>
            </a:pPr>
            <a:r>
              <a:rPr lang="en-US" sz="1600" b="0" i="0" dirty="0">
                <a:effectLst/>
                <a:latin typeface="Lato"/>
              </a:rPr>
              <a:t>this valve is an very integral component of the cylinder.</a:t>
            </a:r>
          </a:p>
          <a:p>
            <a:pPr>
              <a:lnSpc>
                <a:spcPct val="110000"/>
              </a:lnSpc>
            </a:pPr>
            <a:r>
              <a:rPr lang="en-US" sz="1600" b="0" i="0" dirty="0">
                <a:effectLst/>
                <a:latin typeface="Lato"/>
              </a:rPr>
              <a:t>One feature common to all cylinder valves is a pressure relief device (PRD), also known as a burst disk.</a:t>
            </a:r>
            <a:endParaRPr lang="en-US" sz="1600" dirty="0">
              <a:latin typeface="Lato"/>
            </a:endParaRPr>
          </a:p>
          <a:p>
            <a:pPr>
              <a:lnSpc>
                <a:spcPct val="110000"/>
              </a:lnSpc>
            </a:pPr>
            <a:r>
              <a:rPr lang="en-US" sz="1600" b="0" i="0" dirty="0">
                <a:effectLst/>
                <a:latin typeface="Lato"/>
              </a:rPr>
              <a:t>This tiny, frangible disk is designed to break and release the pressure within the cylinder when it reaches a critical pressure .</a:t>
            </a:r>
          </a:p>
          <a:p>
            <a:pPr>
              <a:lnSpc>
                <a:spcPct val="110000"/>
              </a:lnSpc>
            </a:pPr>
            <a:r>
              <a:rPr lang="en-US" sz="1600" b="0" i="0" dirty="0">
                <a:effectLst/>
                <a:latin typeface="Lato"/>
              </a:rPr>
              <a:t>This can happen as a result of overfilling, or due to an increase in the temperature of the cylinder</a:t>
            </a:r>
            <a:r>
              <a:rPr lang="en-US" sz="1600" dirty="0">
                <a:latin typeface="Lato"/>
              </a:rPr>
              <a:t>.</a:t>
            </a:r>
            <a:endParaRPr lang="en-IN" sz="1600" dirty="0"/>
          </a:p>
        </p:txBody>
      </p:sp>
      <p:sp>
        <p:nvSpPr>
          <p:cNvPr id="5" name="Slide Number Placeholder 4"/>
          <p:cNvSpPr>
            <a:spLocks noGrp="1"/>
          </p:cNvSpPr>
          <p:nvPr>
            <p:ph type="sldNum" sz="quarter" idx="12"/>
          </p:nvPr>
        </p:nvSpPr>
        <p:spPr/>
        <p:txBody>
          <a:bodyPr>
            <a:normAutofit/>
          </a:bodyPr>
          <a:lstStyle/>
          <a:p>
            <a:pPr>
              <a:spcAft>
                <a:spcPts val="600"/>
              </a:spcAft>
            </a:pPr>
            <a:fld id="{919B753E-A5E7-4674-ACC8-1711CA16ACCF}" type="slidenum">
              <a:rPr lang="en-IN" smtClean="0"/>
              <a:pPr>
                <a:spcAft>
                  <a:spcPts val="600"/>
                </a:spcAft>
              </a:pPr>
              <a:t>12</a:t>
            </a:fld>
            <a:endParaRPr lang="en-IN"/>
          </a:p>
        </p:txBody>
      </p:sp>
    </p:spTree>
    <p:extLst>
      <p:ext uri="{BB962C8B-B14F-4D97-AF65-F5344CB8AC3E}">
        <p14:creationId xmlns:p14="http://schemas.microsoft.com/office/powerpoint/2010/main" val="64093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hidden="1"/>
          <p:cNvGraphicFramePr>
            <a:graphicFrameLocks noChangeAspect="1"/>
          </p:cNvGraphicFramePr>
          <p:nvPr>
            <p:custDataLst>
              <p:tags r:id="rId2"/>
            </p:custDataLst>
          </p:nvPr>
        </p:nvGraphicFramePr>
        <p:xfrm>
          <a:off x="2000253" y="1500190"/>
          <a:ext cx="89297" cy="89297"/>
        </p:xfrm>
        <a:graphic>
          <a:graphicData uri="http://schemas.openxmlformats.org/presentationml/2006/ole">
            <mc:AlternateContent xmlns:mc="http://schemas.openxmlformats.org/markup-compatibility/2006">
              <mc:Choice xmlns:v="urn:schemas-microsoft-com:vml" Requires="v">
                <p:oleObj spid="_x0000_s3140" name="think-cell Slide" r:id="rId6" imgW="270" imgH="270" progId="TCLayout.ActiveDocument.1">
                  <p:embed/>
                </p:oleObj>
              </mc:Choice>
              <mc:Fallback>
                <p:oleObj name="think-cell Slide" r:id="rId6" imgW="270" imgH="270" progId="TCLayout.ActiveDocument.1">
                  <p:embed/>
                  <p:pic>
                    <p:nvPicPr>
                      <p:cNvPr id="10242"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0253" y="1500190"/>
                        <a:ext cx="89297"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5" name="Title 1"/>
          <p:cNvSpPr>
            <a:spLocks noGrp="1"/>
          </p:cNvSpPr>
          <p:nvPr>
            <p:ph type="title"/>
            <p:custDataLst>
              <p:tags r:id="rId3"/>
            </p:custDataLst>
          </p:nvPr>
        </p:nvSpPr>
        <p:spPr>
          <a:xfrm>
            <a:off x="685332" y="298501"/>
            <a:ext cx="7773338" cy="1596177"/>
          </a:xfrm>
        </p:spPr>
        <p:txBody>
          <a:bodyPr>
            <a:normAutofit/>
          </a:bodyPr>
          <a:lstStyle/>
          <a:p>
            <a:r>
              <a:rPr lang="en-US" altLang="en-US" b="1" dirty="0"/>
              <a:t>Tanking up</a:t>
            </a:r>
          </a:p>
        </p:txBody>
      </p:sp>
      <p:sp>
        <p:nvSpPr>
          <p:cNvPr id="12" name="Slide Number Placeholder 11"/>
          <p:cNvSpPr>
            <a:spLocks noGrp="1"/>
          </p:cNvSpPr>
          <p:nvPr>
            <p:ph type="sldNum" sz="quarter" idx="12"/>
          </p:nvPr>
        </p:nvSpPr>
        <p:spPr/>
        <p:txBody>
          <a:bodyPr/>
          <a:lstStyle/>
          <a:p>
            <a:fld id="{919B753E-A5E7-4674-ACC8-1711CA16ACCF}" type="slidenum">
              <a:rPr lang="en-IN" smtClean="0"/>
              <a:t>13</a:t>
            </a:fld>
            <a:endParaRPr lang="en-IN"/>
          </a:p>
        </p:txBody>
      </p:sp>
      <p:sp>
        <p:nvSpPr>
          <p:cNvPr id="11" name="TextBox 10">
            <a:extLst>
              <a:ext uri="{FF2B5EF4-FFF2-40B4-BE49-F238E27FC236}">
                <a16:creationId xmlns:a16="http://schemas.microsoft.com/office/drawing/2014/main" id="{483FF4EF-B60C-4ACC-99BC-74EC6B3F7447}"/>
              </a:ext>
            </a:extLst>
          </p:cNvPr>
          <p:cNvSpPr txBox="1"/>
          <p:nvPr/>
        </p:nvSpPr>
        <p:spPr>
          <a:xfrm>
            <a:off x="466627" y="2083325"/>
            <a:ext cx="8210745" cy="3416320"/>
          </a:xfrm>
          <a:prstGeom prst="rect">
            <a:avLst/>
          </a:prstGeom>
          <a:noFill/>
        </p:spPr>
        <p:txBody>
          <a:bodyPr wrap="square" rtlCol="0">
            <a:spAutoFit/>
          </a:bodyPr>
          <a:lstStyle/>
          <a:p>
            <a:r>
              <a:rPr lang="en-US" dirty="0">
                <a:solidFill>
                  <a:srgbClr val="242629"/>
                </a:solidFill>
                <a:latin typeface="Lato"/>
              </a:rPr>
              <a:t>I</a:t>
            </a:r>
            <a:r>
              <a:rPr lang="en-US" b="0" i="0" dirty="0">
                <a:solidFill>
                  <a:srgbClr val="242629"/>
                </a:solidFill>
                <a:effectLst/>
                <a:latin typeface="Lato"/>
              </a:rPr>
              <a:t>t’s important to get a good  air fill.</a:t>
            </a:r>
            <a:endParaRPr lang="en-IN" b="0" i="0" dirty="0">
              <a:solidFill>
                <a:srgbClr val="242629"/>
              </a:solidFill>
              <a:effectLst/>
              <a:latin typeface="Lato"/>
            </a:endParaRPr>
          </a:p>
          <a:p>
            <a:endParaRPr lang="en-IN" dirty="0"/>
          </a:p>
          <a:p>
            <a:r>
              <a:rPr lang="en-US" b="0" i="0" dirty="0">
                <a:solidFill>
                  <a:srgbClr val="242629"/>
                </a:solidFill>
                <a:effectLst/>
                <a:latin typeface="Lato"/>
              </a:rPr>
              <a:t>The service pressure for the cylinder has a temperature of 70 F , due to which a </a:t>
            </a:r>
            <a:r>
              <a:rPr lang="en-IN" b="0" i="0" dirty="0">
                <a:solidFill>
                  <a:srgbClr val="202124"/>
                </a:solidFill>
                <a:effectLst/>
                <a:latin typeface="arial" panose="020B0604020202020204" pitchFamily="34" charset="0"/>
              </a:rPr>
              <a:t>accurately</a:t>
            </a:r>
            <a:r>
              <a:rPr lang="en-US" b="0" i="0" dirty="0">
                <a:solidFill>
                  <a:srgbClr val="242629"/>
                </a:solidFill>
                <a:effectLst/>
                <a:latin typeface="Lato"/>
              </a:rPr>
              <a:t> filled dive cylinder will show high pressure if temperature is high or low pressure if temperature is low.</a:t>
            </a:r>
          </a:p>
          <a:p>
            <a:endParaRPr lang="en-IN" dirty="0">
              <a:solidFill>
                <a:srgbClr val="242629"/>
              </a:solidFill>
              <a:latin typeface="Lato"/>
            </a:endParaRPr>
          </a:p>
          <a:p>
            <a:pPr algn="l"/>
            <a:r>
              <a:rPr lang="en-US" dirty="0">
                <a:solidFill>
                  <a:srgbClr val="242629"/>
                </a:solidFill>
                <a:latin typeface="Lato"/>
              </a:rPr>
              <a:t>W</a:t>
            </a:r>
            <a:r>
              <a:rPr lang="en-US" b="0" i="0" dirty="0">
                <a:solidFill>
                  <a:srgbClr val="242629"/>
                </a:solidFill>
                <a:effectLst/>
                <a:latin typeface="Lato"/>
              </a:rPr>
              <a:t>ater can be easily flowed into </a:t>
            </a:r>
            <a:r>
              <a:rPr lang="en-US" b="0" i="0" dirty="0" err="1">
                <a:solidFill>
                  <a:srgbClr val="242629"/>
                </a:solidFill>
                <a:effectLst/>
                <a:latin typeface="Lato"/>
              </a:rPr>
              <a:t>thcylinder</a:t>
            </a:r>
            <a:r>
              <a:rPr lang="en-US" b="0" i="0" dirty="0">
                <a:solidFill>
                  <a:srgbClr val="242629"/>
                </a:solidFill>
                <a:effectLst/>
                <a:latin typeface="Lato"/>
              </a:rPr>
              <a:t> during the filling process, </a:t>
            </a:r>
            <a:r>
              <a:rPr lang="en-US" b="0" i="0" dirty="0" err="1">
                <a:solidFill>
                  <a:srgbClr val="242629"/>
                </a:solidFill>
                <a:effectLst/>
                <a:latin typeface="Lato"/>
              </a:rPr>
              <a:t>Corossion</a:t>
            </a:r>
            <a:r>
              <a:rPr lang="en-US" b="0" i="0" dirty="0">
                <a:solidFill>
                  <a:srgbClr val="242629"/>
                </a:solidFill>
                <a:effectLst/>
                <a:latin typeface="Lato"/>
              </a:rPr>
              <a:t> and Air quality problems are faced due to this easily. This fill should be done slowly for bette</a:t>
            </a:r>
            <a:r>
              <a:rPr lang="en-US" dirty="0">
                <a:solidFill>
                  <a:srgbClr val="242629"/>
                </a:solidFill>
                <a:latin typeface="Lato"/>
              </a:rPr>
              <a:t>r results</a:t>
            </a:r>
            <a:r>
              <a:rPr lang="en-US" b="0" i="0" dirty="0">
                <a:solidFill>
                  <a:srgbClr val="242629"/>
                </a:solidFill>
                <a:effectLst/>
                <a:latin typeface="Lato"/>
              </a:rPr>
              <a:t>. </a:t>
            </a:r>
            <a:r>
              <a:rPr lang="en-US" dirty="0">
                <a:solidFill>
                  <a:srgbClr val="242629"/>
                </a:solidFill>
                <a:latin typeface="Lato"/>
              </a:rPr>
              <a:t>Usually </a:t>
            </a:r>
            <a:r>
              <a:rPr lang="en-US" b="0" i="0" dirty="0">
                <a:solidFill>
                  <a:srgbClr val="242629"/>
                </a:solidFill>
                <a:effectLst/>
                <a:latin typeface="Lato"/>
              </a:rPr>
              <a:t>a fill rate of 300-600 psi per minute is </a:t>
            </a:r>
            <a:r>
              <a:rPr lang="en-US" b="0" i="0" dirty="0" err="1">
                <a:solidFill>
                  <a:srgbClr val="242629"/>
                </a:solidFill>
                <a:effectLst/>
                <a:latin typeface="Lato"/>
              </a:rPr>
              <a:t>recomended</a:t>
            </a:r>
            <a:r>
              <a:rPr lang="en-US" b="0" i="0" dirty="0">
                <a:solidFill>
                  <a:srgbClr val="242629"/>
                </a:solidFill>
                <a:effectLst/>
                <a:latin typeface="Lato"/>
              </a:rPr>
              <a:t> to prevent excessive heating during the fill.</a:t>
            </a:r>
          </a:p>
          <a:p>
            <a:br>
              <a:rPr lang="en-US" dirty="0"/>
            </a:br>
            <a:endParaRPr lang="en-IN" dirty="0"/>
          </a:p>
        </p:txBody>
      </p:sp>
    </p:spTree>
    <p:extLst>
      <p:ext uri="{BB962C8B-B14F-4D97-AF65-F5344CB8AC3E}">
        <p14:creationId xmlns:p14="http://schemas.microsoft.com/office/powerpoint/2010/main" val="3182866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Graphic 9" descr="Frigid">
            <a:extLst>
              <a:ext uri="{FF2B5EF4-FFF2-40B4-BE49-F238E27FC236}">
                <a16:creationId xmlns:a16="http://schemas.microsoft.com/office/drawing/2014/main" id="{245AF1F5-C692-4A2D-9804-C864636EF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9883" y="2416376"/>
            <a:ext cx="2110641" cy="211064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p:cNvSpPr>
            <a:spLocks noGrp="1"/>
          </p:cNvSpPr>
          <p:nvPr>
            <p:ph type="title"/>
          </p:nvPr>
        </p:nvSpPr>
        <p:spPr/>
        <p:txBody>
          <a:bodyPr vert="horz" lIns="91440" tIns="45720" rIns="91440" bIns="45720" rtlCol="0" anchor="ctr">
            <a:normAutofit/>
          </a:bodyPr>
          <a:lstStyle/>
          <a:p>
            <a:r>
              <a:rPr lang="en-US" b="1" i="0" dirty="0"/>
              <a:t>Temperature change during filling (1/2)</a:t>
            </a:r>
          </a:p>
        </p:txBody>
      </p:sp>
      <p:sp>
        <p:nvSpPr>
          <p:cNvPr id="5" name="Slide Number Placeholder 4"/>
          <p:cNvSpPr>
            <a:spLocks noGrp="1"/>
          </p:cNvSpPr>
          <p:nvPr>
            <p:ph type="sldNum" sz="quarter" idx="12"/>
          </p:nvPr>
        </p:nvSpPr>
        <p:spPr/>
        <p:txBody>
          <a:bodyPr vert="horz" lIns="91440" tIns="45720" rIns="91440" bIns="45720" rtlCol="0" anchor="ctr">
            <a:normAutofit/>
          </a:bodyPr>
          <a:lstStyle/>
          <a:p>
            <a:pPr defTabSz="914400">
              <a:spcAft>
                <a:spcPts val="600"/>
              </a:spcAft>
            </a:pPr>
            <a:fld id="{919B753E-A5E7-4674-ACC8-1711CA16ACCF}" type="slidenum">
              <a:rPr lang="en-US"/>
              <a:pPr defTabSz="914400">
                <a:spcAft>
                  <a:spcPts val="600"/>
                </a:spcAft>
              </a:pPr>
              <a:t>14</a:t>
            </a:fld>
            <a:endParaRPr lang="en-US"/>
          </a:p>
        </p:txBody>
      </p:sp>
      <p:sp>
        <p:nvSpPr>
          <p:cNvPr id="4" name="TextBox 3">
            <a:extLst>
              <a:ext uri="{FF2B5EF4-FFF2-40B4-BE49-F238E27FC236}">
                <a16:creationId xmlns:a16="http://schemas.microsoft.com/office/drawing/2014/main" id="{D83C7D48-5597-4860-B810-34672B6B5AC1}"/>
              </a:ext>
            </a:extLst>
          </p:cNvPr>
          <p:cNvSpPr txBox="1"/>
          <p:nvPr/>
        </p:nvSpPr>
        <p:spPr>
          <a:xfrm>
            <a:off x="685329" y="2367092"/>
            <a:ext cx="5721077" cy="3516183"/>
          </a:xfrm>
          <a:prstGeom prst="rect">
            <a:avLst/>
          </a:prstGeom>
        </p:spPr>
        <p:txBody>
          <a:bodyPr vert="horz" lIns="91440" tIns="45720" rIns="91440" bIns="45720" rtlCol="0">
            <a:normAutofit fontScale="55000" lnSpcReduction="20000"/>
          </a:bodyPr>
          <a:lstStyle/>
          <a:p>
            <a:pPr indent="-228600" defTabSz="914400">
              <a:lnSpc>
                <a:spcPct val="110000"/>
              </a:lnSpc>
              <a:spcAft>
                <a:spcPts val="600"/>
              </a:spcAft>
              <a:buClr>
                <a:schemeClr val="tx1"/>
              </a:buClr>
              <a:buFont typeface="Arial" panose="020B0604020202020204" pitchFamily="34" charset="0"/>
              <a:buChar char="•"/>
            </a:pPr>
            <a:endParaRPr lang="en-US" sz="900" cap="all" dirty="0"/>
          </a:p>
          <a:p>
            <a:pPr indent="-228600" defTabSz="914400">
              <a:lnSpc>
                <a:spcPct val="110000"/>
              </a:lnSpc>
              <a:spcAft>
                <a:spcPts val="600"/>
              </a:spcAft>
              <a:buClr>
                <a:schemeClr val="tx1"/>
              </a:buClr>
              <a:buFont typeface="Arial" panose="020B0604020202020204" pitchFamily="34" charset="0"/>
              <a:buChar char="•"/>
            </a:pPr>
            <a:r>
              <a:rPr lang="en-US" sz="2900" b="0" i="0" cap="all" dirty="0"/>
              <a:t>Temperature rise is usually seen because of compression of gas, proportional to the pressure increase. Ambient air is   compressed in steps, and the gas temperature rises during each step. Intercoolers and water cooling</a:t>
            </a:r>
            <a:r>
              <a:rPr lang="en-US" sz="2900" cap="all" dirty="0"/>
              <a:t> heat exchangers are used to remove</a:t>
            </a:r>
            <a:r>
              <a:rPr lang="en-US" sz="2900" b="0" i="0" cap="all" dirty="0"/>
              <a:t> this heat between stages.</a:t>
            </a:r>
          </a:p>
          <a:p>
            <a:pPr indent="-228600" defTabSz="914400">
              <a:lnSpc>
                <a:spcPct val="110000"/>
              </a:lnSpc>
              <a:spcAft>
                <a:spcPts val="600"/>
              </a:spcAft>
              <a:buClr>
                <a:schemeClr val="tx1"/>
              </a:buClr>
              <a:buFont typeface="Arial" panose="020B0604020202020204" pitchFamily="34" charset="0"/>
              <a:buChar char="•"/>
            </a:pPr>
            <a:r>
              <a:rPr lang="en-US" sz="2900" cap="all" dirty="0"/>
              <a:t>filling</a:t>
            </a:r>
            <a:r>
              <a:rPr lang="en-US" sz="2900" b="0" i="0" cap="all" dirty="0"/>
              <a:t> an empty diving cylinder also causes a temperature rise as the gas inside the cylinder is highly compressed by the </a:t>
            </a:r>
            <a:r>
              <a:rPr lang="en-IN" sz="3200" b="0" i="0" dirty="0">
                <a:solidFill>
                  <a:srgbClr val="202124"/>
                </a:solidFill>
                <a:effectLst/>
                <a:latin typeface="arial" panose="020B0604020202020204" pitchFamily="34" charset="0"/>
              </a:rPr>
              <a:t>incursion</a:t>
            </a:r>
            <a:r>
              <a:rPr lang="en-US" sz="2900" b="0" i="0" cap="all" dirty="0"/>
              <a:t> of high pressure gas</a:t>
            </a:r>
            <a:r>
              <a:rPr lang="en-US" sz="2900" cap="all" dirty="0"/>
              <a:t>.</a:t>
            </a:r>
            <a:endParaRPr lang="en-US" sz="2900" b="0" i="0" cap="all" dirty="0"/>
          </a:p>
          <a:p>
            <a:pPr indent="-228600" defTabSz="914400">
              <a:lnSpc>
                <a:spcPct val="110000"/>
              </a:lnSpc>
              <a:spcAft>
                <a:spcPts val="600"/>
              </a:spcAft>
              <a:buClr>
                <a:schemeClr val="tx1"/>
              </a:buClr>
              <a:buFont typeface="Arial" panose="020B0604020202020204" pitchFamily="34" charset="0"/>
              <a:buChar char="•"/>
            </a:pPr>
            <a:endParaRPr lang="en-US" sz="2900" cap="all" dirty="0"/>
          </a:p>
          <a:p>
            <a:pPr indent="-228600" defTabSz="914400">
              <a:lnSpc>
                <a:spcPct val="110000"/>
              </a:lnSpc>
              <a:spcAft>
                <a:spcPts val="600"/>
              </a:spcAft>
              <a:buClr>
                <a:schemeClr val="tx1"/>
              </a:buClr>
              <a:buFont typeface="Arial" panose="020B0604020202020204" pitchFamily="34" charset="0"/>
              <a:buChar char="•"/>
            </a:pPr>
            <a:r>
              <a:rPr lang="en-US" sz="2900" cap="all" dirty="0"/>
              <a:t>Excess heat can be removed by immersing the cylinder in a cold water bath</a:t>
            </a:r>
          </a:p>
        </p:txBody>
      </p:sp>
      <p:sp>
        <p:nvSpPr>
          <p:cNvPr id="6" name="Content Placeholder 2"/>
          <p:cNvSpPr txBox="1">
            <a:spLocks/>
          </p:cNvSpPr>
          <p:nvPr/>
        </p:nvSpPr>
        <p:spPr>
          <a:xfrm>
            <a:off x="518474" y="2214694"/>
            <a:ext cx="5887932" cy="3668581"/>
          </a:xfrm>
          <a:prstGeom prst="rect">
            <a:avLst/>
          </a:prstGeom>
        </p:spPr>
        <p:txBody>
          <a:bodyPr vert="horz" lIns="51435" tIns="25718" rIns="51435" bIns="25718"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sz="956" dirty="0">
              <a:solidFill>
                <a:schemeClr val="tx1"/>
              </a:solidFill>
              <a:latin typeface="CorpoS"/>
            </a:endParaRPr>
          </a:p>
        </p:txBody>
      </p:sp>
    </p:spTree>
    <p:extLst>
      <p:ext uri="{BB962C8B-B14F-4D97-AF65-F5344CB8AC3E}">
        <p14:creationId xmlns:p14="http://schemas.microsoft.com/office/powerpoint/2010/main" val="2757477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9227-2676-47B4-9D9A-276CE66C1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112" y="2938764"/>
            <a:ext cx="3123852" cy="199145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p:cNvSpPr>
            <a:spLocks noGrp="1"/>
          </p:cNvSpPr>
          <p:nvPr>
            <p:ph type="title"/>
          </p:nvPr>
        </p:nvSpPr>
        <p:spPr/>
        <p:txBody>
          <a:bodyPr>
            <a:normAutofit/>
          </a:bodyPr>
          <a:lstStyle/>
          <a:p>
            <a:r>
              <a:rPr lang="en-IN" b="1" i="0">
                <a:effectLst/>
                <a:latin typeface="Arial" panose="020B0604020202020204" pitchFamily="34" charset="0"/>
              </a:rPr>
              <a:t>Temperature change during filling (2/2)</a:t>
            </a:r>
            <a:endParaRPr lang="en-IN" dirty="0"/>
          </a:p>
        </p:txBody>
      </p:sp>
      <p:sp>
        <p:nvSpPr>
          <p:cNvPr id="3" name="Content Placeholder 2"/>
          <p:cNvSpPr>
            <a:spLocks noGrp="1"/>
          </p:cNvSpPr>
          <p:nvPr>
            <p:ph idx="1"/>
          </p:nvPr>
        </p:nvSpPr>
        <p:spPr>
          <a:xfrm>
            <a:off x="685330" y="2367093"/>
            <a:ext cx="4329730" cy="3354978"/>
          </a:xfrm>
        </p:spPr>
        <p:txBody>
          <a:bodyPr>
            <a:normAutofit/>
          </a:bodyPr>
          <a:lstStyle/>
          <a:p>
            <a:pPr>
              <a:lnSpc>
                <a:spcPct val="110000"/>
              </a:lnSpc>
            </a:pPr>
            <a:r>
              <a:rPr lang="en-US" sz="1400" b="0" i="0" dirty="0">
                <a:effectLst/>
                <a:latin typeface="Arial" panose="020B0604020202020204" pitchFamily="34" charset="0"/>
              </a:rPr>
              <a:t>An </a:t>
            </a:r>
            <a:r>
              <a:rPr lang="en-US" sz="1400" b="1" i="0" dirty="0">
                <a:effectLst/>
                <a:latin typeface="Arial" panose="020B0604020202020204" pitchFamily="34" charset="0"/>
              </a:rPr>
              <a:t>intercooler</a:t>
            </a:r>
            <a:r>
              <a:rPr lang="en-US" sz="1400" b="0" i="0" dirty="0">
                <a:effectLst/>
                <a:latin typeface="Arial" panose="020B0604020202020204" pitchFamily="34" charset="0"/>
              </a:rPr>
              <a:t> is a mechanical </a:t>
            </a:r>
            <a:r>
              <a:rPr lang="en-US" sz="1400" dirty="0">
                <a:latin typeface="Arial" panose="020B0604020202020204" pitchFamily="34" charset="0"/>
              </a:rPr>
              <a:t>device </a:t>
            </a:r>
            <a:r>
              <a:rPr lang="en-US" sz="1400" b="0" i="0" dirty="0">
                <a:effectLst/>
                <a:latin typeface="Arial" panose="020B0604020202020204" pitchFamily="34" charset="0"/>
              </a:rPr>
              <a:t>used to cool a gas after compression.</a:t>
            </a:r>
            <a:endParaRPr lang="en-US" sz="1400" b="0" i="0" dirty="0">
              <a:effectLst/>
              <a:latin typeface="+mj-lt"/>
            </a:endParaRPr>
          </a:p>
          <a:p>
            <a:pPr>
              <a:lnSpc>
                <a:spcPct val="110000"/>
              </a:lnSpc>
            </a:pPr>
            <a:r>
              <a:rPr lang="en-US" sz="1400" b="0" i="0" dirty="0">
                <a:effectLst/>
                <a:latin typeface="+mj-lt"/>
              </a:rPr>
              <a:t>This process of filling the cylinders can be done without water-bath cooling , and may be charged to above the nominal working pressure to the developed pressure appropriate to the temperature when filled.</a:t>
            </a:r>
          </a:p>
          <a:p>
            <a:pPr>
              <a:lnSpc>
                <a:spcPct val="110000"/>
              </a:lnSpc>
            </a:pPr>
            <a:r>
              <a:rPr lang="en-US" sz="1400" b="0" i="0" dirty="0">
                <a:effectLst/>
                <a:latin typeface="+mj-lt"/>
              </a:rPr>
              <a:t> As the gas cools to ambient temperature, the pressure decreases suddenly , and usually reaches rated charging pressure at the rated temperature.</a:t>
            </a:r>
            <a:endParaRPr lang="en-IN" sz="1400" dirty="0">
              <a:latin typeface="+mj-lt"/>
            </a:endParaRPr>
          </a:p>
        </p:txBody>
      </p:sp>
      <p:sp>
        <p:nvSpPr>
          <p:cNvPr id="5" name="Slide Number Placeholder 4"/>
          <p:cNvSpPr>
            <a:spLocks noGrp="1"/>
          </p:cNvSpPr>
          <p:nvPr>
            <p:ph type="sldNum" sz="quarter" idx="12"/>
          </p:nvPr>
        </p:nvSpPr>
        <p:spPr/>
        <p:txBody>
          <a:bodyPr>
            <a:normAutofit/>
          </a:bodyPr>
          <a:lstStyle/>
          <a:p>
            <a:pPr>
              <a:spcAft>
                <a:spcPts val="600"/>
              </a:spcAft>
            </a:pPr>
            <a:fld id="{919B753E-A5E7-4674-ACC8-1711CA16ACCF}" type="slidenum">
              <a:rPr lang="en-IN" smtClean="0"/>
              <a:pPr>
                <a:spcAft>
                  <a:spcPts val="600"/>
                </a:spcAft>
              </a:pPr>
              <a:t>15</a:t>
            </a:fld>
            <a:endParaRPr lang="en-IN"/>
          </a:p>
        </p:txBody>
      </p:sp>
    </p:spTree>
    <p:extLst>
      <p:ext uri="{BB962C8B-B14F-4D97-AF65-F5344CB8AC3E}">
        <p14:creationId xmlns:p14="http://schemas.microsoft.com/office/powerpoint/2010/main" val="2877687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31" y="618517"/>
            <a:ext cx="5894673" cy="1596177"/>
          </a:xfrm>
        </p:spPr>
        <p:txBody>
          <a:bodyPr vert="horz" lIns="91440" tIns="45720" rIns="91440" bIns="45720" rtlCol="0" anchor="ctr">
            <a:normAutofit/>
          </a:bodyPr>
          <a:lstStyle/>
          <a:p>
            <a:r>
              <a:rPr lang="en-US" sz="3500" dirty="0"/>
              <a:t>references</a:t>
            </a:r>
          </a:p>
        </p:txBody>
      </p:sp>
      <p:sp>
        <p:nvSpPr>
          <p:cNvPr id="5" name="Slide Number Placeholder 4"/>
          <p:cNvSpPr>
            <a:spLocks noGrp="1"/>
          </p:cNvSpPr>
          <p:nvPr>
            <p:ph type="sldNum" sz="quarter" idx="12"/>
          </p:nvPr>
        </p:nvSpPr>
        <p:spPr/>
        <p:txBody>
          <a:bodyPr vert="horz" lIns="91440" tIns="45720" rIns="91440" bIns="45720" rtlCol="0" anchor="ctr">
            <a:normAutofit/>
          </a:bodyPr>
          <a:lstStyle/>
          <a:p>
            <a:pPr>
              <a:spcAft>
                <a:spcPts val="600"/>
              </a:spcAft>
            </a:pPr>
            <a:fld id="{919B753E-A5E7-4674-ACC8-1711CA16ACCF}" type="slidenum">
              <a:rPr lang="en-US" kern="1200" dirty="0">
                <a:solidFill>
                  <a:schemeClr val="tx1"/>
                </a:solidFill>
                <a:latin typeface="+mn-lt"/>
                <a:ea typeface="+mn-ea"/>
                <a:cs typeface="+mn-cs"/>
              </a:rPr>
              <a:pPr>
                <a:spcAft>
                  <a:spcPts val="600"/>
                </a:spcAft>
              </a:pPr>
              <a:t>16</a:t>
            </a:fld>
            <a:endParaRPr lang="en-US" kern="1200" dirty="0">
              <a:solidFill>
                <a:schemeClr val="tx1"/>
              </a:solidFill>
              <a:latin typeface="+mn-lt"/>
              <a:ea typeface="+mn-ea"/>
              <a:cs typeface="+mn-cs"/>
            </a:endParaRPr>
          </a:p>
        </p:txBody>
      </p:sp>
      <p:sp>
        <p:nvSpPr>
          <p:cNvPr id="3" name="TextBox 2">
            <a:extLst>
              <a:ext uri="{FF2B5EF4-FFF2-40B4-BE49-F238E27FC236}">
                <a16:creationId xmlns:a16="http://schemas.microsoft.com/office/drawing/2014/main" id="{29EAB8FE-D31C-4EF6-B5DC-59F6577049E3}"/>
              </a:ext>
            </a:extLst>
          </p:cNvPr>
          <p:cNvSpPr txBox="1"/>
          <p:nvPr/>
        </p:nvSpPr>
        <p:spPr>
          <a:xfrm>
            <a:off x="685329" y="2367092"/>
            <a:ext cx="5894674" cy="3424107"/>
          </a:xfrm>
          <a:prstGeom prst="rect">
            <a:avLst/>
          </a:prstGeom>
        </p:spPr>
        <p:txBody>
          <a:bodyPr vert="horz" lIns="91440" tIns="45720" rIns="91440" bIns="45720" rtlCol="0">
            <a:normAutofit fontScale="47500" lnSpcReduction="20000"/>
          </a:bodyPr>
          <a:lstStyle/>
          <a:p>
            <a:pPr indent="-228600" defTabSz="914400">
              <a:lnSpc>
                <a:spcPct val="120000"/>
              </a:lnSpc>
              <a:spcAft>
                <a:spcPts val="600"/>
              </a:spcAft>
              <a:buClr>
                <a:schemeClr val="tx1"/>
              </a:buClr>
              <a:buFont typeface="Arial" panose="020B0604020202020204" pitchFamily="34" charset="0"/>
              <a:buChar char="•"/>
            </a:pPr>
            <a:endParaRPr lang="en-US" sz="1600" cap="all" dirty="0"/>
          </a:p>
          <a:p>
            <a:pPr indent="-228600" defTabSz="914400">
              <a:lnSpc>
                <a:spcPct val="120000"/>
              </a:lnSpc>
              <a:spcAft>
                <a:spcPts val="600"/>
              </a:spcAft>
              <a:buClr>
                <a:schemeClr val="tx1"/>
              </a:buClr>
              <a:buFont typeface="Arial" panose="020B0604020202020204" pitchFamily="34" charset="0"/>
              <a:buChar char="•"/>
            </a:pPr>
            <a:r>
              <a:rPr lang="en-US" sz="1600" cap="all" dirty="0">
                <a:hlinkClick r:id="rId2"/>
              </a:rPr>
              <a:t>https://en.wikipedia.org/wiki/Diving_cylinder</a:t>
            </a:r>
            <a:endParaRPr lang="en-US" sz="1600" cap="all" dirty="0"/>
          </a:p>
          <a:p>
            <a:pPr indent="-228600" defTabSz="914400">
              <a:lnSpc>
                <a:spcPct val="120000"/>
              </a:lnSpc>
              <a:spcAft>
                <a:spcPts val="600"/>
              </a:spcAft>
              <a:buClr>
                <a:schemeClr val="tx1"/>
              </a:buClr>
              <a:buFont typeface="Arial" panose="020B0604020202020204" pitchFamily="34" charset="0"/>
              <a:buChar char="•"/>
            </a:pPr>
            <a:endParaRPr lang="en-US" sz="1600" cap="all" dirty="0"/>
          </a:p>
          <a:p>
            <a:pPr indent="-228600" defTabSz="914400">
              <a:lnSpc>
                <a:spcPct val="120000"/>
              </a:lnSpc>
              <a:spcAft>
                <a:spcPts val="600"/>
              </a:spcAft>
              <a:buClr>
                <a:schemeClr val="tx1"/>
              </a:buClr>
              <a:buFont typeface="Arial" panose="020B0604020202020204" pitchFamily="34" charset="0"/>
              <a:buChar char="•"/>
            </a:pPr>
            <a:r>
              <a:rPr lang="en-US" sz="1600" cap="all" dirty="0">
                <a:hlinkClick r:id="rId3"/>
              </a:rPr>
              <a:t>https://www.aperam.com/stainless/what-is-stainless-steel/#:~:text=Stainless%20steels%20are%20steels%20containing,%2C%20niobium%2C%20manganese%2C%20etc</a:t>
            </a:r>
            <a:r>
              <a:rPr lang="en-US" sz="1600" cap="all" dirty="0"/>
              <a:t>.</a:t>
            </a:r>
          </a:p>
          <a:p>
            <a:pPr defTabSz="914400">
              <a:lnSpc>
                <a:spcPct val="120000"/>
              </a:lnSpc>
              <a:spcAft>
                <a:spcPts val="600"/>
              </a:spcAft>
              <a:buClr>
                <a:schemeClr val="tx1"/>
              </a:buClr>
            </a:pPr>
            <a:endParaRPr lang="en-US" sz="1600" cap="all" dirty="0"/>
          </a:p>
          <a:p>
            <a:pPr indent="-228600" defTabSz="914400">
              <a:lnSpc>
                <a:spcPct val="120000"/>
              </a:lnSpc>
              <a:spcAft>
                <a:spcPts val="600"/>
              </a:spcAft>
              <a:buClr>
                <a:schemeClr val="tx1"/>
              </a:buClr>
              <a:buFont typeface="Arial" panose="020B0604020202020204" pitchFamily="34" charset="0"/>
              <a:buChar char="•"/>
            </a:pPr>
            <a:r>
              <a:rPr lang="en-US" sz="1600" cap="all" dirty="0">
                <a:hlinkClick r:id="rId4"/>
              </a:rPr>
              <a:t>https://en.wikipedia.org/wiki/Intercooler</a:t>
            </a:r>
            <a:endParaRPr lang="en-US" sz="1600" cap="all" dirty="0"/>
          </a:p>
          <a:p>
            <a:pPr indent="-228600" defTabSz="914400">
              <a:lnSpc>
                <a:spcPct val="120000"/>
              </a:lnSpc>
              <a:spcAft>
                <a:spcPts val="600"/>
              </a:spcAft>
              <a:buClr>
                <a:schemeClr val="tx1"/>
              </a:buClr>
              <a:buFont typeface="Arial" panose="020B0604020202020204" pitchFamily="34" charset="0"/>
              <a:buChar char="•"/>
            </a:pPr>
            <a:endParaRPr lang="en-US" sz="1600" cap="all" dirty="0"/>
          </a:p>
          <a:p>
            <a:pPr indent="-228600" defTabSz="914400">
              <a:lnSpc>
                <a:spcPct val="120000"/>
              </a:lnSpc>
              <a:spcAft>
                <a:spcPts val="600"/>
              </a:spcAft>
              <a:buClr>
                <a:schemeClr val="tx1"/>
              </a:buClr>
              <a:buFont typeface="Arial" panose="020B0604020202020204" pitchFamily="34" charset="0"/>
              <a:buChar char="•"/>
            </a:pPr>
            <a:r>
              <a:rPr lang="en-US" sz="1600" cap="all" dirty="0">
                <a:hlinkClick r:id="rId5"/>
              </a:rPr>
              <a:t>https://dtmag.com/thelibrary/inside-look-at-scuba-cylinders/#:~:text=Creating%20Cylinders&amp;text=Steel%20cylinders%20are%20made%20using,resembles%20a%20large%20coffee%20cup</a:t>
            </a:r>
            <a:r>
              <a:rPr lang="en-US" sz="1600" cap="all" dirty="0"/>
              <a:t>.</a:t>
            </a:r>
          </a:p>
          <a:p>
            <a:pPr indent="-228600" defTabSz="914400">
              <a:lnSpc>
                <a:spcPct val="120000"/>
              </a:lnSpc>
              <a:spcAft>
                <a:spcPts val="600"/>
              </a:spcAft>
              <a:buClr>
                <a:schemeClr val="tx1"/>
              </a:buClr>
              <a:buFont typeface="Arial" panose="020B0604020202020204" pitchFamily="34" charset="0"/>
              <a:buChar char="•"/>
            </a:pPr>
            <a:endParaRPr lang="en-US" sz="1600" cap="all" dirty="0"/>
          </a:p>
          <a:p>
            <a:pPr indent="-228600" defTabSz="914400">
              <a:lnSpc>
                <a:spcPct val="120000"/>
              </a:lnSpc>
              <a:spcAft>
                <a:spcPts val="600"/>
              </a:spcAft>
              <a:buClr>
                <a:schemeClr val="tx1"/>
              </a:buClr>
              <a:buFont typeface="Arial" panose="020B0604020202020204" pitchFamily="34" charset="0"/>
              <a:buChar char="•"/>
            </a:pPr>
            <a:r>
              <a:rPr lang="en-US" sz="1600" cap="all" dirty="0">
                <a:hlinkClick r:id="rId6"/>
              </a:rPr>
              <a:t>https://en.wikipedia.org/wiki/Stainless_steel</a:t>
            </a:r>
            <a:endParaRPr lang="en-US" sz="1600" cap="all" dirty="0"/>
          </a:p>
          <a:p>
            <a:pPr indent="-228600" defTabSz="914400">
              <a:lnSpc>
                <a:spcPct val="120000"/>
              </a:lnSpc>
              <a:spcAft>
                <a:spcPts val="600"/>
              </a:spcAft>
              <a:buClr>
                <a:schemeClr val="tx1"/>
              </a:buClr>
              <a:buFont typeface="Arial" panose="020B0604020202020204" pitchFamily="34" charset="0"/>
              <a:buChar char="•"/>
            </a:pPr>
            <a:endParaRPr lang="en-US" sz="1600" cap="all" dirty="0"/>
          </a:p>
          <a:p>
            <a:pPr indent="-228600" defTabSz="914400">
              <a:lnSpc>
                <a:spcPct val="120000"/>
              </a:lnSpc>
              <a:spcAft>
                <a:spcPts val="600"/>
              </a:spcAft>
              <a:buClr>
                <a:schemeClr val="tx1"/>
              </a:buClr>
              <a:buFont typeface="Arial" panose="020B0604020202020204" pitchFamily="34" charset="0"/>
              <a:buChar char="•"/>
            </a:pPr>
            <a:r>
              <a:rPr lang="en-US" sz="1600" cap="all" dirty="0">
                <a:hlinkClick r:id="rId7"/>
              </a:rPr>
              <a:t>https://marineops.sfsu.edu/sites/default/files/History%20of%20Scuba%20Diving%20-%20Google%20Docs.pdf</a:t>
            </a:r>
            <a:endParaRPr lang="en-US" sz="1600" cap="all" dirty="0"/>
          </a:p>
          <a:p>
            <a:pPr indent="-228600" defTabSz="914400">
              <a:lnSpc>
                <a:spcPct val="120000"/>
              </a:lnSpc>
              <a:spcAft>
                <a:spcPts val="600"/>
              </a:spcAft>
              <a:buClr>
                <a:schemeClr val="tx1"/>
              </a:buClr>
              <a:buFont typeface="Arial" panose="020B0604020202020204" pitchFamily="34" charset="0"/>
              <a:buChar char="•"/>
            </a:pPr>
            <a:endParaRPr lang="en-US" sz="1600" cap="all" dirty="0"/>
          </a:p>
          <a:p>
            <a:pPr indent="-228600" defTabSz="914400">
              <a:lnSpc>
                <a:spcPct val="120000"/>
              </a:lnSpc>
              <a:spcAft>
                <a:spcPts val="600"/>
              </a:spcAft>
              <a:buClr>
                <a:schemeClr val="tx1"/>
              </a:buClr>
              <a:buFont typeface="Arial" panose="020B0604020202020204" pitchFamily="34" charset="0"/>
              <a:buChar char="•"/>
            </a:pPr>
            <a:r>
              <a:rPr lang="en-US" sz="1600" cap="all" dirty="0">
                <a:hlinkClick r:id="rId8"/>
              </a:rPr>
              <a:t>https://prezi.com/sqzeacsoduhh/history-of-scuba-tanks/?frame=8edd4019315705fd46a8abf79441573e8d0cc94d</a:t>
            </a:r>
            <a:endParaRPr lang="en-US" sz="1600" cap="all" dirty="0"/>
          </a:p>
          <a:p>
            <a:pPr indent="-228600" defTabSz="914400">
              <a:lnSpc>
                <a:spcPct val="120000"/>
              </a:lnSpc>
              <a:spcAft>
                <a:spcPts val="600"/>
              </a:spcAft>
              <a:buClr>
                <a:schemeClr val="tx1"/>
              </a:buClr>
              <a:buFont typeface="Arial" panose="020B0604020202020204" pitchFamily="34" charset="0"/>
              <a:buChar char="•"/>
            </a:pPr>
            <a:endParaRPr lang="en-US" sz="1600" cap="all" dirty="0"/>
          </a:p>
        </p:txBody>
      </p:sp>
    </p:spTree>
    <p:extLst>
      <p:ext uri="{BB962C8B-B14F-4D97-AF65-F5344CB8AC3E}">
        <p14:creationId xmlns:p14="http://schemas.microsoft.com/office/powerpoint/2010/main" val="200569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E25663-5620-4CBC-9F8F-8C473172B9F7}"/>
              </a:ext>
            </a:extLst>
          </p:cNvPr>
          <p:cNvPicPr>
            <a:picLocks noChangeAspect="1"/>
          </p:cNvPicPr>
          <p:nvPr/>
        </p:nvPicPr>
        <p:blipFill rotWithShape="1">
          <a:blip r:embed="rId2"/>
          <a:srcRect l="36615" r="13217" b="-1"/>
          <a:stretch/>
        </p:blipFill>
        <p:spPr>
          <a:xfrm>
            <a:off x="6645" y="10"/>
            <a:ext cx="5193150" cy="6857990"/>
          </a:xfrm>
          <a:prstGeom prst="rect">
            <a:avLst/>
          </a:prstGeom>
        </p:spPr>
      </p:pic>
      <p:sp>
        <p:nvSpPr>
          <p:cNvPr id="2" name="Title 1"/>
          <p:cNvSpPr>
            <a:spLocks noGrp="1"/>
          </p:cNvSpPr>
          <p:nvPr>
            <p:ph type="ctrTitle"/>
          </p:nvPr>
        </p:nvSpPr>
        <p:spPr>
          <a:xfrm>
            <a:off x="5677786" y="1358901"/>
            <a:ext cx="2780883" cy="2730498"/>
          </a:xfrm>
        </p:spPr>
        <p:txBody>
          <a:bodyPr>
            <a:normAutofit/>
          </a:bodyPr>
          <a:lstStyle/>
          <a:p>
            <a:r>
              <a:rPr lang="en-IN" sz="3700" b="1" dirty="0">
                <a:latin typeface="Algerian" panose="04020705040A02060702" pitchFamily="82" charset="0"/>
              </a:rPr>
              <a:t>Stainless steel diving cylinder</a:t>
            </a:r>
          </a:p>
        </p:txBody>
      </p:sp>
      <p:sp>
        <p:nvSpPr>
          <p:cNvPr id="7" name="Subtitle 6"/>
          <p:cNvSpPr>
            <a:spLocks noGrp="1"/>
          </p:cNvSpPr>
          <p:nvPr>
            <p:ph type="subTitle" idx="1"/>
          </p:nvPr>
        </p:nvSpPr>
        <p:spPr>
          <a:xfrm>
            <a:off x="5757530" y="4165601"/>
            <a:ext cx="2615609" cy="789172"/>
          </a:xfrm>
        </p:spPr>
        <p:txBody>
          <a:bodyPr>
            <a:normAutofit/>
          </a:bodyPr>
          <a:lstStyle/>
          <a:p>
            <a:pPr>
              <a:lnSpc>
                <a:spcPct val="110000"/>
              </a:lnSpc>
            </a:pPr>
            <a:endParaRPr lang="en-US" sz="1400" dirty="0">
              <a:latin typeface="Biome Light" panose="020B0502040204020203" pitchFamily="34" charset="0"/>
              <a:cs typeface="Biome Light" panose="020B0502040204020203" pitchFamily="34" charset="0"/>
            </a:endParaRPr>
          </a:p>
        </p:txBody>
      </p:sp>
      <p:sp>
        <p:nvSpPr>
          <p:cNvPr id="5" name="Slide Number Placeholder 4"/>
          <p:cNvSpPr>
            <a:spLocks noGrp="1"/>
          </p:cNvSpPr>
          <p:nvPr>
            <p:ph type="sldNum" sz="quarter" idx="12"/>
          </p:nvPr>
        </p:nvSpPr>
        <p:spPr/>
        <p:txBody>
          <a:bodyPr>
            <a:normAutofit/>
          </a:bodyPr>
          <a:lstStyle/>
          <a:p>
            <a:pPr>
              <a:spcAft>
                <a:spcPts val="338"/>
              </a:spcAft>
            </a:pPr>
            <a:fld id="{919B753E-A5E7-4674-ACC8-1711CA16ACCF}" type="slidenum">
              <a:rPr lang="en-IN" smtClean="0"/>
              <a:pPr>
                <a:spcAft>
                  <a:spcPts val="338"/>
                </a:spcAft>
              </a:pPr>
              <a:t>2</a:t>
            </a:fld>
            <a:endParaRPr lang="en-IN"/>
          </a:p>
        </p:txBody>
      </p:sp>
    </p:spTree>
    <p:extLst>
      <p:ext uri="{BB962C8B-B14F-4D97-AF65-F5344CB8AC3E}">
        <p14:creationId xmlns:p14="http://schemas.microsoft.com/office/powerpoint/2010/main" val="464449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EFAEB-2EC2-4813-973D-8CA849E8C1FB}"/>
              </a:ext>
            </a:extLst>
          </p:cNvPr>
          <p:cNvSpPr>
            <a:spLocks noGrp="1"/>
          </p:cNvSpPr>
          <p:nvPr>
            <p:ph type="title"/>
          </p:nvPr>
        </p:nvSpPr>
        <p:spPr>
          <a:xfrm>
            <a:off x="685332" y="75415"/>
            <a:ext cx="7773338" cy="904974"/>
          </a:xfrm>
        </p:spPr>
        <p:txBody>
          <a:bodyPr/>
          <a:lstStyle/>
          <a:p>
            <a:r>
              <a:rPr lang="en-IN" dirty="0"/>
              <a:t>outline</a:t>
            </a:r>
          </a:p>
        </p:txBody>
      </p:sp>
      <p:sp>
        <p:nvSpPr>
          <p:cNvPr id="3" name="Content Placeholder 2">
            <a:extLst>
              <a:ext uri="{FF2B5EF4-FFF2-40B4-BE49-F238E27FC236}">
                <a16:creationId xmlns:a16="http://schemas.microsoft.com/office/drawing/2014/main" id="{ADCC6363-BAE2-4434-AD39-18E5CDE413F8}"/>
              </a:ext>
            </a:extLst>
          </p:cNvPr>
          <p:cNvSpPr>
            <a:spLocks noGrp="1"/>
          </p:cNvSpPr>
          <p:nvPr>
            <p:ph idx="1"/>
          </p:nvPr>
        </p:nvSpPr>
        <p:spPr>
          <a:xfrm>
            <a:off x="685331" y="1074656"/>
            <a:ext cx="7773339" cy="5420412"/>
          </a:xfrm>
        </p:spPr>
        <p:txBody>
          <a:bodyPr>
            <a:normAutofit fontScale="92500" lnSpcReduction="20000"/>
          </a:bodyPr>
          <a:lstStyle/>
          <a:p>
            <a:r>
              <a:rPr lang="en-IN" b="1" dirty="0"/>
              <a:t>Diving Cylinder – An Introduction</a:t>
            </a:r>
          </a:p>
          <a:p>
            <a:r>
              <a:rPr lang="en-IN" sz="2000" b="1" dirty="0"/>
              <a:t>History</a:t>
            </a:r>
          </a:p>
          <a:p>
            <a:r>
              <a:rPr lang="en-IN" b="1" dirty="0"/>
              <a:t>Present times Diving cylinders</a:t>
            </a:r>
          </a:p>
          <a:p>
            <a:r>
              <a:rPr lang="en-US" b="1" dirty="0"/>
              <a:t>Steel composition</a:t>
            </a:r>
          </a:p>
          <a:p>
            <a:r>
              <a:rPr lang="en-IN" sz="2000" b="1" dirty="0"/>
              <a:t>steel Manufacturing</a:t>
            </a:r>
          </a:p>
          <a:p>
            <a:r>
              <a:rPr lang="en-US" sz="2000" b="1" dirty="0"/>
              <a:t>Diving cylinder sectional view</a:t>
            </a:r>
            <a:endParaRPr lang="en-IN" b="1" dirty="0"/>
          </a:p>
          <a:p>
            <a:r>
              <a:rPr lang="en-IN" sz="2000" b="1" dirty="0"/>
              <a:t> </a:t>
            </a:r>
            <a:r>
              <a:rPr lang="en-US" b="1" dirty="0"/>
              <a:t>Material components</a:t>
            </a:r>
          </a:p>
          <a:p>
            <a:r>
              <a:rPr lang="en-US" sz="2000" b="1" dirty="0"/>
              <a:t>Creating cylinders</a:t>
            </a:r>
          </a:p>
          <a:p>
            <a:r>
              <a:rPr lang="en-IN" b="1" dirty="0"/>
              <a:t>Manufacturing cylindrical valves</a:t>
            </a:r>
          </a:p>
          <a:p>
            <a:r>
              <a:rPr lang="en-US" altLang="en-US" b="1" dirty="0"/>
              <a:t>Tanking up</a:t>
            </a:r>
          </a:p>
          <a:p>
            <a:r>
              <a:rPr lang="en-US" b="1" i="0" dirty="0"/>
              <a:t>Temperature change during filling (1/2)</a:t>
            </a:r>
          </a:p>
          <a:p>
            <a:r>
              <a:rPr lang="en-US" b="1" i="0" dirty="0"/>
              <a:t>Temperature change during filling (2/2)</a:t>
            </a:r>
          </a:p>
          <a:p>
            <a:r>
              <a:rPr lang="en-US" sz="2000" dirty="0"/>
              <a:t>references</a:t>
            </a:r>
            <a:endParaRPr lang="en-US" altLang="en-US" b="1" dirty="0"/>
          </a:p>
          <a:p>
            <a:endParaRPr lang="en-IN" b="1" dirty="0"/>
          </a:p>
          <a:p>
            <a:endParaRPr lang="en-IN" sz="2000" b="1" dirty="0"/>
          </a:p>
          <a:p>
            <a:endParaRPr lang="en-IN" dirty="0"/>
          </a:p>
        </p:txBody>
      </p:sp>
      <p:sp>
        <p:nvSpPr>
          <p:cNvPr id="5" name="Slide Number Placeholder 4">
            <a:extLst>
              <a:ext uri="{FF2B5EF4-FFF2-40B4-BE49-F238E27FC236}">
                <a16:creationId xmlns:a16="http://schemas.microsoft.com/office/drawing/2014/main" id="{A4EC2DD8-838F-4DBA-830F-5EF847C17BFA}"/>
              </a:ext>
            </a:extLst>
          </p:cNvPr>
          <p:cNvSpPr>
            <a:spLocks noGrp="1"/>
          </p:cNvSpPr>
          <p:nvPr>
            <p:ph type="sldNum" sz="quarter" idx="12"/>
          </p:nvPr>
        </p:nvSpPr>
        <p:spPr/>
        <p:txBody>
          <a:bodyPr/>
          <a:lstStyle/>
          <a:p>
            <a:fld id="{919B753E-A5E7-4674-ACC8-1711CA16ACCF}" type="slidenum">
              <a:rPr lang="en-IN" smtClean="0"/>
              <a:pPr/>
              <a:t>3</a:t>
            </a:fld>
            <a:endParaRPr lang="en-IN" dirty="0"/>
          </a:p>
        </p:txBody>
      </p:sp>
    </p:spTree>
    <p:extLst>
      <p:ext uri="{BB962C8B-B14F-4D97-AF65-F5344CB8AC3E}">
        <p14:creationId xmlns:p14="http://schemas.microsoft.com/office/powerpoint/2010/main" val="2339323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Graphic 8" descr="Dive">
            <a:extLst>
              <a:ext uri="{FF2B5EF4-FFF2-40B4-BE49-F238E27FC236}">
                <a16:creationId xmlns:a16="http://schemas.microsoft.com/office/drawing/2014/main" id="{2BB1998E-E0EA-46A9-9B5A-DBD51C7912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5189" y="2367092"/>
            <a:ext cx="2204908" cy="2204908"/>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p:cNvSpPr>
            <a:spLocks noGrp="1"/>
          </p:cNvSpPr>
          <p:nvPr>
            <p:ph type="title"/>
          </p:nvPr>
        </p:nvSpPr>
        <p:spPr/>
        <p:txBody>
          <a:bodyPr>
            <a:normAutofit/>
          </a:bodyPr>
          <a:lstStyle/>
          <a:p>
            <a:r>
              <a:rPr lang="en-IN" b="1" dirty="0"/>
              <a:t>Diving Cylinder – An Introduction</a:t>
            </a:r>
          </a:p>
        </p:txBody>
      </p:sp>
      <p:sp>
        <p:nvSpPr>
          <p:cNvPr id="3" name="Content Placeholder 2"/>
          <p:cNvSpPr>
            <a:spLocks noGrp="1"/>
          </p:cNvSpPr>
          <p:nvPr>
            <p:ph idx="1"/>
          </p:nvPr>
        </p:nvSpPr>
        <p:spPr>
          <a:xfrm>
            <a:off x="0" y="2367093"/>
            <a:ext cx="6691286" cy="2848002"/>
          </a:xfrm>
        </p:spPr>
        <p:txBody>
          <a:bodyPr>
            <a:normAutofit/>
          </a:bodyPr>
          <a:lstStyle/>
          <a:p>
            <a:pPr>
              <a:lnSpc>
                <a:spcPct val="110000"/>
              </a:lnSpc>
            </a:pPr>
            <a:r>
              <a:rPr lang="en-US" sz="1800" b="0" i="0" dirty="0">
                <a:effectLst/>
                <a:latin typeface="CorpoS"/>
              </a:rPr>
              <a:t>A </a:t>
            </a:r>
            <a:r>
              <a:rPr lang="en-US" sz="1800" b="1" i="0" dirty="0">
                <a:effectLst/>
                <a:latin typeface="CorpoS"/>
              </a:rPr>
              <a:t>diving cylinder</a:t>
            </a:r>
            <a:r>
              <a:rPr lang="en-US" sz="1800" b="0" i="0" dirty="0">
                <a:effectLst/>
                <a:latin typeface="CorpoS"/>
              </a:rPr>
              <a:t> is </a:t>
            </a:r>
            <a:r>
              <a:rPr lang="en-US" sz="1800" dirty="0">
                <a:latin typeface="CorpoS"/>
              </a:rPr>
              <a:t>a cylinder usually </a:t>
            </a:r>
            <a:r>
              <a:rPr lang="en-US" sz="1800" b="0" i="0" dirty="0">
                <a:effectLst/>
                <a:latin typeface="CorpoS"/>
              </a:rPr>
              <a:t>used to transport and store high pressure gases usually oxygen</a:t>
            </a:r>
            <a:r>
              <a:rPr lang="en-US" sz="1800" dirty="0">
                <a:latin typeface="CorpoS"/>
              </a:rPr>
              <a:t>.</a:t>
            </a:r>
            <a:endParaRPr lang="en-US" sz="1800" dirty="0">
              <a:latin typeface="Arial" panose="020B0604020202020204" pitchFamily="34" charset="0"/>
              <a:sym typeface="CorpoS"/>
            </a:endParaRPr>
          </a:p>
          <a:p>
            <a:pPr>
              <a:lnSpc>
                <a:spcPct val="110000"/>
              </a:lnSpc>
            </a:pPr>
            <a:r>
              <a:rPr lang="en-US" sz="1800" dirty="0">
                <a:latin typeface="CorpoS"/>
                <a:sym typeface="CorpoS"/>
              </a:rPr>
              <a:t>There are different types of diving cylinder , they differ in materials used. Some are made up of stainless steel and others of </a:t>
            </a:r>
            <a:r>
              <a:rPr lang="en-US" sz="1800" dirty="0" err="1">
                <a:latin typeface="CorpoS"/>
                <a:sym typeface="CorpoS"/>
              </a:rPr>
              <a:t>aluminium</a:t>
            </a:r>
            <a:r>
              <a:rPr lang="en-US" sz="1800" dirty="0">
                <a:latin typeface="CorpoS"/>
                <a:sym typeface="CorpoS"/>
              </a:rPr>
              <a:t> .</a:t>
            </a:r>
            <a:endParaRPr lang="en-IN" sz="1800" dirty="0">
              <a:latin typeface="CorpoS"/>
              <a:sym typeface="CorpoS"/>
            </a:endParaRPr>
          </a:p>
          <a:p>
            <a:pPr>
              <a:lnSpc>
                <a:spcPct val="110000"/>
              </a:lnSpc>
            </a:pPr>
            <a:r>
              <a:rPr lang="en-US" b="1" dirty="0">
                <a:latin typeface="CorpoS"/>
                <a:sym typeface="CorpoS"/>
              </a:rPr>
              <a:t>Steel diving cylinders are heavy and are used for deep diving .</a:t>
            </a:r>
          </a:p>
        </p:txBody>
      </p:sp>
      <p:sp>
        <p:nvSpPr>
          <p:cNvPr id="5" name="Slide Number Placeholder 4"/>
          <p:cNvSpPr>
            <a:spLocks noGrp="1"/>
          </p:cNvSpPr>
          <p:nvPr>
            <p:ph type="sldNum" sz="quarter" idx="12"/>
          </p:nvPr>
        </p:nvSpPr>
        <p:spPr/>
        <p:txBody>
          <a:bodyPr>
            <a:normAutofit/>
          </a:bodyPr>
          <a:lstStyle/>
          <a:p>
            <a:pPr>
              <a:spcAft>
                <a:spcPts val="600"/>
              </a:spcAft>
            </a:pPr>
            <a:fld id="{919B753E-A5E7-4674-ACC8-1711CA16ACCF}" type="slidenum">
              <a:rPr lang="en-IN" smtClean="0"/>
              <a:pPr>
                <a:spcAft>
                  <a:spcPts val="600"/>
                </a:spcAft>
              </a:pPr>
              <a:t>4</a:t>
            </a:fld>
            <a:endParaRPr lang="en-IN"/>
          </a:p>
        </p:txBody>
      </p:sp>
    </p:spTree>
    <p:extLst>
      <p:ext uri="{BB962C8B-B14F-4D97-AF65-F5344CB8AC3E}">
        <p14:creationId xmlns:p14="http://schemas.microsoft.com/office/powerpoint/2010/main" val="2529772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31" y="618517"/>
            <a:ext cx="5894673" cy="1596177"/>
          </a:xfrm>
        </p:spPr>
        <p:txBody>
          <a:bodyPr>
            <a:normAutofit/>
          </a:bodyPr>
          <a:lstStyle/>
          <a:p>
            <a:r>
              <a:rPr lang="en-IN" sz="3500" b="1" dirty="0"/>
              <a:t>Literature review</a:t>
            </a:r>
          </a:p>
        </p:txBody>
      </p:sp>
      <p:sp>
        <p:nvSpPr>
          <p:cNvPr id="3" name="Content Placeholder 2"/>
          <p:cNvSpPr>
            <a:spLocks noGrp="1"/>
          </p:cNvSpPr>
          <p:nvPr>
            <p:ph idx="1"/>
          </p:nvPr>
        </p:nvSpPr>
        <p:spPr>
          <a:xfrm>
            <a:off x="685329" y="2367092"/>
            <a:ext cx="5894674" cy="3424107"/>
          </a:xfrm>
        </p:spPr>
        <p:txBody>
          <a:bodyPr>
            <a:normAutofit/>
          </a:bodyPr>
          <a:lstStyle/>
          <a:p>
            <a:r>
              <a:rPr lang="en-US" sz="1600" b="0" i="0" dirty="0">
                <a:effectLst/>
                <a:latin typeface="+mj-lt"/>
              </a:rPr>
              <a:t>In 1942, during the German occupation of France, Jacques-Yves Cousteau and </a:t>
            </a:r>
            <a:r>
              <a:rPr lang="en-US" sz="1600" b="0" i="0" dirty="0" err="1">
                <a:effectLst/>
                <a:latin typeface="+mj-lt"/>
              </a:rPr>
              <a:t>emile</a:t>
            </a:r>
            <a:r>
              <a:rPr lang="en-US" sz="1600" b="0" i="0" dirty="0">
                <a:effectLst/>
                <a:latin typeface="+mj-lt"/>
              </a:rPr>
              <a:t> </a:t>
            </a:r>
            <a:r>
              <a:rPr lang="en-US" sz="1600" b="0" i="0" dirty="0" err="1">
                <a:effectLst/>
                <a:latin typeface="+mj-lt"/>
              </a:rPr>
              <a:t>Gagnan</a:t>
            </a:r>
            <a:r>
              <a:rPr lang="en-US" sz="1600" b="0" i="0" dirty="0">
                <a:effectLst/>
                <a:latin typeface="+mj-lt"/>
              </a:rPr>
              <a:t> designed the first successful and safe open-circuit scuba, known as the Aqua-Lung.</a:t>
            </a:r>
            <a:r>
              <a:rPr lang="en-US" sz="1600" b="0" i="0" dirty="0">
                <a:effectLst/>
              </a:rPr>
              <a:t> </a:t>
            </a:r>
          </a:p>
          <a:p>
            <a:r>
              <a:rPr lang="en-US" sz="1600" b="0" i="0" dirty="0">
                <a:effectLst/>
                <a:latin typeface="+mj-lt"/>
              </a:rPr>
              <a:t>Stainless Steel cylinders are manufactured from a   process </a:t>
            </a:r>
            <a:r>
              <a:rPr lang="en-US" sz="1600" dirty="0">
                <a:latin typeface="+mj-lt"/>
              </a:rPr>
              <a:t>named</a:t>
            </a:r>
            <a:r>
              <a:rPr lang="en-US" sz="1600" b="0" i="0" dirty="0">
                <a:effectLst/>
                <a:latin typeface="+mj-lt"/>
              </a:rPr>
              <a:t> “deep draw”.</a:t>
            </a:r>
          </a:p>
          <a:p>
            <a:r>
              <a:rPr lang="en-US" sz="1600" dirty="0">
                <a:latin typeface="+mj-lt"/>
              </a:rPr>
              <a:t>Also the earliest attempt was made around 18</a:t>
            </a:r>
            <a:r>
              <a:rPr lang="en-US" sz="1600" baseline="30000" dirty="0">
                <a:latin typeface="+mj-lt"/>
              </a:rPr>
              <a:t>th</a:t>
            </a:r>
            <a:r>
              <a:rPr lang="en-US" sz="1600" dirty="0">
                <a:latin typeface="+mj-lt"/>
              </a:rPr>
              <a:t> century by an Englishman john Lethbridge He built an underwater diving machine</a:t>
            </a:r>
          </a:p>
          <a:p>
            <a:r>
              <a:rPr lang="en-US" sz="1400" dirty="0"/>
              <a:t>The firs rebreather , was invented by Henry </a:t>
            </a:r>
            <a:r>
              <a:rPr lang="en-US" sz="1400" dirty="0" err="1"/>
              <a:t>Fluess</a:t>
            </a:r>
            <a:r>
              <a:rPr lang="en-US" sz="1400" dirty="0"/>
              <a:t> in 1879 .</a:t>
            </a:r>
          </a:p>
          <a:p>
            <a:endParaRPr lang="en-IN" sz="1600" dirty="0">
              <a:latin typeface="+mj-lt"/>
            </a:endParaRPr>
          </a:p>
        </p:txBody>
      </p:sp>
      <p:sp>
        <p:nvSpPr>
          <p:cNvPr id="5" name="Slide Number Placeholder 4"/>
          <p:cNvSpPr>
            <a:spLocks noGrp="1"/>
          </p:cNvSpPr>
          <p:nvPr>
            <p:ph type="sldNum" sz="quarter" idx="12"/>
          </p:nvPr>
        </p:nvSpPr>
        <p:spPr/>
        <p:txBody>
          <a:bodyPr>
            <a:normAutofit/>
          </a:bodyPr>
          <a:lstStyle/>
          <a:p>
            <a:pPr>
              <a:spcAft>
                <a:spcPts val="600"/>
              </a:spcAft>
            </a:pPr>
            <a:fld id="{919B753E-A5E7-4674-ACC8-1711CA16ACCF}" type="slidenum">
              <a:rPr lang="en-IN"/>
              <a:pPr>
                <a:spcAft>
                  <a:spcPts val="600"/>
                </a:spcAft>
              </a:pPr>
              <a:t>5</a:t>
            </a:fld>
            <a:endParaRPr lang="en-IN"/>
          </a:p>
        </p:txBody>
      </p:sp>
      <p:pic>
        <p:nvPicPr>
          <p:cNvPr id="6" name="Picture 5" descr="A picture containing bottle&#10;&#10;Description automatically generated">
            <a:extLst>
              <a:ext uri="{FF2B5EF4-FFF2-40B4-BE49-F238E27FC236}">
                <a16:creationId xmlns:a16="http://schemas.microsoft.com/office/drawing/2014/main" id="{C1EAD8C4-BEAC-49AE-BD1A-408013C30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844" y="2479986"/>
            <a:ext cx="2143125" cy="2143125"/>
          </a:xfrm>
          <a:prstGeom prst="rect">
            <a:avLst/>
          </a:prstGeom>
        </p:spPr>
      </p:pic>
    </p:spTree>
    <p:extLst>
      <p:ext uri="{BB962C8B-B14F-4D97-AF65-F5344CB8AC3E}">
        <p14:creationId xmlns:p14="http://schemas.microsoft.com/office/powerpoint/2010/main" val="518041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Present times Diving cylinders</a:t>
            </a:r>
          </a:p>
        </p:txBody>
      </p:sp>
      <p:sp>
        <p:nvSpPr>
          <p:cNvPr id="3" name="Content Placeholder 2"/>
          <p:cNvSpPr>
            <a:spLocks noGrp="1"/>
          </p:cNvSpPr>
          <p:nvPr>
            <p:ph idx="1"/>
          </p:nvPr>
        </p:nvSpPr>
        <p:spPr>
          <a:xfrm>
            <a:off x="685331" y="2367094"/>
            <a:ext cx="7773340" cy="4288230"/>
          </a:xfrm>
        </p:spPr>
        <p:txBody>
          <a:bodyPr>
            <a:normAutofit fontScale="25000" lnSpcReduction="20000"/>
          </a:bodyPr>
          <a:lstStyle/>
          <a:p>
            <a:r>
              <a:rPr lang="en-US" sz="7200" b="0" i="0" dirty="0">
                <a:solidFill>
                  <a:srgbClr val="3D4247"/>
                </a:solidFill>
                <a:effectLst/>
                <a:latin typeface="+mj-lt"/>
              </a:rPr>
              <a:t>3 </a:t>
            </a:r>
            <a:r>
              <a:rPr lang="en-US" sz="7200" b="0" i="0" dirty="0" err="1">
                <a:solidFill>
                  <a:srgbClr val="3D4247"/>
                </a:solidFill>
                <a:effectLst/>
                <a:latin typeface="+mj-lt"/>
              </a:rPr>
              <a:t>litre</a:t>
            </a:r>
            <a:r>
              <a:rPr lang="en-US" sz="7200" b="0" i="0" dirty="0">
                <a:solidFill>
                  <a:srgbClr val="3D4247"/>
                </a:solidFill>
                <a:effectLst/>
                <a:latin typeface="+mj-lt"/>
              </a:rPr>
              <a:t> - </a:t>
            </a:r>
            <a:r>
              <a:rPr lang="en-US" sz="7200" dirty="0">
                <a:solidFill>
                  <a:srgbClr val="3D4247"/>
                </a:solidFill>
                <a:latin typeface="+mj-lt"/>
              </a:rPr>
              <a:t>are known as</a:t>
            </a:r>
            <a:r>
              <a:rPr lang="en-US" sz="7200" b="0" i="0" dirty="0">
                <a:solidFill>
                  <a:srgbClr val="3D4247"/>
                </a:solidFill>
                <a:effectLst/>
                <a:latin typeface="+mj-lt"/>
              </a:rPr>
              <a:t> pony cylinders due to their very small size.</a:t>
            </a:r>
          </a:p>
          <a:p>
            <a:r>
              <a:rPr lang="en-US" sz="7200" b="0" i="0" dirty="0" err="1">
                <a:solidFill>
                  <a:srgbClr val="3D4247"/>
                </a:solidFill>
                <a:effectLst/>
                <a:latin typeface="+mj-lt"/>
              </a:rPr>
              <a:t>Aluminium</a:t>
            </a:r>
            <a:r>
              <a:rPr lang="en-US" sz="7200" b="0" i="0" dirty="0">
                <a:solidFill>
                  <a:srgbClr val="3D4247"/>
                </a:solidFill>
                <a:effectLst/>
                <a:latin typeface="+mj-lt"/>
              </a:rPr>
              <a:t> - 5.7 </a:t>
            </a:r>
            <a:r>
              <a:rPr lang="en-US" sz="7200" b="0" i="0" dirty="0" err="1">
                <a:solidFill>
                  <a:srgbClr val="3D4247"/>
                </a:solidFill>
                <a:effectLst/>
                <a:latin typeface="+mj-lt"/>
              </a:rPr>
              <a:t>litre</a:t>
            </a:r>
            <a:r>
              <a:rPr lang="en-US" sz="7200" b="0" i="0" dirty="0">
                <a:solidFill>
                  <a:srgbClr val="3D4247"/>
                </a:solidFill>
                <a:effectLst/>
                <a:latin typeface="+mj-lt"/>
              </a:rPr>
              <a:t> scuba diving cylinders are used mostly in America and Caribbean as decompression tanks or  rebreather tanks.</a:t>
            </a:r>
          </a:p>
          <a:p>
            <a:r>
              <a:rPr lang="en-US" sz="7200" b="0" i="0" dirty="0">
                <a:solidFill>
                  <a:srgbClr val="3D4247"/>
                </a:solidFill>
                <a:effectLst/>
                <a:latin typeface="+mj-lt"/>
              </a:rPr>
              <a:t>7 </a:t>
            </a:r>
            <a:r>
              <a:rPr lang="en-US" sz="7200" b="0" i="0" dirty="0" err="1">
                <a:solidFill>
                  <a:srgbClr val="3D4247"/>
                </a:solidFill>
                <a:effectLst/>
                <a:latin typeface="+mj-lt"/>
              </a:rPr>
              <a:t>litre</a:t>
            </a:r>
            <a:r>
              <a:rPr lang="en-US" sz="7200" b="0" i="0" dirty="0">
                <a:solidFill>
                  <a:srgbClr val="3D4247"/>
                </a:solidFill>
                <a:effectLst/>
                <a:latin typeface="+mj-lt"/>
              </a:rPr>
              <a:t> - these are also small and usually used for practice purposes. Main </a:t>
            </a:r>
            <a:r>
              <a:rPr lang="en-IN" sz="6600" b="0" i="0" dirty="0">
                <a:solidFill>
                  <a:srgbClr val="202124"/>
                </a:solidFill>
                <a:effectLst/>
                <a:latin typeface="arial" panose="020B0604020202020204" pitchFamily="34" charset="0"/>
              </a:rPr>
              <a:t>execution  </a:t>
            </a:r>
            <a:r>
              <a:rPr lang="en-US" sz="7200" b="0" i="0" dirty="0">
                <a:solidFill>
                  <a:srgbClr val="3D4247"/>
                </a:solidFill>
                <a:effectLst/>
                <a:latin typeface="+mj-lt"/>
              </a:rPr>
              <a:t>nowadays is as bailout tanks in decompression or stage tanks in technical diving</a:t>
            </a:r>
            <a:r>
              <a:rPr lang="en-US" sz="7200" b="0" i="0" dirty="0">
                <a:solidFill>
                  <a:srgbClr val="3D4247"/>
                </a:solidFill>
                <a:effectLst/>
                <a:latin typeface="Rubik"/>
              </a:rPr>
              <a:t>. </a:t>
            </a:r>
          </a:p>
          <a:p>
            <a:r>
              <a:rPr lang="en-US" sz="5500" b="0" i="0" dirty="0">
                <a:solidFill>
                  <a:srgbClr val="3D4247"/>
                </a:solidFill>
                <a:effectLst/>
                <a:latin typeface="+mj-lt"/>
              </a:rPr>
              <a:t>10 </a:t>
            </a:r>
            <a:r>
              <a:rPr lang="en-US" sz="5500" b="0" i="0" dirty="0" err="1">
                <a:solidFill>
                  <a:srgbClr val="3D4247"/>
                </a:solidFill>
                <a:effectLst/>
                <a:latin typeface="+mj-lt"/>
              </a:rPr>
              <a:t>litre</a:t>
            </a:r>
            <a:r>
              <a:rPr lang="en-US" sz="5500" b="0" i="0" dirty="0">
                <a:solidFill>
                  <a:srgbClr val="3D4247"/>
                </a:solidFill>
                <a:effectLst/>
                <a:latin typeface="+mj-lt"/>
              </a:rPr>
              <a:t> - steel dive cylinder used in scuba diving for smaller build person or used as  decompression and stage tanks in technical diving. </a:t>
            </a:r>
          </a:p>
          <a:p>
            <a:r>
              <a:rPr lang="en-US" sz="5400" dirty="0"/>
              <a:t>15 LITRE - SCUBA DIVING CYLINDER USED EXTENSIVELY IN UK IN SINGLE TANK DIVING. </a:t>
            </a:r>
            <a:endParaRPr lang="en-US" sz="5500" b="0" i="0" dirty="0">
              <a:solidFill>
                <a:srgbClr val="3D4247"/>
              </a:solidFill>
              <a:effectLst/>
              <a:latin typeface="+mj-lt"/>
            </a:endParaRPr>
          </a:p>
        </p:txBody>
      </p:sp>
      <p:sp>
        <p:nvSpPr>
          <p:cNvPr id="5" name="Slide Number Placeholder 4"/>
          <p:cNvSpPr>
            <a:spLocks noGrp="1"/>
          </p:cNvSpPr>
          <p:nvPr>
            <p:ph type="sldNum" sz="quarter" idx="12"/>
          </p:nvPr>
        </p:nvSpPr>
        <p:spPr/>
        <p:txBody>
          <a:bodyPr/>
          <a:lstStyle/>
          <a:p>
            <a:fld id="{919B753E-A5E7-4674-ACC8-1711CA16ACCF}" type="slidenum">
              <a:rPr lang="en-IN" smtClean="0"/>
              <a:t>6</a:t>
            </a:fld>
            <a:endParaRPr lang="en-IN"/>
          </a:p>
        </p:txBody>
      </p:sp>
    </p:spTree>
    <p:extLst>
      <p:ext uri="{BB962C8B-B14F-4D97-AF65-F5344CB8AC3E}">
        <p14:creationId xmlns:p14="http://schemas.microsoft.com/office/powerpoint/2010/main" val="46714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dirty="0"/>
              <a:t>Steel composition</a:t>
            </a:r>
            <a:endParaRPr lang="en-US" dirty="0"/>
          </a:p>
        </p:txBody>
      </p:sp>
      <p:pic>
        <p:nvPicPr>
          <p:cNvPr id="6" name="Content Placeholder 5" descr="Table&#10;&#10;Description automatically generated">
            <a:extLst>
              <a:ext uri="{FF2B5EF4-FFF2-40B4-BE49-F238E27FC236}">
                <a16:creationId xmlns:a16="http://schemas.microsoft.com/office/drawing/2014/main" id="{C5638382-EA5C-48F5-9E06-99471965E4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4066" y="2666034"/>
            <a:ext cx="3519073" cy="197727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5" name="Slide Number Placeholder 4"/>
          <p:cNvSpPr>
            <a:spLocks noGrp="1"/>
          </p:cNvSpPr>
          <p:nvPr>
            <p:ph type="sldNum" sz="quarter" idx="12"/>
          </p:nvPr>
        </p:nvSpPr>
        <p:spPr/>
        <p:txBody>
          <a:bodyPr vert="horz" lIns="91440" tIns="45720" rIns="91440" bIns="45720" rtlCol="0" anchor="ctr">
            <a:normAutofit/>
          </a:bodyPr>
          <a:lstStyle/>
          <a:p>
            <a:pPr defTabSz="914400">
              <a:spcAft>
                <a:spcPts val="600"/>
              </a:spcAft>
            </a:pPr>
            <a:fld id="{919B753E-A5E7-4674-ACC8-1711CA16ACCF}" type="slidenum">
              <a:rPr lang="en-US" smtClean="0"/>
              <a:pPr defTabSz="914400">
                <a:spcAft>
                  <a:spcPts val="600"/>
                </a:spcAft>
              </a:pPr>
              <a:t>7</a:t>
            </a:fld>
            <a:endParaRPr lang="en-US"/>
          </a:p>
        </p:txBody>
      </p:sp>
      <p:sp>
        <p:nvSpPr>
          <p:cNvPr id="7" name="TextBox 6">
            <a:extLst>
              <a:ext uri="{FF2B5EF4-FFF2-40B4-BE49-F238E27FC236}">
                <a16:creationId xmlns:a16="http://schemas.microsoft.com/office/drawing/2014/main" id="{BD8FB4C0-46AB-4AC4-9E1D-0DB13220D2F7}"/>
              </a:ext>
            </a:extLst>
          </p:cNvPr>
          <p:cNvSpPr txBox="1"/>
          <p:nvPr/>
        </p:nvSpPr>
        <p:spPr>
          <a:xfrm>
            <a:off x="685330" y="2367093"/>
            <a:ext cx="4753936" cy="3260710"/>
          </a:xfrm>
          <a:prstGeom prst="rect">
            <a:avLst/>
          </a:prstGeom>
        </p:spPr>
        <p:txBody>
          <a:bodyPr vert="horz" lIns="91440" tIns="45720" rIns="91440" bIns="45720" rtlCol="0">
            <a:normAutofit/>
          </a:bodyPr>
          <a:lstStyle/>
          <a:p>
            <a:pPr defTabSz="914400">
              <a:lnSpc>
                <a:spcPct val="110000"/>
              </a:lnSpc>
              <a:spcAft>
                <a:spcPts val="600"/>
              </a:spcAft>
              <a:buClr>
                <a:schemeClr val="tx1"/>
              </a:buClr>
            </a:pPr>
            <a:r>
              <a:rPr lang="en-US" b="1" cap="all" dirty="0"/>
              <a:t> </a:t>
            </a:r>
            <a:r>
              <a:rPr lang="en-US" b="1" cap="all" dirty="0" err="1"/>
              <a:t>Stainlesssteels</a:t>
            </a:r>
            <a:r>
              <a:rPr lang="en-US" b="1" cap="all" dirty="0"/>
              <a:t> </a:t>
            </a:r>
            <a:r>
              <a:rPr lang="en-US" b="0" i="0" cap="all" dirty="0"/>
              <a:t>are steels containing </a:t>
            </a:r>
            <a:r>
              <a:rPr lang="en-US" cap="all" dirty="0"/>
              <a:t>around </a:t>
            </a:r>
            <a:r>
              <a:rPr lang="en-US" b="0" i="0" cap="all" dirty="0"/>
              <a:t>less than 1.2% carbon ,10.5% chromium and other Alloys.</a:t>
            </a:r>
          </a:p>
          <a:p>
            <a:pPr defTabSz="914400">
              <a:lnSpc>
                <a:spcPct val="110000"/>
              </a:lnSpc>
              <a:spcAft>
                <a:spcPts val="600"/>
              </a:spcAft>
              <a:buClr>
                <a:schemeClr val="tx1"/>
              </a:buClr>
            </a:pPr>
            <a:r>
              <a:rPr lang="en-US" b="1" i="0" cap="all" dirty="0"/>
              <a:t> Stainless steel's</a:t>
            </a:r>
            <a:r>
              <a:rPr lang="en-US" b="0" i="0" cap="all" dirty="0"/>
              <a:t> corrosion resistance and mechanical properties can even be  enhanced by adding other elements, such as </a:t>
            </a:r>
            <a:r>
              <a:rPr lang="en-US" b="0" i="0" cap="all" dirty="0" err="1"/>
              <a:t>nickel,titanium</a:t>
            </a:r>
            <a:r>
              <a:rPr lang="en-US" b="0" i="0" cap="all" dirty="0"/>
              <a:t>, niobium, molybdenum, manganese, etc.</a:t>
            </a:r>
            <a:endParaRPr lang="en-US" cap="all" dirty="0"/>
          </a:p>
        </p:txBody>
      </p:sp>
    </p:spTree>
    <p:extLst>
      <p:ext uri="{BB962C8B-B14F-4D97-AF65-F5344CB8AC3E}">
        <p14:creationId xmlns:p14="http://schemas.microsoft.com/office/powerpoint/2010/main" val="1752258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Picture 5" descr="A large building&#10;&#10;Description automatically generated">
            <a:extLst>
              <a:ext uri="{FF2B5EF4-FFF2-40B4-BE49-F238E27FC236}">
                <a16:creationId xmlns:a16="http://schemas.microsoft.com/office/drawing/2014/main" id="{E2744B5C-7A36-4754-AC6A-E7449ACFC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97" y="2718489"/>
            <a:ext cx="4089403" cy="272131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p:cNvSpPr>
            <a:spLocks noGrp="1"/>
          </p:cNvSpPr>
          <p:nvPr>
            <p:ph type="title"/>
          </p:nvPr>
        </p:nvSpPr>
        <p:spPr>
          <a:xfrm>
            <a:off x="4813299" y="618518"/>
            <a:ext cx="3645371" cy="1138976"/>
          </a:xfrm>
        </p:spPr>
        <p:txBody>
          <a:bodyPr>
            <a:normAutofit/>
          </a:bodyPr>
          <a:lstStyle/>
          <a:p>
            <a:r>
              <a:rPr lang="en-IN" sz="3300" b="1" dirty="0"/>
              <a:t>steel Manufacturing </a:t>
            </a:r>
          </a:p>
        </p:txBody>
      </p:sp>
      <p:sp>
        <p:nvSpPr>
          <p:cNvPr id="3" name="Content Placeholder 2"/>
          <p:cNvSpPr>
            <a:spLocks noGrp="1"/>
          </p:cNvSpPr>
          <p:nvPr>
            <p:ph idx="1"/>
          </p:nvPr>
        </p:nvSpPr>
        <p:spPr>
          <a:xfrm>
            <a:off x="4813049" y="1757494"/>
            <a:ext cx="3645151" cy="4822415"/>
          </a:xfrm>
        </p:spPr>
        <p:txBody>
          <a:bodyPr>
            <a:noAutofit/>
          </a:bodyPr>
          <a:lstStyle/>
          <a:p>
            <a:pPr>
              <a:lnSpc>
                <a:spcPct val="110000"/>
              </a:lnSpc>
            </a:pPr>
            <a:r>
              <a:rPr lang="en-US" sz="1400" b="0" i="0" dirty="0">
                <a:effectLst/>
                <a:latin typeface="+mj-lt"/>
              </a:rPr>
              <a:t>A scuba tank’s capacity is determined by its size and pressure rating. Generally these containers have capacities ranging from 60 to 100 </a:t>
            </a:r>
            <a:r>
              <a:rPr lang="en-US" sz="1400" b="0" i="0" dirty="0" err="1">
                <a:effectLst/>
                <a:latin typeface="+mj-lt"/>
              </a:rPr>
              <a:t>cf</a:t>
            </a:r>
            <a:r>
              <a:rPr lang="en-US" sz="1400" b="0" i="0" dirty="0">
                <a:effectLst/>
                <a:latin typeface="+mj-lt"/>
              </a:rPr>
              <a:t>, with compressed air pressures ranging from low-pressure  with 2500-2700 psi, standard pressure with 3000 psi, and high-pressure at 3300-3500 psi.</a:t>
            </a:r>
          </a:p>
          <a:p>
            <a:pPr>
              <a:lnSpc>
                <a:spcPct val="110000"/>
              </a:lnSpc>
            </a:pPr>
            <a:r>
              <a:rPr lang="en-US" sz="1400" b="0" i="0" dirty="0">
                <a:effectLst/>
                <a:latin typeface="+mj-lt"/>
              </a:rPr>
              <a:t>steel is usually the ideal choice, If you prefer a higher pressure tank.</a:t>
            </a:r>
            <a:endParaRPr lang="en-IN" sz="1400" dirty="0">
              <a:latin typeface="+mj-lt"/>
            </a:endParaRPr>
          </a:p>
          <a:p>
            <a:pPr>
              <a:lnSpc>
                <a:spcPct val="110000"/>
              </a:lnSpc>
            </a:pPr>
            <a:r>
              <a:rPr lang="en-US" sz="1400" b="0" i="0" dirty="0">
                <a:effectLst/>
                <a:latin typeface="+mj-lt"/>
              </a:rPr>
              <a:t>if moisture is introduced during the fill process Steel tanks may be damaged , because of oxidation reaction.</a:t>
            </a:r>
            <a:endParaRPr lang="en-US" sz="1400" b="0" i="0" dirty="0">
              <a:effectLst/>
              <a:latin typeface="Poppins"/>
            </a:endParaRPr>
          </a:p>
          <a:p>
            <a:pPr marL="0" indent="0">
              <a:lnSpc>
                <a:spcPct val="110000"/>
              </a:lnSpc>
              <a:buNone/>
            </a:pPr>
            <a:endParaRPr lang="en-IN" sz="1400" dirty="0">
              <a:latin typeface="+mj-lt"/>
            </a:endParaRPr>
          </a:p>
        </p:txBody>
      </p:sp>
      <p:sp>
        <p:nvSpPr>
          <p:cNvPr id="5" name="Slide Number Placeholder 4"/>
          <p:cNvSpPr>
            <a:spLocks noGrp="1"/>
          </p:cNvSpPr>
          <p:nvPr>
            <p:ph type="sldNum" sz="quarter" idx="12"/>
          </p:nvPr>
        </p:nvSpPr>
        <p:spPr/>
        <p:txBody>
          <a:bodyPr>
            <a:normAutofit/>
          </a:bodyPr>
          <a:lstStyle/>
          <a:p>
            <a:pPr>
              <a:spcAft>
                <a:spcPts val="600"/>
              </a:spcAft>
            </a:pPr>
            <a:fld id="{919B753E-A5E7-4674-ACC8-1711CA16ACCF}" type="slidenum">
              <a:rPr lang="en-IN" smtClean="0"/>
              <a:pPr>
                <a:spcAft>
                  <a:spcPts val="600"/>
                </a:spcAft>
              </a:pPr>
              <a:t>8</a:t>
            </a:fld>
            <a:endParaRPr lang="en-IN"/>
          </a:p>
        </p:txBody>
      </p:sp>
    </p:spTree>
    <p:extLst>
      <p:ext uri="{BB962C8B-B14F-4D97-AF65-F5344CB8AC3E}">
        <p14:creationId xmlns:p14="http://schemas.microsoft.com/office/powerpoint/2010/main" val="374365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53" name="Picture 52" descr="Diagram, engineering drawing&#10;&#10;Description automatically generated">
            <a:extLst>
              <a:ext uri="{FF2B5EF4-FFF2-40B4-BE49-F238E27FC236}">
                <a16:creationId xmlns:a16="http://schemas.microsoft.com/office/drawing/2014/main" id="{D8E218A7-C824-4929-A003-76822F14D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705" y="957486"/>
            <a:ext cx="2346664" cy="328533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4" name="Picture 3" descr="Diagram&#10;&#10;Description automatically generated">
            <a:extLst>
              <a:ext uri="{FF2B5EF4-FFF2-40B4-BE49-F238E27FC236}">
                <a16:creationId xmlns:a16="http://schemas.microsoft.com/office/drawing/2014/main" id="{AF56A253-56EE-479D-BAF2-83A67D7B2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332" y="957486"/>
            <a:ext cx="3184020" cy="328533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p:cNvSpPr>
            <a:spLocks noGrp="1"/>
          </p:cNvSpPr>
          <p:nvPr>
            <p:ph type="title"/>
          </p:nvPr>
        </p:nvSpPr>
        <p:spPr>
          <a:xfrm>
            <a:off x="476408" y="4562855"/>
            <a:ext cx="8187274" cy="1137554"/>
          </a:xfrm>
        </p:spPr>
        <p:txBody>
          <a:bodyPr vert="horz" lIns="91440" tIns="45720" rIns="91440" bIns="45720" rtlCol="0" anchor="b">
            <a:normAutofit/>
          </a:bodyPr>
          <a:lstStyle/>
          <a:p>
            <a:r>
              <a:rPr lang="en-US" sz="4100" b="1" dirty="0"/>
              <a:t>Diving cylinder sectional view</a:t>
            </a:r>
          </a:p>
        </p:txBody>
      </p:sp>
      <p:sp>
        <p:nvSpPr>
          <p:cNvPr id="5" name="Slide Number Placeholder 4"/>
          <p:cNvSpPr>
            <a:spLocks noGrp="1"/>
          </p:cNvSpPr>
          <p:nvPr>
            <p:ph type="sldNum" sz="quarter" idx="12"/>
          </p:nvPr>
        </p:nvSpPr>
        <p:spPr>
          <a:xfrm>
            <a:off x="7885508" y="6354825"/>
            <a:ext cx="573161" cy="365125"/>
          </a:xfrm>
        </p:spPr>
        <p:txBody>
          <a:bodyPr vert="horz" lIns="91440" tIns="45720" rIns="91440" bIns="45720" rtlCol="0" anchor="ctr">
            <a:normAutofit/>
          </a:bodyPr>
          <a:lstStyle/>
          <a:p>
            <a:pPr defTabSz="914400">
              <a:spcAft>
                <a:spcPts val="600"/>
              </a:spcAft>
            </a:pPr>
            <a:fld id="{919B753E-A5E7-4674-ACC8-1711CA16ACCF}" type="slidenum">
              <a:rPr lang="en-US" smtClean="0"/>
              <a:pPr defTabSz="914400">
                <a:spcAft>
                  <a:spcPts val="600"/>
                </a:spcAft>
              </a:pPr>
              <a:t>9</a:t>
            </a:fld>
            <a:endParaRPr lang="en-US"/>
          </a:p>
        </p:txBody>
      </p:sp>
    </p:spTree>
    <p:extLst>
      <p:ext uri="{BB962C8B-B14F-4D97-AF65-F5344CB8AC3E}">
        <p14:creationId xmlns:p14="http://schemas.microsoft.com/office/powerpoint/2010/main" val="24891462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HOxJVDuJJUWlHlEmgD62fQ"/>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TotalTime>
  <Words>1202</Words>
  <Application>Microsoft Office PowerPoint</Application>
  <PresentationFormat>On-screen Show (4:3)</PresentationFormat>
  <Paragraphs>110</Paragraphs>
  <Slides>16</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9" baseType="lpstr">
      <vt:lpstr>Algerian</vt:lpstr>
      <vt:lpstr>arial</vt:lpstr>
      <vt:lpstr>arial</vt:lpstr>
      <vt:lpstr>Biome Light</vt:lpstr>
      <vt:lpstr>Calibri</vt:lpstr>
      <vt:lpstr>CorpoS</vt:lpstr>
      <vt:lpstr>Lato</vt:lpstr>
      <vt:lpstr>Poppins</vt:lpstr>
      <vt:lpstr>Rubik</vt:lpstr>
      <vt:lpstr>Tw Cen MT</vt:lpstr>
      <vt:lpstr>Wingdings 3</vt:lpstr>
      <vt:lpstr>Droplet</vt:lpstr>
      <vt:lpstr>think-cell Slide</vt:lpstr>
      <vt:lpstr>PowerPoint Presentation</vt:lpstr>
      <vt:lpstr>Stainless steel diving cylinder</vt:lpstr>
      <vt:lpstr>outline</vt:lpstr>
      <vt:lpstr>Diving Cylinder – An Introduction</vt:lpstr>
      <vt:lpstr>Literature review</vt:lpstr>
      <vt:lpstr>Present times Diving cylinders</vt:lpstr>
      <vt:lpstr>Steel composition</vt:lpstr>
      <vt:lpstr>steel Manufacturing </vt:lpstr>
      <vt:lpstr>Diving cylinder sectional view</vt:lpstr>
      <vt:lpstr>Material components</vt:lpstr>
      <vt:lpstr>Creating cylinders</vt:lpstr>
      <vt:lpstr>Manufacturing cylindrical valves</vt:lpstr>
      <vt:lpstr>Tanking up</vt:lpstr>
      <vt:lpstr>Temperature change during filling (1/2)</vt:lpstr>
      <vt:lpstr>Temperature change during filling (2/2)</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Anshit Arya</dc:creator>
  <cp:lastModifiedBy>Anshit Arya</cp:lastModifiedBy>
  <cp:revision>20</cp:revision>
  <dcterms:created xsi:type="dcterms:W3CDTF">2020-11-30T09:31:14Z</dcterms:created>
  <dcterms:modified xsi:type="dcterms:W3CDTF">2020-11-30T13:16:16Z</dcterms:modified>
</cp:coreProperties>
</file>