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428" r:id="rId2"/>
    <p:sldId id="587" r:id="rId3"/>
    <p:sldId id="621" r:id="rId4"/>
    <p:sldId id="622" r:id="rId5"/>
    <p:sldId id="623" r:id="rId6"/>
    <p:sldId id="624" r:id="rId7"/>
    <p:sldId id="625" r:id="rId8"/>
    <p:sldId id="617" r:id="rId9"/>
    <p:sldId id="632" r:id="rId10"/>
    <p:sldId id="626" r:id="rId11"/>
    <p:sldId id="634" r:id="rId12"/>
    <p:sldId id="635" r:id="rId13"/>
    <p:sldId id="637" r:id="rId14"/>
    <p:sldId id="640" r:id="rId15"/>
    <p:sldId id="638" r:id="rId16"/>
    <p:sldId id="639" r:id="rId17"/>
    <p:sldId id="641" r:id="rId18"/>
    <p:sldId id="636" r:id="rId19"/>
    <p:sldId id="633" r:id="rId20"/>
    <p:sldId id="627" r:id="rId21"/>
    <p:sldId id="628" r:id="rId22"/>
    <p:sldId id="629" r:id="rId23"/>
    <p:sldId id="630" r:id="rId24"/>
    <p:sldId id="631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230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8/25/2018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8/25/2018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58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9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51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12" Type="http://schemas.openxmlformats.org/officeDocument/2006/relationships/image" Target="../media/image241.png"/><Relationship Id="rId2" Type="http://schemas.openxmlformats.org/officeDocument/2006/relationships/image" Target="../media/image161.png"/><Relationship Id="rId16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0.png"/><Relationship Id="rId5" Type="http://schemas.openxmlformats.org/officeDocument/2006/relationships/image" Target="../media/image170.png"/><Relationship Id="rId15" Type="http://schemas.openxmlformats.org/officeDocument/2006/relationships/image" Target="../media/image271.png"/><Relationship Id="rId10" Type="http://schemas.openxmlformats.org/officeDocument/2006/relationships/image" Target="../media/image220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Relationship Id="rId14" Type="http://schemas.openxmlformats.org/officeDocument/2006/relationships/image" Target="../media/image2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300.png"/><Relationship Id="rId3" Type="http://schemas.openxmlformats.org/officeDocument/2006/relationships/image" Target="../media/image150.png"/><Relationship Id="rId7" Type="http://schemas.openxmlformats.org/officeDocument/2006/relationships/image" Target="../media/image210.png"/><Relationship Id="rId12" Type="http://schemas.openxmlformats.org/officeDocument/2006/relationships/image" Target="../media/image29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250.png"/><Relationship Id="rId5" Type="http://schemas.openxmlformats.org/officeDocument/2006/relationships/image" Target="../media/image190.png"/><Relationship Id="rId15" Type="http://schemas.openxmlformats.org/officeDocument/2006/relationships/image" Target="../media/image321.png"/><Relationship Id="rId10" Type="http://schemas.openxmlformats.org/officeDocument/2006/relationships/image" Target="../media/image240.png"/><Relationship Id="rId4" Type="http://schemas.openxmlformats.org/officeDocument/2006/relationships/image" Target="../media/image170.png"/><Relationship Id="rId9" Type="http://schemas.openxmlformats.org/officeDocument/2006/relationships/image" Target="../media/image230.png"/><Relationship Id="rId14" Type="http://schemas.openxmlformats.org/officeDocument/2006/relationships/image" Target="../media/image3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38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40.png"/><Relationship Id="rId7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59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 for Computer Science - III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rgbClr val="002060"/>
                </a:solidFill>
              </a:rPr>
              <a:t>CS203B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Lecture 10:</a:t>
            </a:r>
          </a:p>
          <a:p>
            <a:pPr fontAlgn="auto">
              <a:spcAft>
                <a:spcPts val="0"/>
              </a:spcAft>
              <a:defRPr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342900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Computing </a:t>
            </a:r>
            <a:r>
              <a:rPr lang="en-US" sz="2000" b="1" dirty="0" smtClean="0">
                <a:solidFill>
                  <a:schemeClr val="tx1"/>
                </a:solidFill>
              </a:rPr>
              <a:t>a random sample </a:t>
            </a:r>
            <a:r>
              <a:rPr lang="en-US" sz="2000" b="1" smtClean="0">
                <a:solidFill>
                  <a:schemeClr val="tx1"/>
                </a:solidFill>
              </a:rPr>
              <a:t>and permutation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342900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0" y="5729716"/>
            <a:ext cx="369883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Let us generate the random bits </a:t>
            </a:r>
            <a:r>
              <a:rPr lang="en-US" i="1" dirty="0" smtClean="0"/>
              <a:t>lazily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25893" y="5727857"/>
            <a:ext cx="39941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,i.e., only when it is absolutely necessary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9100677"/>
                  </p:ext>
                </p:extLst>
              </p:nvPr>
            </p:nvGraphicFramePr>
            <p:xfrm>
              <a:off x="332354" y="1524000"/>
              <a:ext cx="4087246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103924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2-bits Number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Shyam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Kabir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9100677"/>
                  </p:ext>
                </p:extLst>
              </p:nvPr>
            </p:nvGraphicFramePr>
            <p:xfrm>
              <a:off x="332354" y="1524000"/>
              <a:ext cx="4087246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103924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2-bits Number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8"/>
                          <a:stretch>
                            <a:fillRect l="-200" t="-169412" r="-34000" b="-3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Shyam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8"/>
                          <a:stretch>
                            <a:fillRect l="-200" t="-269412" r="-34000" b="-234118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Kabir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8"/>
                          <a:stretch>
                            <a:fillRect l="-200" t="-369412" r="-34000" b="-1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8"/>
                          <a:stretch>
                            <a:fillRect l="-200" t="-469412" r="-34000" b="-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749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loud Callout 31"/>
              <p:cNvSpPr/>
              <p:nvPr/>
            </p:nvSpPr>
            <p:spPr>
              <a:xfrm>
                <a:off x="4572000" y="4315217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the MSB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do we need other bits of the number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loud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15217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miley Face 32"/>
          <p:cNvSpPr/>
          <p:nvPr/>
        </p:nvSpPr>
        <p:spPr>
          <a:xfrm>
            <a:off x="6476999" y="851210"/>
            <a:ext cx="457200" cy="457200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9473524"/>
                  </p:ext>
                </p:extLst>
              </p:nvPr>
            </p:nvGraphicFramePr>
            <p:xfrm>
              <a:off x="332354" y="1524000"/>
              <a:ext cx="4087246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103924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2-bits Number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Shyam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Kabir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9473524"/>
                  </p:ext>
                </p:extLst>
              </p:nvPr>
            </p:nvGraphicFramePr>
            <p:xfrm>
              <a:off x="332354" y="1524000"/>
              <a:ext cx="4087246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103924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2-bits Number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" t="-169412" r="-34000" b="-3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Shyam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" t="-269412" r="-34000" b="-234118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Kabir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" t="-369412" r="-34000" b="-1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" t="-469412" r="-34000" b="-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0" name="TextBox 39"/>
          <p:cNvSpPr txBox="1"/>
          <p:nvPr/>
        </p:nvSpPr>
        <p:spPr>
          <a:xfrm>
            <a:off x="762000" y="5742574"/>
            <a:ext cx="49536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Let us generate the MSB (Most Significant Bit) first.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40425" y="281940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/>
              <p:cNvSpPr/>
              <p:nvPr/>
            </p:nvSpPr>
            <p:spPr>
              <a:xfrm>
                <a:off x="4724400" y="2819400"/>
                <a:ext cx="457200" cy="4572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19400"/>
                <a:ext cx="457200" cy="457200"/>
              </a:xfrm>
              <a:prstGeom prst="ellipse">
                <a:avLst/>
              </a:prstGeom>
              <a:blipFill rotWithShape="1">
                <a:blip r:embed="rId7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1600200" y="2155566"/>
            <a:ext cx="242316" cy="32676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00608" y="1857284"/>
                <a:ext cx="4614019" cy="92333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This is because the final number is going to be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  or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algn="ctr"/>
                <a:r>
                  <a:rPr lang="en-US" dirty="0" smtClean="0"/>
                  <a:t>In either cases, the apple will be given to </a:t>
                </a:r>
                <a:r>
                  <a:rPr lang="en-US" b="1" dirty="0" err="1" smtClean="0"/>
                  <a:t>Kabir</a:t>
                </a:r>
                <a:r>
                  <a:rPr lang="en-US" dirty="0" smtClean="0"/>
                  <a:t>.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608" y="1857284"/>
                <a:ext cx="4614019" cy="923330"/>
              </a:xfrm>
              <a:prstGeom prst="rect">
                <a:avLst/>
              </a:prstGeom>
              <a:blipFill rotWithShape="1">
                <a:blip r:embed="rId8"/>
                <a:stretch>
                  <a:fillRect l="-793" t="-3311" r="-1982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422508" y="1308410"/>
            <a:ext cx="5132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586483" y="3371447"/>
            <a:ext cx="242317" cy="1048153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ne Callout 1 14"/>
          <p:cNvSpPr/>
          <p:nvPr/>
        </p:nvSpPr>
        <p:spPr>
          <a:xfrm>
            <a:off x="304800" y="3733800"/>
            <a:ext cx="1066800" cy="306324"/>
          </a:xfrm>
          <a:prstGeom prst="borderCallout1">
            <a:avLst>
              <a:gd name="adj1" fmla="val 49693"/>
              <a:gd name="adj2" fmla="val 100204"/>
              <a:gd name="adj3" fmla="val 50614"/>
              <a:gd name="adj4" fmla="val 11654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6C31"/>
                </a:solidFill>
              </a:rPr>
              <a:t>Revealed</a:t>
            </a:r>
            <a:endParaRPr lang="en-US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29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40" grpId="0" animBg="1"/>
      <p:bldP spid="5" grpId="0" animBg="1"/>
      <p:bldP spid="12" grpId="0" animBg="1"/>
      <p:bldP spid="6" grpId="0" animBg="1"/>
      <p:bldP spid="7" grpId="0" animBg="1"/>
      <p:bldP spid="8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 : the number of random bits needed.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⋅</m:t>
                    </m:r>
                  </m:oMath>
                </a14:m>
                <a:r>
                  <a:rPr lang="en-US" sz="2000" b="1" dirty="0" smtClean="0"/>
                  <a:t>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| MSB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]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</m:oMath>
                </a14:m>
                <a:r>
                  <a:rPr lang="en-US" sz="2000" b="1" dirty="0"/>
                  <a:t>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| MSB is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]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  <m:r>
                      <a:rPr lang="en-US" sz="2000" b="0" i="1" dirty="0" smtClean="0">
                        <a:latin typeface="Cambria Math"/>
                      </a:rPr>
                      <m:t>1+</m:t>
                    </m:r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  <m:r>
                      <a:rPr lang="en-US" sz="2000" b="0" i="1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6"/>
                <a:stretch>
                  <a:fillRect l="-741" t="-674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loud Callout 31"/>
              <p:cNvSpPr/>
              <p:nvPr/>
            </p:nvSpPr>
            <p:spPr>
              <a:xfrm>
                <a:off x="4572000" y="3858017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the MSB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do we need other bits of the number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loud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58017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387460"/>
                  </p:ext>
                </p:extLst>
              </p:nvPr>
            </p:nvGraphicFramePr>
            <p:xfrm>
              <a:off x="332354" y="1524000"/>
              <a:ext cx="4087246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103924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2-bits Number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Shyam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387460"/>
                  </p:ext>
                </p:extLst>
              </p:nvPr>
            </p:nvGraphicFramePr>
            <p:xfrm>
              <a:off x="332354" y="1524000"/>
              <a:ext cx="4087246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103924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2-bits Number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" t="-169412" r="-34000" b="-3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Shyam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" t="-269412" r="-34000" b="-234118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" t="-369412" r="-34000" b="-1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" t="-469412" r="-34000" b="-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4740425" y="281940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/>
              <p:cNvSpPr/>
              <p:nvPr/>
            </p:nvSpPr>
            <p:spPr>
              <a:xfrm>
                <a:off x="4724400" y="2819400"/>
                <a:ext cx="457200" cy="4572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19400"/>
                <a:ext cx="457200" cy="457200"/>
              </a:xfrm>
              <a:prstGeom prst="ellipse">
                <a:avLst/>
              </a:prstGeom>
              <a:blipFill rotWithShape="1">
                <a:blip r:embed="rId7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1600200" y="1981200"/>
            <a:ext cx="242316" cy="32676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526866" y="1857284"/>
                <a:ext cx="4561505" cy="92333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This is because the final number is going to be </a:t>
                </a:r>
              </a:p>
              <a:p>
                <a:pPr algn="ctr"/>
                <a:r>
                  <a:rPr lang="en-US" b="1" dirty="0" smtClean="0">
                    <a:solidFill>
                      <a:srgbClr val="7030A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  (</a:t>
                </a:r>
                <a:r>
                  <a:rPr lang="en-US" dirty="0" err="1" smtClean="0"/>
                  <a:t>Shyam</a:t>
                </a:r>
                <a:r>
                  <a:rPr lang="en-US" dirty="0" smtClean="0"/>
                  <a:t>)</a:t>
                </a:r>
              </a:p>
              <a:p>
                <a:pPr algn="ctr"/>
                <a:r>
                  <a:rPr lang="en-US" dirty="0" smtClean="0"/>
                  <a:t>or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Kabir</a:t>
                </a:r>
                <a:r>
                  <a:rPr lang="en-US" dirty="0" smtClean="0"/>
                  <a:t>).</a:t>
                </a:r>
                <a:endParaRPr lang="en-US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866" y="1857284"/>
                <a:ext cx="4561505" cy="923330"/>
              </a:xfrm>
              <a:prstGeom prst="rect">
                <a:avLst/>
              </a:prstGeom>
              <a:blipFill rotWithShape="1">
                <a:blip r:embed="rId8"/>
                <a:stretch>
                  <a:fillRect l="-802" t="-3311" r="-1738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422508" y="1308410"/>
            <a:ext cx="54322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Yes.</a:t>
            </a:r>
            <a:endParaRPr lang="en-US" dirty="0"/>
          </a:p>
        </p:txBody>
      </p:sp>
      <p:sp>
        <p:nvSpPr>
          <p:cNvPr id="14" name="Cloud Callout 13"/>
          <p:cNvSpPr/>
          <p:nvPr/>
        </p:nvSpPr>
        <p:spPr>
          <a:xfrm>
            <a:off x="4343400" y="3124200"/>
            <a:ext cx="4724399" cy="1374648"/>
          </a:xfrm>
          <a:prstGeom prst="cloudCallout">
            <a:avLst>
              <a:gd name="adj1" fmla="val 35043"/>
              <a:gd name="adj2" fmla="val 604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 now the problem becomes simpler. Can you see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70012" y="3440668"/>
            <a:ext cx="68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Kabir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52400" y="3402341"/>
            <a:ext cx="4419600" cy="11919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 rot="5400000">
            <a:off x="2190156" y="4727317"/>
            <a:ext cx="192024" cy="140539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5400000">
            <a:off x="4264283" y="4727317"/>
            <a:ext cx="192024" cy="140539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03265" y="5526024"/>
                <a:ext cx="36580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265" y="5526024"/>
                <a:ext cx="36580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452" r="-20968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276600" y="5562600"/>
                <a:ext cx="3871894" cy="4834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1+</m:t>
                    </m:r>
                  </m:oMath>
                </a14:m>
                <a:r>
                  <a:rPr lang="en-US" dirty="0" smtClean="0"/>
                  <a:t> No. of bits to distribute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562600"/>
                <a:ext cx="3871894" cy="483466"/>
              </a:xfrm>
              <a:prstGeom prst="rect">
                <a:avLst/>
              </a:prstGeom>
              <a:blipFill rotWithShape="1">
                <a:blip r:embed="rId10"/>
                <a:stretch>
                  <a:fillRect r="-1570" b="-61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1586483" y="2362200"/>
            <a:ext cx="242317" cy="1048153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Callout 1 23"/>
          <p:cNvSpPr/>
          <p:nvPr/>
        </p:nvSpPr>
        <p:spPr>
          <a:xfrm>
            <a:off x="304800" y="2724553"/>
            <a:ext cx="1066800" cy="306324"/>
          </a:xfrm>
          <a:prstGeom prst="borderCallout1">
            <a:avLst>
              <a:gd name="adj1" fmla="val 49693"/>
              <a:gd name="adj2" fmla="val 100204"/>
              <a:gd name="adj3" fmla="val 50614"/>
              <a:gd name="adj4" fmla="val 11654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6C31"/>
                </a:solidFill>
              </a:rPr>
              <a:t>Revealed</a:t>
            </a:r>
            <a:endParaRPr lang="en-US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Down Ribbon 25"/>
              <p:cNvSpPr/>
              <p:nvPr/>
            </p:nvSpPr>
            <p:spPr>
              <a:xfrm>
                <a:off x="5245518" y="4391417"/>
                <a:ext cx="3124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It is now like the case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now.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Down Ribbon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518" y="4391417"/>
                <a:ext cx="3124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1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4191000" y="5562600"/>
                <a:ext cx="36580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562600"/>
                <a:ext cx="3658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452" r="-1935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Flowchart: Process 27"/>
              <p:cNvSpPr/>
              <p:nvPr/>
            </p:nvSpPr>
            <p:spPr>
              <a:xfrm>
                <a:off x="5206918" y="6172200"/>
                <a:ext cx="3601970" cy="536448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That is, distributing with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Flowchart: Proces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918" y="6172200"/>
                <a:ext cx="3601970" cy="536448"/>
              </a:xfrm>
              <a:prstGeom prst="flowChartProcess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31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22222E-6 L 0.00243 -0.07291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  <p:bldP spid="32" grpId="1" animBg="1"/>
      <p:bldP spid="5" grpId="0" animBg="1"/>
      <p:bldP spid="12" grpId="0" animBg="1"/>
      <p:bldP spid="7" grpId="0" animBg="1"/>
      <p:bldP spid="8" grpId="0" animBg="1"/>
      <p:bldP spid="14" grpId="0" animBg="1"/>
      <p:bldP spid="14" grpId="1" animBg="1"/>
      <p:bldP spid="9" grpId="0"/>
      <p:bldP spid="10" grpId="0" animBg="1"/>
      <p:bldP spid="11" grpId="0" animBg="1"/>
      <p:bldP spid="19" grpId="0" animBg="1"/>
      <p:bldP spid="15" grpId="0" animBg="1"/>
      <p:bldP spid="21" grpId="0" animBg="1"/>
      <p:bldP spid="21" grpId="1" animBg="1"/>
      <p:bldP spid="23" grpId="0" animBg="1"/>
      <p:bldP spid="24" grpId="0" animBg="1"/>
      <p:bldP spid="26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An illustrative </a:t>
            </a:r>
            <a:r>
              <a:rPr lang="en-US" sz="3600" b="1" dirty="0" smtClean="0">
                <a:solidFill>
                  <a:srgbClr val="7030A0"/>
                </a:solidFill>
              </a:rPr>
              <a:t>example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 smtClean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,  and</a:t>
                </a:r>
              </a:p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400" b="1" dirty="0" smtClean="0"/>
                  <a:t> </a:t>
                </a:r>
              </a:p>
              <a:p>
                <a:endParaRPr lang="en-US" b="1" dirty="0"/>
              </a:p>
            </p:txBody>
          </p:sp>
        </mc:Choice>
        <mc:Fallback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4181" b="-49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038600" y="3810000"/>
            <a:ext cx="1143000" cy="6096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8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020113"/>
                  </p:ext>
                </p:extLst>
              </p:nvPr>
            </p:nvGraphicFramePr>
            <p:xfrm>
              <a:off x="332354" y="1524000"/>
              <a:ext cx="4087246" cy="4968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103924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3-bits </a:t>
                          </a:r>
                          <a:r>
                            <a:rPr lang="en-US" sz="2800" dirty="0" smtClean="0"/>
                            <a:t>Number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rowSpan="5"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Shyam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Kabir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020113"/>
                  </p:ext>
                </p:extLst>
              </p:nvPr>
            </p:nvGraphicFramePr>
            <p:xfrm>
              <a:off x="332354" y="1524000"/>
              <a:ext cx="4087246" cy="4968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103924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3-bits </a:t>
                          </a:r>
                          <a:r>
                            <a:rPr lang="en-US" sz="2800" dirty="0" smtClean="0"/>
                            <a:t>Number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169412" r="-34000" b="-734118"/>
                          </a:stretch>
                        </a:blipFill>
                      </a:tcPr>
                    </a:tc>
                    <a:tc rowSpan="5"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Shyam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269412" r="-34000" b="-6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369412" r="-34000" b="-5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469412" r="-34000" b="-4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569412" r="-34000" b="-3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669412" r="-34000" b="-234118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Kabir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769412" r="-34000" b="-1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869412" r="-34000" b="-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0" y="6488668"/>
            <a:ext cx="369883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Let us generate the random bits </a:t>
            </a:r>
            <a:r>
              <a:rPr lang="en-US" i="1" dirty="0" smtClean="0"/>
              <a:t>lazily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25893" y="6486809"/>
            <a:ext cx="39941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,i.e., only when it is absolutely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4740425" y="281940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5273916"/>
                  </p:ext>
                </p:extLst>
              </p:nvPr>
            </p:nvGraphicFramePr>
            <p:xfrm>
              <a:off x="332354" y="1524000"/>
              <a:ext cx="4087246" cy="4968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103924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3-bits </a:t>
                          </a:r>
                          <a:r>
                            <a:rPr lang="en-US" sz="2800" dirty="0" smtClean="0"/>
                            <a:t>Number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rowSpan="5"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Shyam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Kabir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5273916"/>
                  </p:ext>
                </p:extLst>
              </p:nvPr>
            </p:nvGraphicFramePr>
            <p:xfrm>
              <a:off x="332354" y="1524000"/>
              <a:ext cx="4087246" cy="4968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103924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3-bits </a:t>
                          </a:r>
                          <a:r>
                            <a:rPr lang="en-US" sz="2800" dirty="0" smtClean="0"/>
                            <a:t>Number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169412" r="-34000" b="-734118"/>
                          </a:stretch>
                        </a:blipFill>
                      </a:tcPr>
                    </a:tc>
                    <a:tc rowSpan="5"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Shyam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269412" r="-34000" b="-6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369412" r="-34000" b="-5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469412" r="-34000" b="-4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569412" r="-34000" b="-3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669412" r="-34000" b="-234118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Kabir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769412" r="-34000" b="-1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869412" r="-34000" b="-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loud Callout 7"/>
              <p:cNvSpPr/>
              <p:nvPr/>
            </p:nvSpPr>
            <p:spPr>
              <a:xfrm>
                <a:off x="4572000" y="4315217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the MSB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do we need other bits of the number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loud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15217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miley Face 8"/>
          <p:cNvSpPr/>
          <p:nvPr/>
        </p:nvSpPr>
        <p:spPr>
          <a:xfrm>
            <a:off x="6476999" y="851210"/>
            <a:ext cx="457200" cy="457200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/>
              <p:cNvSpPr/>
              <p:nvPr/>
            </p:nvSpPr>
            <p:spPr>
              <a:xfrm>
                <a:off x="4724400" y="2819400"/>
                <a:ext cx="457200" cy="4572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19400"/>
                <a:ext cx="457200" cy="457200"/>
              </a:xfrm>
              <a:prstGeom prst="ellipse">
                <a:avLst/>
              </a:prstGeom>
              <a:blipFill rotWithShape="1">
                <a:blip r:embed="rId4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446844" y="1857284"/>
                <a:ext cx="4721549" cy="92333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This is because the final number is going to be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dirty="0" smtClean="0"/>
                  <a:t>or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 smtClean="0"/>
                  <a:t>In </a:t>
                </a:r>
                <a:r>
                  <a:rPr lang="en-US" dirty="0" smtClean="0"/>
                  <a:t>these</a:t>
                </a:r>
                <a:r>
                  <a:rPr lang="en-US" dirty="0" smtClean="0"/>
                  <a:t> </a:t>
                </a:r>
                <a:r>
                  <a:rPr lang="en-US" dirty="0" smtClean="0"/>
                  <a:t>cases, the apple will be given to </a:t>
                </a:r>
                <a:r>
                  <a:rPr lang="en-US" b="1" dirty="0" err="1" smtClean="0"/>
                  <a:t>Shyam</a:t>
                </a:r>
                <a:r>
                  <a:rPr lang="en-US" dirty="0" smtClean="0"/>
                  <a:t>.</a:t>
                </a:r>
                <a:endParaRPr lang="en-US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844" y="1857284"/>
                <a:ext cx="4721549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516" t="-3311" r="-1677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422508" y="1308410"/>
            <a:ext cx="5132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200" y="6488668"/>
            <a:ext cx="49536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Let us generate the MSB (Most Significant Bit) first.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447800" y="2133600"/>
            <a:ext cx="242316" cy="32676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447799" y="2323294"/>
            <a:ext cx="242317" cy="2096306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Callout 1 17"/>
          <p:cNvSpPr/>
          <p:nvPr/>
        </p:nvSpPr>
        <p:spPr>
          <a:xfrm>
            <a:off x="228600" y="3065123"/>
            <a:ext cx="1066800" cy="612648"/>
          </a:xfrm>
          <a:prstGeom prst="borderCallout1">
            <a:avLst>
              <a:gd name="adj1" fmla="val 49693"/>
              <a:gd name="adj2" fmla="val 100204"/>
              <a:gd name="adj3" fmla="val 50614"/>
              <a:gd name="adj4" fmla="val 11654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6C31"/>
                </a:solidFill>
              </a:rPr>
              <a:t>Revealed</a:t>
            </a:r>
            <a:endParaRPr lang="en-US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06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3763154"/>
                  </p:ext>
                </p:extLst>
              </p:nvPr>
            </p:nvGraphicFramePr>
            <p:xfrm>
              <a:off x="332354" y="1524000"/>
              <a:ext cx="4087246" cy="4968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103924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3-bits </a:t>
                          </a:r>
                          <a:r>
                            <a:rPr lang="en-US" sz="2800" dirty="0" smtClean="0"/>
                            <a:t>Number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rowSpan="5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Kabir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3763154"/>
                  </p:ext>
                </p:extLst>
              </p:nvPr>
            </p:nvGraphicFramePr>
            <p:xfrm>
              <a:off x="332354" y="1524000"/>
              <a:ext cx="4087246" cy="4968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103924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3-bits </a:t>
                          </a:r>
                          <a:r>
                            <a:rPr lang="en-US" sz="2800" dirty="0" smtClean="0"/>
                            <a:t>Number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169412" r="-34000" b="-734118"/>
                          </a:stretch>
                        </a:blipFill>
                      </a:tcPr>
                    </a:tc>
                    <a:tc rowSpan="5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269412" r="-34000" b="-6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369412" r="-34000" b="-5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469412" r="-34000" b="-4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569412" r="-34000" b="-3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669412" r="-34000" b="-234118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Kabir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769412" r="-34000" b="-1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869412" r="-34000" b="-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304800" y="6488668"/>
            <a:ext cx="49536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Let us generate the MSB (Most Significant Bit) first.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1447800" y="2133600"/>
            <a:ext cx="242316" cy="32676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loud Callout 9"/>
              <p:cNvSpPr/>
              <p:nvPr/>
            </p:nvSpPr>
            <p:spPr>
              <a:xfrm>
                <a:off x="4572000" y="3858017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the MSB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do we need other bits of the number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Cloud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58017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526866" y="1857284"/>
                <a:ext cx="4561505" cy="92333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This is because the final number is going to be </a:t>
                </a:r>
              </a:p>
              <a:p>
                <a:pPr algn="ctr"/>
                <a:r>
                  <a:rPr lang="en-US" b="1" dirty="0" smtClean="0">
                    <a:solidFill>
                      <a:srgbClr val="7030A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  (</a:t>
                </a:r>
                <a:r>
                  <a:rPr lang="en-US" dirty="0" err="1" smtClean="0"/>
                  <a:t>Shyam</a:t>
                </a:r>
                <a:r>
                  <a:rPr lang="en-US" dirty="0" smtClean="0"/>
                  <a:t>)</a:t>
                </a:r>
              </a:p>
              <a:p>
                <a:pPr algn="ctr"/>
                <a:r>
                  <a:rPr lang="en-US" dirty="0" smtClean="0"/>
                  <a:t>or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Kabir</a:t>
                </a:r>
                <a:r>
                  <a:rPr lang="en-US" dirty="0" smtClean="0"/>
                  <a:t>).</a:t>
                </a:r>
                <a:endParaRPr lang="en-US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866" y="1857284"/>
                <a:ext cx="4561505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802" t="-3311" r="-1738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422508" y="1308410"/>
            <a:ext cx="54322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Yes.</a:t>
            </a:r>
            <a:endParaRPr lang="en-US" dirty="0"/>
          </a:p>
        </p:txBody>
      </p:sp>
      <p:sp>
        <p:nvSpPr>
          <p:cNvPr id="13" name="Cloud Callout 12"/>
          <p:cNvSpPr/>
          <p:nvPr/>
        </p:nvSpPr>
        <p:spPr>
          <a:xfrm>
            <a:off x="4526866" y="3858017"/>
            <a:ext cx="4724399" cy="1374648"/>
          </a:xfrm>
          <a:prstGeom prst="cloudCallout">
            <a:avLst>
              <a:gd name="adj1" fmla="val 35043"/>
              <a:gd name="adj2" fmla="val 604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 now the problem becomes simpler. Can you see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71160" y="3429000"/>
            <a:ext cx="81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Shyam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304800" y="1447800"/>
            <a:ext cx="4267200" cy="28992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00564"/>
              </p:ext>
            </p:extLst>
          </p:nvPr>
        </p:nvGraphicFramePr>
        <p:xfrm>
          <a:off x="304800" y="3660841"/>
          <a:ext cx="4114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1066800"/>
              </a:tblGrid>
              <a:tr h="731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2-bits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ine Callout 1 6"/>
          <p:cNvSpPr/>
          <p:nvPr/>
        </p:nvSpPr>
        <p:spPr>
          <a:xfrm>
            <a:off x="228600" y="5134190"/>
            <a:ext cx="1066800" cy="612648"/>
          </a:xfrm>
          <a:prstGeom prst="borderCallout1">
            <a:avLst>
              <a:gd name="adj1" fmla="val 49693"/>
              <a:gd name="adj2" fmla="val 100204"/>
              <a:gd name="adj3" fmla="val 50614"/>
              <a:gd name="adj4" fmla="val 11654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6C31"/>
                </a:solidFill>
              </a:rPr>
              <a:t>Revealed</a:t>
            </a:r>
            <a:endParaRPr lang="en-US" dirty="0">
              <a:solidFill>
                <a:srgbClr val="006C3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740425" y="281940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/>
              <p:cNvSpPr/>
              <p:nvPr/>
            </p:nvSpPr>
            <p:spPr>
              <a:xfrm>
                <a:off x="4724400" y="2819400"/>
                <a:ext cx="457200" cy="4572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19400"/>
                <a:ext cx="457200" cy="457200"/>
              </a:xfrm>
              <a:prstGeom prst="ellipse">
                <a:avLst/>
              </a:prstGeom>
              <a:blipFill rotWithShape="1">
                <a:blip r:embed="rId5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1447799" y="4392361"/>
            <a:ext cx="242317" cy="2096306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Down Ribbon 13"/>
              <p:cNvSpPr/>
              <p:nvPr/>
            </p:nvSpPr>
            <p:spPr>
              <a:xfrm>
                <a:off x="5486399" y="5334000"/>
                <a:ext cx="3601971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It is now like the case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now.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Down Ribbon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99" y="5334000"/>
                <a:ext cx="3601971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Flowchart: Process 21"/>
              <p:cNvSpPr/>
              <p:nvPr/>
            </p:nvSpPr>
            <p:spPr>
              <a:xfrm>
                <a:off x="5486401" y="6324600"/>
                <a:ext cx="3601970" cy="536448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That is, distributing with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Flowchart: Process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1" y="6324600"/>
                <a:ext cx="3601970" cy="536448"/>
              </a:xfrm>
              <a:prstGeom prst="flowChartProcess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75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0.00313 0.1509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2" grpId="0" animBg="1"/>
      <p:bldP spid="13" grpId="0" animBg="1"/>
      <p:bldP spid="13" grpId="1" animBg="1"/>
      <p:bldP spid="5" grpId="0"/>
      <p:bldP spid="15" grpId="0" animBg="1"/>
      <p:bldP spid="7" grpId="0" animBg="1"/>
      <p:bldP spid="19" grpId="0" animBg="1"/>
      <p:bldP spid="20" grpId="0" animBg="1"/>
      <p:bldP spid="6" grpId="0" animBg="1"/>
      <p:bldP spid="14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 : the number of random bits needed.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</m:oMath>
                </a14:m>
                <a:r>
                  <a:rPr lang="en-US" sz="2000" b="1" dirty="0"/>
                  <a:t>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| MSB is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]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</m:oMath>
                </a14:m>
                <a:r>
                  <a:rPr lang="en-US" sz="2000" b="1" dirty="0"/>
                  <a:t>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| MSB is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]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/>
                  <a:t>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  <m:r>
                      <a:rPr lang="en-US" sz="2000" i="1" dirty="0">
                        <a:latin typeface="Cambria Math"/>
                      </a:rPr>
                      <m:t>1+</m:t>
                    </m:r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2190156" y="2592381"/>
            <a:ext cx="192024" cy="140539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4264283" y="2592381"/>
            <a:ext cx="192024" cy="140539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03265" y="3391088"/>
                <a:ext cx="36580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265" y="3391088"/>
                <a:ext cx="36580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2096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962400" y="3427664"/>
                <a:ext cx="769763" cy="6109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1+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427664"/>
                <a:ext cx="769763" cy="610936"/>
              </a:xfrm>
              <a:prstGeom prst="rect">
                <a:avLst/>
              </a:prstGeom>
              <a:blipFill rotWithShape="1">
                <a:blip r:embed="rId4"/>
                <a:stretch>
                  <a:fillRect r="-85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646449" y="3391089"/>
                <a:ext cx="4783104" cy="4834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1+</m:t>
                    </m:r>
                  </m:oMath>
                </a14:m>
                <a:r>
                  <a:rPr lang="en-US" dirty="0" smtClean="0"/>
                  <a:t> Expected no. of bits to distribute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49" y="3391089"/>
                <a:ext cx="4783104" cy="483466"/>
              </a:xfrm>
              <a:prstGeom prst="rect">
                <a:avLst/>
              </a:prstGeom>
              <a:blipFill rotWithShape="1">
                <a:blip r:embed="rId5"/>
                <a:stretch>
                  <a:fillRect r="-635" b="-60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675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The generic </a:t>
            </a:r>
            <a:r>
              <a:rPr lang="en-US" sz="3600" b="1" dirty="0" smtClean="0">
                <a:solidFill>
                  <a:srgbClr val="7030A0"/>
                </a:solidFill>
              </a:rPr>
              <a:t>example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    ,   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 smtClean="0"/>
                  <a:t> </a:t>
                </a:r>
              </a:p>
              <a:p>
                <a:endParaRPr lang="en-US" b="1" dirty="0"/>
              </a:p>
            </p:txBody>
          </p:sp>
        </mc:Choice>
        <mc:Fallback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8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Without loss of generality assume that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𝛼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4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" y="2895600"/>
            <a:ext cx="8229600" cy="152400"/>
            <a:chOff x="381000" y="4267200"/>
            <a:chExt cx="82296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81000" y="4343400"/>
              <a:ext cx="822960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10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3733800" y="2895600"/>
            <a:ext cx="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9000" y="2895600"/>
            <a:ext cx="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36943" y="3056776"/>
                <a:ext cx="110645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943" y="3056776"/>
                <a:ext cx="1106457" cy="374270"/>
              </a:xfrm>
              <a:prstGeom prst="rect">
                <a:avLst/>
              </a:prstGeom>
              <a:blipFill rotWithShape="1">
                <a:blip r:embed="rId3"/>
                <a:stretch>
                  <a:fillRect t="-6452" r="-6044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09354" y="3048000"/>
                <a:ext cx="88684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54" y="3048000"/>
                <a:ext cx="886846" cy="374270"/>
              </a:xfrm>
              <a:prstGeom prst="rect">
                <a:avLst/>
              </a:prstGeom>
              <a:blipFill rotWithShape="1">
                <a:blip r:embed="rId4"/>
                <a:stretch>
                  <a:fillRect t="-6557" r="-8219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490231" y="3048000"/>
                <a:ext cx="786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231" y="3048000"/>
                <a:ext cx="78636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93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2895600" y="2895600"/>
            <a:ext cx="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2376610"/>
                  </p:ext>
                </p:extLst>
              </p:nvPr>
            </p:nvGraphicFramePr>
            <p:xfrm>
              <a:off x="4645119" y="1600200"/>
              <a:ext cx="3381912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2739"/>
                    <a:gridCol w="422739"/>
                    <a:gridCol w="422739"/>
                    <a:gridCol w="422739"/>
                    <a:gridCol w="422739"/>
                    <a:gridCol w="422739"/>
                    <a:gridCol w="422739"/>
                    <a:gridCol w="422739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485442"/>
                  </p:ext>
                </p:extLst>
              </p:nvPr>
            </p:nvGraphicFramePr>
            <p:xfrm>
              <a:off x="4645119" y="1600200"/>
              <a:ext cx="3381912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2739"/>
                    <a:gridCol w="422739"/>
                    <a:gridCol w="422739"/>
                    <a:gridCol w="422739"/>
                    <a:gridCol w="422739"/>
                    <a:gridCol w="422739"/>
                    <a:gridCol w="422739"/>
                    <a:gridCol w="42273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449" t="-8333" r="-704348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000" t="-8333" r="-59428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2899" t="-8333" r="-50289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98571" t="-8333" r="-3957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404348" t="-8333" r="-3014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504348" t="-8333" r="-2014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595714" t="-8333" r="-9857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705797" t="-8333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48200" y="1953642"/>
                <a:ext cx="3596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     2  …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953642"/>
                <a:ext cx="359617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8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87406" y="3059668"/>
                <a:ext cx="110318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1 1…1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406" y="3059668"/>
                <a:ext cx="110318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9995" y="29834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95" y="2983468"/>
                <a:ext cx="36580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00400" y="3059668"/>
                <a:ext cx="110318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 1 1…1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059668"/>
                <a:ext cx="110318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6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0" y="3059668"/>
                <a:ext cx="110318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 0 0…0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59668"/>
                <a:ext cx="110318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6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/>
          <p:cNvSpPr/>
          <p:nvPr/>
        </p:nvSpPr>
        <p:spPr>
          <a:xfrm rot="5400000">
            <a:off x="3662839" y="3195161"/>
            <a:ext cx="370522" cy="6858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5400000">
            <a:off x="7067515" y="3094639"/>
            <a:ext cx="370523" cy="88684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451421" y="3711655"/>
                <a:ext cx="11759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−1)1</m:t>
                    </m:r>
                  </m:oMath>
                </a14:m>
                <a:r>
                  <a:rPr lang="en-US" dirty="0" smtClean="0"/>
                  <a:t>’s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421" y="3711655"/>
                <a:ext cx="1175963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036" t="-8333" r="-829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010400" y="3723324"/>
                <a:ext cx="718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b="0" i="0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723324"/>
                <a:ext cx="71872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1016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Brace 25"/>
          <p:cNvSpPr/>
          <p:nvPr/>
        </p:nvSpPr>
        <p:spPr>
          <a:xfrm rot="5400000" flipH="1">
            <a:off x="6400800" y="0"/>
            <a:ext cx="228600" cy="2971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865650" y="990600"/>
            <a:ext cx="129715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needed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096000" y="2895600"/>
            <a:ext cx="152400" cy="152400"/>
          </a:xfrm>
          <a:prstGeom prst="ellipse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5400000">
            <a:off x="361915" y="3040583"/>
            <a:ext cx="370523" cy="88684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4800" y="3669268"/>
                <a:ext cx="572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’s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669268"/>
                <a:ext cx="572914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70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28772" y="5257800"/>
                <a:ext cx="447430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Suppose a random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-bit number is generated.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772" y="5257800"/>
                <a:ext cx="4474302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1087" t="-6452" r="-231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loud Callout 31"/>
              <p:cNvSpPr/>
              <p:nvPr/>
            </p:nvSpPr>
            <p:spPr>
              <a:xfrm>
                <a:off x="4191001" y="4724400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the Most Significant Bit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do we need other bits of the number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loud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1" y="4724400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miley Face 32"/>
          <p:cNvSpPr/>
          <p:nvPr/>
        </p:nvSpPr>
        <p:spPr>
          <a:xfrm>
            <a:off x="8400585" y="946666"/>
            <a:ext cx="457200" cy="4572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33400" y="2514600"/>
            <a:ext cx="2392703" cy="0"/>
          </a:xfrm>
          <a:prstGeom prst="straightConnector1">
            <a:avLst/>
          </a:prstGeom>
          <a:ln w="19050">
            <a:solidFill>
              <a:srgbClr val="006C3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77573" y="2450068"/>
            <a:ext cx="80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Shyam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71801" y="2513135"/>
            <a:ext cx="4343399" cy="0"/>
          </a:xfrm>
          <a:prstGeom prst="straightConnector1">
            <a:avLst/>
          </a:prstGeom>
          <a:ln w="19050">
            <a:solidFill>
              <a:srgbClr val="006C3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72271" y="2450068"/>
            <a:ext cx="66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Kabir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2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11" grpId="0"/>
      <p:bldP spid="12" grpId="0"/>
      <p:bldP spid="13" grpId="0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6" grpId="0" animBg="1"/>
      <p:bldP spid="27" grpId="0" animBg="1"/>
      <p:bldP spid="29" grpId="0" animBg="1"/>
      <p:bldP spid="30" grpId="0" animBg="1"/>
      <p:bldP spid="31" grpId="0"/>
      <p:bldP spid="8" grpId="0" animBg="1"/>
      <p:bldP spid="8" grpId="1" animBg="1"/>
      <p:bldP spid="32" grpId="0" animBg="1"/>
      <p:bldP spid="32" grpId="1" animBg="1"/>
      <p:bldP spid="33" grpId="0" animBg="1"/>
      <p:bldP spid="37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pPr algn="ctr"/>
                <a:r>
                  <a:rPr lang="en-US" sz="3600" b="1" dirty="0" smtClean="0">
                    <a:solidFill>
                      <a:srgbClr val="0070C0"/>
                    </a:solidFill>
                  </a:rPr>
                  <a:t>Computing  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600" b="1" dirty="0" smtClean="0">
                    <a:solidFill>
                      <a:srgbClr val="7030A0"/>
                    </a:solidFill>
                  </a:rPr>
                </a:br>
                <a:r>
                  <a:rPr lang="en-US" sz="3600" b="1" dirty="0" smtClean="0"/>
                  <a:t>A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 random no. </a:t>
                </a:r>
                <a:r>
                  <a:rPr lang="en-US" sz="3600" b="1" dirty="0" smtClean="0"/>
                  <a:t>from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6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3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600" b="1" i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3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sz="3600" b="1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600" b="1" dirty="0" smtClean="0"/>
                  <a:t>]</a:t>
                </a: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b="-7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using a </a:t>
            </a:r>
            <a:r>
              <a:rPr lang="en-US" b="1" dirty="0" smtClean="0">
                <a:solidFill>
                  <a:srgbClr val="006C31"/>
                </a:solidFill>
              </a:rPr>
              <a:t>fair</a:t>
            </a:r>
            <a:r>
              <a:rPr lang="en-US" b="1" dirty="0" smtClean="0">
                <a:solidFill>
                  <a:schemeClr val="tx1"/>
                </a:solidFill>
              </a:rPr>
              <a:t> coin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9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B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𝛼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) : Expected number of bits to divide with parameters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𝛼</m:t>
                    </m:r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r>
                      <a:rPr lang="en-US" sz="20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)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+   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⋅0   +</m:t>
                    </m:r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⋅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00" dirty="0" smtClean="0"/>
                  <a:t> </a:t>
                </a:r>
                <a:r>
                  <a:rPr lang="en-US" sz="200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:r>
                  <a:rPr lang="en-US" sz="2000" dirty="0" smtClean="0"/>
                  <a:t>          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⋅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𝛼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" y="2895600"/>
            <a:ext cx="8229600" cy="152400"/>
            <a:chOff x="381000" y="4267200"/>
            <a:chExt cx="82296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81000" y="4343400"/>
              <a:ext cx="822960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10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3733800" y="2895600"/>
            <a:ext cx="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9000" y="2895600"/>
            <a:ext cx="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36943" y="3056776"/>
                <a:ext cx="110645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943" y="3056776"/>
                <a:ext cx="1106457" cy="374270"/>
              </a:xfrm>
              <a:prstGeom prst="rect">
                <a:avLst/>
              </a:prstGeom>
              <a:blipFill rotWithShape="1">
                <a:blip r:embed="rId3"/>
                <a:stretch>
                  <a:fillRect t="-6452" r="-6044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490231" y="3048000"/>
                <a:ext cx="786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231" y="3048000"/>
                <a:ext cx="78636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93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2895600" y="2895600"/>
            <a:ext cx="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391539"/>
              </p:ext>
            </p:extLst>
          </p:nvPr>
        </p:nvGraphicFramePr>
        <p:xfrm>
          <a:off x="4645119" y="1600200"/>
          <a:ext cx="33819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739"/>
                <a:gridCol w="422739"/>
                <a:gridCol w="422739"/>
                <a:gridCol w="422739"/>
                <a:gridCol w="422739"/>
                <a:gridCol w="422739"/>
                <a:gridCol w="422739"/>
                <a:gridCol w="42273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48200" y="1953642"/>
                <a:ext cx="3596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     2  …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953642"/>
                <a:ext cx="359617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8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87406" y="3070144"/>
                <a:ext cx="110318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1 1…1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406" y="3070144"/>
                <a:ext cx="110318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71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9995" y="29834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95" y="2983468"/>
                <a:ext cx="36580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00400" y="3059668"/>
                <a:ext cx="110318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 1 1…1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059668"/>
                <a:ext cx="110318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6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0" y="3059668"/>
                <a:ext cx="110318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 0 0…0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59668"/>
                <a:ext cx="110318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6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/>
          <p:cNvSpPr/>
          <p:nvPr/>
        </p:nvSpPr>
        <p:spPr>
          <a:xfrm rot="5400000">
            <a:off x="3662839" y="3195161"/>
            <a:ext cx="370522" cy="685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5400000">
            <a:off x="7067515" y="3105115"/>
            <a:ext cx="370523" cy="88684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451421" y="3711655"/>
                <a:ext cx="77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421" y="3711655"/>
                <a:ext cx="774892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1023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010400" y="3723324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723324"/>
                <a:ext cx="37093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13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2133600" y="2895600"/>
            <a:ext cx="152400" cy="152400"/>
          </a:xfrm>
          <a:prstGeom prst="ellipse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24200" y="2895600"/>
            <a:ext cx="152400" cy="152400"/>
          </a:xfrm>
          <a:prstGeom prst="ellipse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71586" y="2602468"/>
            <a:ext cx="4991414" cy="5656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648200" y="16118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611868"/>
                <a:ext cx="37542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347690" y="5117068"/>
                <a:ext cx="1224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6C31"/>
                    </a:solidFill>
                  </a:rPr>
                  <a:t>B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690" y="5117068"/>
                <a:ext cx="1224310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3980" t="-8197" r="-84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371600" y="6152944"/>
                <a:ext cx="60305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&lt;2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152944"/>
                <a:ext cx="6030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21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3350014" y="5105400"/>
            <a:ext cx="5562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133600" y="5105400"/>
            <a:ext cx="5562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47799" y="4572000"/>
            <a:ext cx="6342793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loud Callout 32"/>
              <p:cNvSpPr/>
              <p:nvPr/>
            </p:nvSpPr>
            <p:spPr>
              <a:xfrm>
                <a:off x="4191001" y="4191000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the Most Significant Bit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do we need other bits of the number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loud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1" y="4191000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5859751" y="5562600"/>
            <a:ext cx="130304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Yes, indeed.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14800" y="6031468"/>
            <a:ext cx="4665893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But problem now reduces to a smaller problem.</a:t>
            </a:r>
            <a:endParaRPr lang="en-US" dirty="0"/>
          </a:p>
          <a:p>
            <a:pPr algn="ctr"/>
            <a:r>
              <a:rPr lang="en-US" dirty="0" smtClean="0"/>
              <a:t>Think over it before pressing next button...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3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2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3" dur="2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8" dur="2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22" grpId="0" animBg="1"/>
      <p:bldP spid="24" grpId="0"/>
      <p:bldP spid="28" grpId="0" animBg="1"/>
      <p:bldP spid="28" grpId="1" animBg="1"/>
      <p:bldP spid="30" grpId="0" animBg="1"/>
      <p:bldP spid="30" grpId="1" animBg="1"/>
      <p:bldP spid="8" grpId="0" animBg="1"/>
      <p:bldP spid="25" grpId="0"/>
      <p:bldP spid="34" grpId="0" animBg="1"/>
      <p:bldP spid="35" grpId="0" animBg="1"/>
      <p:bldP spid="36" grpId="0" animBg="1"/>
      <p:bldP spid="37" grpId="0" animBg="1"/>
      <p:bldP spid="33" grpId="0" animBg="1"/>
      <p:bldP spid="33" grpId="1" animBg="1"/>
      <p:bldP spid="38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Computing a </a:t>
                </a:r>
                <a:r>
                  <a:rPr lang="en-US" sz="3600" b="1" dirty="0" smtClean="0">
                    <a:solidFill>
                      <a:srgbClr val="0070C0"/>
                    </a:solidFill>
                  </a:rPr>
                  <a:t>random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 sample </a:t>
                </a:r>
                <a:r>
                  <a:rPr lang="en-US" sz="3600" b="1" dirty="0" smtClean="0"/>
                  <a:t/>
                </a:r>
                <a:br>
                  <a:rPr lang="en-US" sz="3600" b="1" dirty="0" smtClean="0"/>
                </a:br>
                <a:r>
                  <a:rPr lang="en-US" sz="3600" b="1" dirty="0" smtClean="0"/>
                  <a:t>of size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600" b="1" dirty="0" smtClean="0"/>
                  <a:t>from </a:t>
                </a:r>
                <a:r>
                  <a:rPr lang="en-US" sz="32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/>
                  <a:t>]</a:t>
                </a:r>
                <a:br>
                  <a:rPr lang="en-US" sz="3200" b="1" dirty="0"/>
                </a:br>
                <a:endParaRPr lang="en-US" sz="24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t="-8678" b="-1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 an efficient manner.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9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∅</m:t>
                    </m:r>
                  </m:oMath>
                </a14:m>
                <a:r>
                  <a:rPr lang="en-US" sz="2000" b="1" dirty="0" smtClean="0"/>
                  <a:t>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:r>
                  <a:rPr lang="en-US" sz="2000" b="1" dirty="0" smtClean="0"/>
                  <a:t>Repeat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	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/>
                  <a:t>a </a:t>
                </a:r>
                <a:r>
                  <a:rPr lang="en-US" sz="2000" dirty="0"/>
                  <a:t>uniformly random number in the range 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until </a:t>
                </a: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∪{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8843956"/>
                  </p:ext>
                </p:extLst>
              </p:nvPr>
            </p:nvGraphicFramePr>
            <p:xfrm>
              <a:off x="4645119" y="1447800"/>
              <a:ext cx="3432080" cy="523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</a:tblGrid>
                  <a:tr h="5232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8843956"/>
                  </p:ext>
                </p:extLst>
              </p:nvPr>
            </p:nvGraphicFramePr>
            <p:xfrm>
              <a:off x="4645119" y="1447800"/>
              <a:ext cx="3432080" cy="523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</a:tblGrid>
                  <a:tr h="523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429" t="-1176" r="-704286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000" t="-1176" r="-594366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2857" t="-1176" r="-502857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98592" t="-1176" r="-395775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04286" t="-1176" r="-30142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04286" t="-1176" r="-20142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5775" t="-1176" r="-98592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705714" t="-1176" b="-352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…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590800" y="3657600"/>
            <a:ext cx="5562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700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016" y="1524000"/>
                <a:ext cx="354584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1355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082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216" y="1524000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654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416" y="1524000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746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16" y="1524000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7923276" y="3505200"/>
            <a:ext cx="460248" cy="9144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6096000"/>
            <a:ext cx="800975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Homework:</a:t>
            </a:r>
            <a:r>
              <a:rPr lang="en-US" dirty="0" smtClean="0"/>
              <a:t> Prove </a:t>
            </a:r>
            <a:r>
              <a:rPr lang="en-US" dirty="0"/>
              <a:t>that the algorithm indeed computes a uniformly random sample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9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Computing a </a:t>
                </a:r>
                <a:r>
                  <a:rPr lang="en-US" sz="3600" b="1" dirty="0" smtClean="0">
                    <a:solidFill>
                      <a:srgbClr val="0070C0"/>
                    </a:solidFill>
                  </a:rPr>
                  <a:t>random</a:t>
                </a:r>
                <a:r>
                  <a:rPr lang="en-US" sz="3600" b="1" dirty="0" smtClean="0"/>
                  <a:t> 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permutation </a:t>
                </a:r>
                <a:r>
                  <a:rPr lang="en-US" sz="3600" b="1" dirty="0" smtClean="0"/>
                  <a:t>of </a:t>
                </a:r>
                <a:r>
                  <a:rPr lang="en-US" sz="32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/>
                  <a:t>]</a:t>
                </a:r>
                <a:br>
                  <a:rPr lang="en-US" sz="3200" b="1" dirty="0"/>
                </a:br>
                <a:endParaRPr lang="en-US" sz="24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t="-6612" b="-10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 an efficient manner.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8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empty string</a:t>
                </a:r>
                <a:r>
                  <a:rPr lang="en-US" sz="2000" b="1" dirty="0" smtClean="0"/>
                  <a:t>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:r>
                  <a:rPr lang="en-US" sz="2000" b="1" dirty="0" smtClean="0"/>
                  <a:t>Repeat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	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/>
                  <a:t>a </a:t>
                </a:r>
                <a:r>
                  <a:rPr lang="en-US" sz="2000" dirty="0"/>
                  <a:t>uniformly random number in the range 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until </a:t>
                </a: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∷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4804040"/>
                  </p:ext>
                </p:extLst>
              </p:nvPr>
            </p:nvGraphicFramePr>
            <p:xfrm>
              <a:off x="4645119" y="1447800"/>
              <a:ext cx="3432080" cy="523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</a:tblGrid>
                  <a:tr h="5232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4804040"/>
                  </p:ext>
                </p:extLst>
              </p:nvPr>
            </p:nvGraphicFramePr>
            <p:xfrm>
              <a:off x="4645119" y="1447800"/>
              <a:ext cx="3432080" cy="523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</a:tblGrid>
                  <a:tr h="523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429" t="-1176" r="-704286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000" t="-1176" r="-594366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2857" t="-1176" r="-502857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98592" t="-1176" r="-395775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04286" t="-1176" r="-30142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04286" t="-1176" r="-20142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5775" t="-1176" r="-98592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705714" t="-1176" b="-352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…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590800" y="3657600"/>
            <a:ext cx="5562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700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016" y="1524000"/>
                <a:ext cx="354584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1355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082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216" y="1524000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2654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416" y="1524000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746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16" y="1524000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62600" y="1566446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566446"/>
                <a:ext cx="354584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96200" y="1566446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566446"/>
                <a:ext cx="354584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238845" y="6096000"/>
            <a:ext cx="882895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Homework:</a:t>
            </a:r>
            <a:r>
              <a:rPr lang="en-US" dirty="0" smtClean="0"/>
              <a:t> Prove </a:t>
            </a:r>
            <a:r>
              <a:rPr lang="en-US" dirty="0"/>
              <a:t>that the algorithm indeed computes a uniformly random </a:t>
            </a:r>
            <a:r>
              <a:rPr lang="en-US" dirty="0" smtClean="0"/>
              <a:t>permutation.</a:t>
            </a:r>
            <a:endParaRPr lang="en-US" dirty="0"/>
          </a:p>
        </p:txBody>
      </p:sp>
      <p:sp>
        <p:nvSpPr>
          <p:cNvPr id="17" name="Cloud Callout 16"/>
          <p:cNvSpPr/>
          <p:nvPr/>
        </p:nvSpPr>
        <p:spPr>
          <a:xfrm>
            <a:off x="4191001" y="4191000"/>
            <a:ext cx="4724399" cy="1374648"/>
          </a:xfrm>
          <a:prstGeom prst="cloudCallout">
            <a:avLst>
              <a:gd name="adj1" fmla="val 35043"/>
              <a:gd name="adj2" fmla="val 604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expected no. of calls to “</a:t>
            </a:r>
            <a:r>
              <a:rPr lang="en-US" b="1" dirty="0" smtClean="0">
                <a:solidFill>
                  <a:schemeClr val="tx1"/>
                </a:solidFill>
              </a:rPr>
              <a:t>random number generator</a:t>
            </a:r>
            <a:r>
              <a:rPr lang="en-US" dirty="0" smtClean="0">
                <a:solidFill>
                  <a:schemeClr val="tx1"/>
                </a:solidFill>
              </a:rPr>
              <a:t>” this algorithm makes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64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0070C0"/>
                    </a:solidFill>
                  </a:rPr>
                  <a:t>Computing 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 smtClean="0"/>
                  <a:t>a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random no. </a:t>
                </a:r>
                <a:r>
                  <a:rPr lang="en-US" sz="3200" b="1" dirty="0"/>
                  <a:t>from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[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sz="3200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 smtClean="0"/>
                  <a:t>]</a:t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5532" b="-36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Problem: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 positive integer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, design an algorithm to compute a random number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uniformly distributed in  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b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000" b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Solution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</a:rPr>
                  <a:t>Generate_Random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)     //Generates a random no in the range</a:t>
                </a:r>
                <a:r>
                  <a:rPr lang="en-US" sz="2000" b="1" dirty="0"/>
                  <a:t> 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dirty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For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 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Toss the coin;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outcome is head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:r>
                  <a:rPr lang="en-US" sz="2000" b="1" dirty="0" smtClean="0">
                    <a:sym typeface="Wingdings" pitchFamily="2" charset="2"/>
                  </a:rPr>
                  <a:t>Else  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⋅2+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3"/>
                <a:stretch>
                  <a:fillRect l="-741" t="-621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24400" y="4114800"/>
                <a:ext cx="1648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)  =    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? 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114800"/>
                <a:ext cx="164827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963" t="-8197" r="-55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43600" y="4039975"/>
                <a:ext cx="482888" cy="6109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039975"/>
                <a:ext cx="482888" cy="610936"/>
              </a:xfrm>
              <a:prstGeom prst="rect">
                <a:avLst/>
              </a:prstGeom>
              <a:blipFill rotWithShape="1">
                <a:blip r:embed="rId5"/>
                <a:stretch>
                  <a:fillRect r="-1481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98647" y="3630393"/>
                <a:ext cx="1958870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 dirty="0"/>
                      <m:t>[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].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647" y="3630393"/>
                <a:ext cx="1958870" cy="374270"/>
              </a:xfrm>
              <a:prstGeom prst="rect">
                <a:avLst/>
              </a:prstGeom>
              <a:blipFill rotWithShape="1">
                <a:blip r:embed="rId6"/>
                <a:stretch>
                  <a:fillRect l="-2484" t="-6557" r="-4658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7632681"/>
                  </p:ext>
                </p:extLst>
              </p:nvPr>
            </p:nvGraphicFramePr>
            <p:xfrm>
              <a:off x="4645119" y="5220826"/>
              <a:ext cx="3381912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2739"/>
                    <a:gridCol w="422739"/>
                    <a:gridCol w="422739"/>
                    <a:gridCol w="422739"/>
                    <a:gridCol w="422739"/>
                    <a:gridCol w="422739"/>
                    <a:gridCol w="422739"/>
                    <a:gridCol w="42273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7632681"/>
                  </p:ext>
                </p:extLst>
              </p:nvPr>
            </p:nvGraphicFramePr>
            <p:xfrm>
              <a:off x="4645119" y="5220826"/>
              <a:ext cx="3381912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2739"/>
                    <a:gridCol w="422739"/>
                    <a:gridCol w="422739"/>
                    <a:gridCol w="422739"/>
                    <a:gridCol w="422739"/>
                    <a:gridCol w="422739"/>
                    <a:gridCol w="422739"/>
                    <a:gridCol w="42273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449" t="-8197" r="-70434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8197" r="-59428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02899" t="-8197" r="-5028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98571" t="-8197" r="-39571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404348" t="-8197" r="-30144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504348" t="-8197" r="-20144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595714" t="-8197" r="-985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705797" t="-819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48200" y="5574268"/>
                <a:ext cx="3596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    2  …                   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574268"/>
                <a:ext cx="359617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8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53000" y="4811081"/>
                <a:ext cx="263418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Binary-representation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811081"/>
                <a:ext cx="2634183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083" t="-8197" r="-30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276600" y="1524000"/>
            <a:ext cx="5638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93741" y="40386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47800" y="44958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71800" y="2667000"/>
            <a:ext cx="5638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0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8" grpId="0" animBg="1"/>
      <p:bldP spid="9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pPr algn="ctr"/>
                <a:r>
                  <a:rPr lang="en-US" sz="3600" b="1" dirty="0" smtClean="0">
                    <a:solidFill>
                      <a:srgbClr val="0070C0"/>
                    </a:solidFill>
                  </a:rPr>
                  <a:t>Computing  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600" b="1" dirty="0" smtClean="0">
                    <a:solidFill>
                      <a:srgbClr val="7030A0"/>
                    </a:solidFill>
                  </a:rPr>
                </a:br>
                <a:r>
                  <a:rPr lang="en-US" sz="3600" b="1" dirty="0" smtClean="0"/>
                  <a:t>A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 random no. </a:t>
                </a:r>
                <a:r>
                  <a:rPr lang="en-US" sz="3600" b="1" dirty="0" smtClean="0"/>
                  <a:t>from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6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3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600" b="1" i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600" b="1" dirty="0" smtClean="0"/>
                  <a:t>]</a:t>
                </a: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using a </a:t>
            </a:r>
            <a:r>
              <a:rPr lang="en-US" b="1" dirty="0" smtClean="0">
                <a:solidFill>
                  <a:srgbClr val="006C31"/>
                </a:solidFill>
              </a:rPr>
              <a:t>fair</a:t>
            </a:r>
            <a:r>
              <a:rPr lang="en-US" b="1" dirty="0" smtClean="0">
                <a:solidFill>
                  <a:schemeClr val="tx1"/>
                </a:solidFill>
              </a:rPr>
              <a:t> coin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7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0070C0"/>
                    </a:solidFill>
                  </a:rPr>
                  <a:t>Computing 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 smtClean="0"/>
                  <a:t>a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random no. </a:t>
                </a:r>
                <a:r>
                  <a:rPr lang="en-US" sz="3200" b="1" dirty="0"/>
                  <a:t>from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[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 smtClean="0"/>
                  <a:t>]</a:t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5000" b="-35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Problem: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 positive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, design an algorithm to compute a random number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uniformly distributed in  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b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Solution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Compute smallest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Repeat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Generate_Random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until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b="1" dirty="0" smtClean="0"/>
                  <a:t> 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;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3"/>
                <a:stretch>
                  <a:fillRect l="-741" t="-621" r="-2074" b="-7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57200" y="3048000"/>
            <a:ext cx="8229600" cy="152400"/>
            <a:chOff x="381000" y="4267200"/>
            <a:chExt cx="8229600" cy="152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81000" y="4343400"/>
              <a:ext cx="822960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10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768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7914" y="32004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14" y="3200400"/>
                <a:ext cx="36580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70739" y="3200400"/>
                <a:ext cx="839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739" y="3200400"/>
                <a:ext cx="83946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86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7239000" y="3048000"/>
            <a:ext cx="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81800" y="3200400"/>
                <a:ext cx="88684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200400"/>
                <a:ext cx="886846" cy="374270"/>
              </a:xfrm>
              <a:prstGeom prst="rect">
                <a:avLst/>
              </a:prstGeom>
              <a:blipFill rotWithShape="1">
                <a:blip r:embed="rId6"/>
                <a:stretch>
                  <a:fillRect t="-6557" r="-827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191754" y="4370607"/>
                <a:ext cx="2775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[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m:rPr>
                        <m:nor/>
                      </m:rPr>
                      <a:rPr lang="en-US" b="0" i="0" dirty="0" smtClean="0"/>
                      <m:t>]</m:t>
                    </m:r>
                  </m:oMath>
                </a14:m>
                <a:r>
                  <a:rPr lang="en-US" dirty="0" smtClean="0"/>
                  <a:t>)  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754" y="4370607"/>
                <a:ext cx="277518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978" t="-8197" r="-109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95783" y="5533818"/>
                <a:ext cx="1284391" cy="10193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   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  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 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783" y="5533818"/>
                <a:ext cx="1284391" cy="1019382"/>
              </a:xfrm>
              <a:prstGeom prst="rect">
                <a:avLst/>
              </a:prstGeom>
              <a:blipFill rotWithShape="1">
                <a:blip r:embed="rId8"/>
                <a:stretch>
                  <a:fillRect r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91754" y="3886200"/>
                <a:ext cx="1911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 dirty="0"/>
                      <m:t>[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m:rPr>
                        <m:nor/>
                      </m:rPr>
                      <a:rPr lang="en-US" dirty="0"/>
                      <m:t>].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754" y="3886200"/>
                <a:ext cx="191148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875" t="-8333" r="-47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54726" y="4755904"/>
                <a:ext cx="2258952" cy="666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num>
                        <m:den>
                          <m:r>
                            <a:rPr lang="en-US" b="1" i="0" smtClean="0">
                              <a:latin typeface="Cambria Math"/>
                            </a:rPr>
                            <m:t>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[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−1])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726" y="4755904"/>
                <a:ext cx="2258952" cy="666786"/>
              </a:xfrm>
              <a:prstGeom prst="rect">
                <a:avLst/>
              </a:prstGeom>
              <a:blipFill rotWithShape="1">
                <a:blip r:embed="rId10"/>
                <a:stretch>
                  <a:fillRect r="-2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671893" y="5715000"/>
                <a:ext cx="1167307" cy="612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   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 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1   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893" y="5715000"/>
                <a:ext cx="1167307" cy="612732"/>
              </a:xfrm>
              <a:prstGeom prst="rect">
                <a:avLst/>
              </a:prstGeom>
              <a:blipFill rotWithShape="1">
                <a:blip r:embed="rId11"/>
                <a:stretch>
                  <a:fillRect r="-62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3352800" y="1447800"/>
            <a:ext cx="5638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10400" y="4739938"/>
            <a:ext cx="1371600" cy="3456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6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/>
      <p:bldP spid="12" grpId="0"/>
      <p:bldP spid="18" grpId="0"/>
      <p:bldP spid="19" grpId="0"/>
      <p:bldP spid="20" grpId="0"/>
      <p:bldP spid="21" grpId="0"/>
      <p:bldP spid="2" grpId="0"/>
      <p:bldP spid="23" grpId="0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0070C0"/>
                    </a:solidFill>
                  </a:rPr>
                  <a:t>Computing 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 smtClean="0"/>
                  <a:t>a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random no. </a:t>
                </a:r>
                <a:r>
                  <a:rPr lang="en-US" sz="3200" b="1" dirty="0"/>
                  <a:t>from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[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3200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 smtClean="0"/>
                  <a:t>]</a:t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5000" b="-35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Problem: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 positive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, design an algorithm to compute a random number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uniformly distributed in  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b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Solution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Compute smallest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Repeat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Generate_Random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until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b="1" dirty="0" smtClean="0"/>
                  <a:t> 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;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3"/>
                <a:stretch>
                  <a:fillRect l="-741" t="-621" r="-2074" b="-7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57200" y="3048000"/>
            <a:ext cx="8229600" cy="152400"/>
            <a:chOff x="381000" y="4267200"/>
            <a:chExt cx="8229600" cy="152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81000" y="4343400"/>
              <a:ext cx="822960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10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768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7914" y="32004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14" y="3200400"/>
                <a:ext cx="36580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7239000" y="3048000"/>
            <a:ext cx="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42152" y="4572000"/>
                <a:ext cx="4165692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: the number of iterations of repeat loop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152" y="4572000"/>
                <a:ext cx="416569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204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/>
          <p:cNvSpPr/>
          <p:nvPr/>
        </p:nvSpPr>
        <p:spPr>
          <a:xfrm rot="5400000">
            <a:off x="2506829" y="1429551"/>
            <a:ext cx="370522" cy="452182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6000" y="3048000"/>
            <a:ext cx="152400" cy="152400"/>
          </a:xfrm>
          <a:prstGeom prst="ellipse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248400" y="3048000"/>
            <a:ext cx="152400" cy="152400"/>
          </a:xfrm>
          <a:prstGeom prst="ellipse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/>
          <p:cNvSpPr/>
          <p:nvPr/>
        </p:nvSpPr>
        <p:spPr>
          <a:xfrm>
            <a:off x="2133600" y="3240695"/>
            <a:ext cx="457200" cy="4572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miley Face 26"/>
          <p:cNvSpPr/>
          <p:nvPr/>
        </p:nvSpPr>
        <p:spPr>
          <a:xfrm>
            <a:off x="6096000" y="3276600"/>
            <a:ext cx="457200" cy="457200"/>
          </a:xfrm>
          <a:prstGeom prst="smileyFace">
            <a:avLst>
              <a:gd name="adj" fmla="val -465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332370" y="5791200"/>
                <a:ext cx="4882555" cy="48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 </a:t>
                </a:r>
                <a:r>
                  <a:rPr lang="en-US" b="1" dirty="0" smtClean="0"/>
                  <a:t>geometric random variable </a:t>
                </a:r>
                <a:r>
                  <a:rPr lang="en-US" dirty="0" smtClean="0"/>
                  <a:t>with parameter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370" y="5791200"/>
                <a:ext cx="4882555" cy="483466"/>
              </a:xfrm>
              <a:prstGeom prst="rect">
                <a:avLst/>
              </a:prstGeom>
              <a:blipFill rotWithShape="1">
                <a:blip r:embed="rId6"/>
                <a:stretch>
                  <a:fillRect l="-1124" b="-88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5105400" y="4941332"/>
            <a:ext cx="0" cy="8498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70739" y="3200400"/>
                <a:ext cx="839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739" y="3200400"/>
                <a:ext cx="83946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86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781800" y="3200400"/>
                <a:ext cx="88684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200400"/>
                <a:ext cx="886846" cy="374270"/>
              </a:xfrm>
              <a:prstGeom prst="rect">
                <a:avLst/>
              </a:prstGeom>
              <a:blipFill rotWithShape="1">
                <a:blip r:embed="rId8"/>
                <a:stretch>
                  <a:fillRect t="-6557" r="-827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67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26" grpId="0" animBg="1"/>
      <p:bldP spid="22" grpId="0" animBg="1"/>
      <p:bldP spid="27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Helping</a:t>
            </a:r>
            <a:r>
              <a:rPr lang="en-US" sz="3600" b="1" dirty="0" smtClean="0">
                <a:solidFill>
                  <a:srgbClr val="0070C0"/>
                </a:solidFill>
              </a:rPr>
              <a:t> Ram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3600" b="1" dirty="0" smtClean="0"/>
              <a:t>distribute the</a:t>
            </a:r>
            <a:r>
              <a:rPr lang="en-US" sz="3600" b="1" dirty="0" smtClean="0">
                <a:solidFill>
                  <a:srgbClr val="0070C0"/>
                </a:solidFill>
              </a:rPr>
              <a:t> apple </a:t>
            </a:r>
            <a:r>
              <a:rPr lang="en-US" sz="3600" b="1" dirty="0" smtClean="0"/>
              <a:t>among two friends</a:t>
            </a:r>
            <a:endParaRPr lang="en-US" sz="2400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Using least no. of random bits.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How many </a:t>
            </a:r>
            <a:r>
              <a:rPr lang="en-US" sz="3600" b="1" dirty="0" smtClean="0">
                <a:solidFill>
                  <a:srgbClr val="7030A0"/>
                </a:solidFill>
              </a:rPr>
              <a:t>random</a:t>
            </a:r>
            <a:r>
              <a:rPr lang="en-US" sz="3600" b="1" dirty="0" smtClean="0"/>
              <a:t> bits ?</a:t>
            </a:r>
            <a:br>
              <a:rPr lang="en-US" sz="3600" b="1" dirty="0" smtClean="0"/>
            </a:b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Ram has an apple.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Ram has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  friends : </a:t>
                </a:r>
                <a:r>
                  <a:rPr lang="en-US" sz="2000" b="1" dirty="0" err="1" smtClean="0"/>
                  <a:t>Shyam</a:t>
                </a:r>
                <a:r>
                  <a:rPr lang="en-US" sz="2000" dirty="0" smtClean="0"/>
                  <a:t> and </a:t>
                </a:r>
                <a:r>
                  <a:rPr lang="en-US" sz="2000" b="1" dirty="0" err="1" smtClean="0"/>
                  <a:t>Kabir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Ram wants to give it to one of the friends with probabilities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 smtClean="0"/>
                  <a:t>    ,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Example: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15369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20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1" dirty="0" smtClean="0"/>
                  <a:t>,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1− 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1536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20</m:t>
                            </m:r>
                          </m:sup>
                        </m:sSup>
                      </m:den>
                    </m:f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Solution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/>
                  <a:t>a uniformly random number in the range 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b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000" b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b="1" dirty="0" smtClean="0"/>
                  <a:t>]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en-US" sz="2000" dirty="0" smtClean="0"/>
                  <a:t>,  Give the apple to </a:t>
                </a:r>
                <a:r>
                  <a:rPr lang="en-US" sz="2000" b="1" dirty="0" err="1" smtClean="0"/>
                  <a:t>Shyam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Else </a:t>
                </a:r>
                <a:r>
                  <a:rPr lang="en-US" sz="2000" dirty="0" smtClean="0"/>
                  <a:t> give the apple to </a:t>
                </a:r>
                <a:r>
                  <a:rPr lang="en-US" sz="2000" b="1" dirty="0" err="1" smtClean="0"/>
                  <a:t>Kabir</a:t>
                </a:r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No. of random bits used: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  <a:blipFill rotWithShape="1">
                <a:blip r:embed="rId2"/>
                <a:stretch>
                  <a:fillRect l="-1111" t="-577" b="-30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4343400"/>
            <a:ext cx="5562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44015" y="2448143"/>
                <a:ext cx="3476977" cy="3742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: any given positive integer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015" y="2448143"/>
                <a:ext cx="3476977" cy="374270"/>
              </a:xfrm>
              <a:prstGeom prst="rect">
                <a:avLst/>
              </a:prstGeom>
              <a:blipFill rotWithShape="1">
                <a:blip r:embed="rId3"/>
                <a:stretch>
                  <a:fillRect t="-4762" r="-1920" b="-2381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loud Callout 6"/>
          <p:cNvSpPr/>
          <p:nvPr/>
        </p:nvSpPr>
        <p:spPr>
          <a:xfrm>
            <a:off x="5867400" y="4800600"/>
            <a:ext cx="2667000" cy="1298448"/>
          </a:xfrm>
          <a:prstGeom prst="cloudCallout">
            <a:avLst>
              <a:gd name="adj1" fmla="val 35043"/>
              <a:gd name="adj2" fmla="val 604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we do it in still fewer bits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7400" y="6411951"/>
            <a:ext cx="217309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Yes, in expectation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3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An illustrative </a:t>
            </a:r>
            <a:r>
              <a:rPr lang="en-US" sz="3600" b="1" dirty="0" smtClean="0">
                <a:solidFill>
                  <a:srgbClr val="7030A0"/>
                </a:solidFill>
              </a:rPr>
              <a:t>example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, and 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b="1" dirty="0" smtClean="0"/>
                  <a:t> </a:t>
                </a:r>
              </a:p>
            </p:txBody>
          </p:sp>
        </mc:Choice>
        <mc:Fallback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4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038600" y="3810000"/>
            <a:ext cx="1143000" cy="6096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4640</TotalTime>
  <Words>1699</Words>
  <Application>Microsoft Office PowerPoint</Application>
  <PresentationFormat>On-screen Show (4:3)</PresentationFormat>
  <Paragraphs>457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Mathematic for Computer Science - III CS203B </vt:lpstr>
      <vt:lpstr>Computing   A random no. from [0,2^k-1]</vt:lpstr>
      <vt:lpstr>Computing   a random no. from [0,2^k-1] </vt:lpstr>
      <vt:lpstr>Computing   A random no. from [0,m-1]</vt:lpstr>
      <vt:lpstr>Computing   a random no. from [0,m-1] </vt:lpstr>
      <vt:lpstr>Computing   a random no. from [0,m-1] </vt:lpstr>
      <vt:lpstr>Helping Ram distribute the apple among two friends</vt:lpstr>
      <vt:lpstr>How many random bits ? </vt:lpstr>
      <vt:lpstr>An illustrative example</vt:lpstr>
      <vt:lpstr>How many random bits ? </vt:lpstr>
      <vt:lpstr>How many random bits ? </vt:lpstr>
      <vt:lpstr>How many random bits ? </vt:lpstr>
      <vt:lpstr>An illustrative example</vt:lpstr>
      <vt:lpstr>How many random bits ? </vt:lpstr>
      <vt:lpstr>How many random bits ? </vt:lpstr>
      <vt:lpstr>How many random bits ? </vt:lpstr>
      <vt:lpstr>PowerPoint Presentation</vt:lpstr>
      <vt:lpstr>The generic example</vt:lpstr>
      <vt:lpstr>How many random bits ? </vt:lpstr>
      <vt:lpstr>How many random bits ? </vt:lpstr>
      <vt:lpstr>Computing a random sample  of size k from [0,n-1] </vt:lpstr>
      <vt:lpstr>PowerPoint Presentation</vt:lpstr>
      <vt:lpstr>Computing a random permutation of [0,m-1]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713</cp:revision>
  <dcterms:created xsi:type="dcterms:W3CDTF">2011-12-03T04:13:03Z</dcterms:created>
  <dcterms:modified xsi:type="dcterms:W3CDTF">2018-08-25T08:58:42Z</dcterms:modified>
</cp:coreProperties>
</file>