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7"/>
  </p:notesMasterIdLst>
  <p:sldIdLst>
    <p:sldId id="428" r:id="rId2"/>
    <p:sldId id="492" r:id="rId3"/>
    <p:sldId id="504" r:id="rId4"/>
    <p:sldId id="498" r:id="rId5"/>
    <p:sldId id="501" r:id="rId6"/>
    <p:sldId id="503" r:id="rId7"/>
    <p:sldId id="512" r:id="rId8"/>
    <p:sldId id="511" r:id="rId9"/>
    <p:sldId id="513" r:id="rId10"/>
    <p:sldId id="514" r:id="rId11"/>
    <p:sldId id="515" r:id="rId12"/>
    <p:sldId id="516" r:id="rId13"/>
    <p:sldId id="517" r:id="rId14"/>
    <p:sldId id="518" r:id="rId15"/>
    <p:sldId id="51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7/28/2021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7/28/2021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7/28/2021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7/28/2021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7/28/2021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7/28/2021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7/28/2021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1.png"/><Relationship Id="rId3" Type="http://schemas.openxmlformats.org/officeDocument/2006/relationships/image" Target="../media/image590.png"/><Relationship Id="rId7" Type="http://schemas.openxmlformats.org/officeDocument/2006/relationships/image" Target="../media/image2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64.png"/><Relationship Id="rId4" Type="http://schemas.openxmlformats.org/officeDocument/2006/relationships/image" Target="../media/image23.png"/><Relationship Id="rId9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23.png"/><Relationship Id="rId7" Type="http://schemas.openxmlformats.org/officeDocument/2006/relationships/image" Target="../media/image640.png"/><Relationship Id="rId12" Type="http://schemas.openxmlformats.org/officeDocument/2006/relationships/image" Target="../media/image7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69.png"/><Relationship Id="rId5" Type="http://schemas.openxmlformats.org/officeDocument/2006/relationships/image" Target="../media/image630.png"/><Relationship Id="rId10" Type="http://schemas.openxmlformats.org/officeDocument/2006/relationships/image" Target="../media/image68.png"/><Relationship Id="rId4" Type="http://schemas.openxmlformats.org/officeDocument/2006/relationships/image" Target="../media/image620.png"/><Relationship Id="rId9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46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8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46.png"/><Relationship Id="rId21" Type="http://schemas.openxmlformats.org/officeDocument/2006/relationships/image" Target="../media/image57.png"/><Relationship Id="rId7" Type="http://schemas.openxmlformats.org/officeDocument/2006/relationships/image" Target="../media/image36.png"/><Relationship Id="rId12" Type="http://schemas.openxmlformats.org/officeDocument/2006/relationships/image" Target="../media/image22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8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11" Type="http://schemas.openxmlformats.org/officeDocument/2006/relationships/image" Target="../media/image48.png"/><Relationship Id="rId24" Type="http://schemas.openxmlformats.org/officeDocument/2006/relationships/image" Target="../media/image60.png"/><Relationship Id="rId5" Type="http://schemas.openxmlformats.org/officeDocument/2006/relationships/image" Target="../media/image340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10" Type="http://schemas.openxmlformats.org/officeDocument/2006/relationships/image" Target="../media/image47.png"/><Relationship Id="rId19" Type="http://schemas.openxmlformats.org/officeDocument/2006/relationships/image" Target="../media/image55.png"/><Relationship Id="rId4" Type="http://schemas.openxmlformats.org/officeDocument/2006/relationships/image" Target="../media/image7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 for Computer Science - III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>
                <a:solidFill>
                  <a:srgbClr val="002060"/>
                </a:solidFill>
              </a:rPr>
              <a:t>CS203B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7030A0"/>
                </a:solidFill>
              </a:rPr>
              <a:t>Lecture 4: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b="1" dirty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>
                <a:solidFill>
                  <a:srgbClr val="7030A0"/>
                </a:solidFill>
              </a:rPr>
              <a:t>Fundamentals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of </a:t>
            </a:r>
            <a:r>
              <a:rPr lang="en-US" sz="2000" b="1" dirty="0">
                <a:solidFill>
                  <a:srgbClr val="002060"/>
                </a:solidFill>
              </a:rPr>
              <a:t>Elementary Probability Theory - III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Bin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is a bin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IN" sz="2000" dirty="0"/>
                  <a:t> red balls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sz="2000" dirty="0"/>
                  <a:t> blue balls.</a:t>
                </a:r>
              </a:p>
              <a:p>
                <a:pPr marL="0" indent="0">
                  <a:buNone/>
                </a:pPr>
                <a:r>
                  <a:rPr lang="en-US" sz="2000" dirty="0"/>
                  <a:t>Balls are taken out from the bag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Question: </a:t>
                </a:r>
                <a:r>
                  <a:rPr lang="en-US" sz="2000" dirty="0"/>
                  <a:t>What is the probability that         appears ahead of all blue balls. ?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1981200"/>
            <a:ext cx="2240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uniformly randomly</a:t>
            </a:r>
            <a:endParaRPr lang="en-IN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981200"/>
            <a:ext cx="289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</a:t>
            </a:r>
            <a:r>
              <a:rPr lang="en-US" sz="2000" u="sng" dirty="0"/>
              <a:t>without</a:t>
            </a:r>
            <a:r>
              <a:rPr lang="en-US" sz="2000" dirty="0"/>
              <a:t> replacement.</a:t>
            </a:r>
            <a:endParaRPr lang="en-IN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667000" y="2971800"/>
            <a:ext cx="4876800" cy="304800"/>
            <a:chOff x="2667000" y="2971800"/>
            <a:chExt cx="4876800" cy="304800"/>
          </a:xfrm>
        </p:grpSpPr>
        <p:sp>
          <p:nvSpPr>
            <p:cNvPr id="5" name="Oval 4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4486507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7239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67000" y="3657600"/>
            <a:ext cx="4876800" cy="312234"/>
            <a:chOff x="2667000" y="2971800"/>
            <a:chExt cx="4876800" cy="312234"/>
          </a:xfrm>
        </p:grpSpPr>
        <p:sp>
          <p:nvSpPr>
            <p:cNvPr id="20" name="Oval 19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3581400" y="297923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7239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67000" y="4335966"/>
            <a:ext cx="4876800" cy="312234"/>
            <a:chOff x="2667000" y="2971800"/>
            <a:chExt cx="4876800" cy="312234"/>
          </a:xfrm>
        </p:grpSpPr>
        <p:sp>
          <p:nvSpPr>
            <p:cNvPr id="32" name="Oval 31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/>
            <p:cNvSpPr/>
            <p:nvPr/>
          </p:nvSpPr>
          <p:spPr>
            <a:xfrm>
              <a:off x="72390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>
              <a:off x="3581400" y="297923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3" name="5-Point Star 42"/>
          <p:cNvSpPr/>
          <p:nvPr/>
        </p:nvSpPr>
        <p:spPr>
          <a:xfrm>
            <a:off x="6858000" y="27432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5-Point Star 43"/>
          <p:cNvSpPr/>
          <p:nvPr/>
        </p:nvSpPr>
        <p:spPr>
          <a:xfrm>
            <a:off x="3200400" y="34290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5-Point Star 44"/>
          <p:cNvSpPr/>
          <p:nvPr/>
        </p:nvSpPr>
        <p:spPr>
          <a:xfrm>
            <a:off x="5486400" y="41148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8" name="Group 47"/>
          <p:cNvGrpSpPr/>
          <p:nvPr/>
        </p:nvGrpSpPr>
        <p:grpSpPr>
          <a:xfrm>
            <a:off x="4572000" y="5112834"/>
            <a:ext cx="304800" cy="525966"/>
            <a:chOff x="5562600" y="4267200"/>
            <a:chExt cx="304800" cy="525966"/>
          </a:xfrm>
        </p:grpSpPr>
        <p:sp>
          <p:nvSpPr>
            <p:cNvPr id="46" name="Oval 45"/>
            <p:cNvSpPr/>
            <p:nvPr/>
          </p:nvSpPr>
          <p:spPr>
            <a:xfrm>
              <a:off x="5562600" y="4488366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5-Point Star 46"/>
            <p:cNvSpPr/>
            <p:nvPr/>
          </p:nvSpPr>
          <p:spPr>
            <a:xfrm>
              <a:off x="5638800" y="4267200"/>
              <a:ext cx="152400" cy="1524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loud Callout 48"/>
              <p:cNvSpPr/>
              <p:nvPr/>
            </p:nvSpPr>
            <p:spPr>
              <a:xfrm>
                <a:off x="4343400" y="5638800"/>
                <a:ext cx="2590800" cy="9906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= </a:t>
                </a:r>
                <a:r>
                  <a:rPr lang="en-IN" dirty="0">
                    <a:solidFill>
                      <a:srgbClr val="0070C0"/>
                    </a:solidFill>
                  </a:rPr>
                  <a:t>1 </a:t>
                </a:r>
                <a:r>
                  <a:rPr lang="en-IN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49" name="Cloud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638800"/>
                <a:ext cx="2590800" cy="990600"/>
              </a:xfrm>
              <a:prstGeom prst="cloudCallou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4191000" y="1418063"/>
            <a:ext cx="1981200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00199" y="5151863"/>
            <a:ext cx="2927195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43" grpId="0" animBg="1"/>
      <p:bldP spid="44" grpId="0" animBg="1"/>
      <p:bldP spid="45" grpId="0" animBg="1"/>
      <p:bldP spid="49" grpId="0" animBg="1"/>
      <p:bldP spid="51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Bin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is a bin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IN" sz="2000" dirty="0"/>
                  <a:t> red ball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sz="2000" dirty="0"/>
                  <a:t> blue balls.</a:t>
                </a:r>
              </a:p>
              <a:p>
                <a:pPr marL="0" indent="0">
                  <a:buNone/>
                </a:pPr>
                <a:r>
                  <a:rPr lang="en-US" sz="2000" dirty="0"/>
                  <a:t>Balls are taken out from the bag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Question: </a:t>
                </a:r>
                <a:r>
                  <a:rPr lang="en-US" sz="2000" dirty="0"/>
                  <a:t>What is the probability that         appears ahead of all blue balls ?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Question: </a:t>
                </a:r>
                <a:r>
                  <a:rPr lang="en-US" sz="2000" dirty="0"/>
                  <a:t>What is the probability that         appears 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place ?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1981200"/>
            <a:ext cx="2240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uniformly randomly</a:t>
            </a:r>
            <a:endParaRPr lang="en-IN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981200"/>
            <a:ext cx="289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</a:t>
            </a:r>
            <a:r>
              <a:rPr lang="en-US" sz="2000" u="sng" dirty="0"/>
              <a:t>without</a:t>
            </a:r>
            <a:r>
              <a:rPr lang="en-US" sz="2000" dirty="0"/>
              <a:t> replacement.</a:t>
            </a:r>
            <a:endParaRPr lang="en-IN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667000" y="2971800"/>
            <a:ext cx="3962400" cy="304800"/>
            <a:chOff x="2667000" y="2971800"/>
            <a:chExt cx="3962400" cy="304800"/>
          </a:xfrm>
        </p:grpSpPr>
        <p:sp>
          <p:nvSpPr>
            <p:cNvPr id="5" name="Oval 4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44958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3144644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67000" y="3657600"/>
            <a:ext cx="3962400" cy="327102"/>
            <a:chOff x="2667000" y="2971800"/>
            <a:chExt cx="3962400" cy="327102"/>
          </a:xfrm>
        </p:grpSpPr>
        <p:sp>
          <p:nvSpPr>
            <p:cNvPr id="20" name="Oval 19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5410200" y="2994102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3581400" y="2986668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67000" y="4335966"/>
            <a:ext cx="3962400" cy="312234"/>
            <a:chOff x="2667000" y="2971800"/>
            <a:chExt cx="3962400" cy="312234"/>
          </a:xfrm>
        </p:grpSpPr>
        <p:sp>
          <p:nvSpPr>
            <p:cNvPr id="32" name="Oval 31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/>
            <p:cNvSpPr/>
            <p:nvPr/>
          </p:nvSpPr>
          <p:spPr>
            <a:xfrm>
              <a:off x="3581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3" name="5-Point Star 42"/>
          <p:cNvSpPr/>
          <p:nvPr/>
        </p:nvSpPr>
        <p:spPr>
          <a:xfrm>
            <a:off x="6400800" y="27432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5-Point Star 43"/>
          <p:cNvSpPr/>
          <p:nvPr/>
        </p:nvSpPr>
        <p:spPr>
          <a:xfrm>
            <a:off x="3200400" y="34290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5-Point Star 44"/>
          <p:cNvSpPr/>
          <p:nvPr/>
        </p:nvSpPr>
        <p:spPr>
          <a:xfrm>
            <a:off x="5486400" y="41148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8" name="Group 47"/>
          <p:cNvGrpSpPr/>
          <p:nvPr/>
        </p:nvGrpSpPr>
        <p:grpSpPr>
          <a:xfrm>
            <a:off x="4572000" y="5112834"/>
            <a:ext cx="304800" cy="525966"/>
            <a:chOff x="5562600" y="4267200"/>
            <a:chExt cx="304800" cy="525966"/>
          </a:xfrm>
        </p:grpSpPr>
        <p:sp>
          <p:nvSpPr>
            <p:cNvPr id="46" name="Oval 45"/>
            <p:cNvSpPr/>
            <p:nvPr/>
          </p:nvSpPr>
          <p:spPr>
            <a:xfrm>
              <a:off x="5562600" y="4488366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5-Point Star 46"/>
            <p:cNvSpPr/>
            <p:nvPr/>
          </p:nvSpPr>
          <p:spPr>
            <a:xfrm>
              <a:off x="5638800" y="4267200"/>
              <a:ext cx="152400" cy="1524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8372379" y="5097652"/>
                <a:ext cx="771621" cy="61734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379" y="5097652"/>
                <a:ext cx="771621" cy="617348"/>
              </a:xfrm>
              <a:prstGeom prst="rect">
                <a:avLst/>
              </a:prstGeom>
              <a:blipFill rotWithShape="1">
                <a:blip r:embed="rId3"/>
                <a:stretch>
                  <a:fillRect r="-102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4572000" y="5791200"/>
            <a:ext cx="304800" cy="525966"/>
            <a:chOff x="5562600" y="4267200"/>
            <a:chExt cx="304800" cy="525966"/>
          </a:xfrm>
        </p:grpSpPr>
        <p:sp>
          <p:nvSpPr>
            <p:cNvPr id="51" name="Oval 50"/>
            <p:cNvSpPr/>
            <p:nvPr/>
          </p:nvSpPr>
          <p:spPr>
            <a:xfrm>
              <a:off x="5562600" y="4488366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5-Point Star 51"/>
            <p:cNvSpPr/>
            <p:nvPr/>
          </p:nvSpPr>
          <p:spPr>
            <a:xfrm>
              <a:off x="5638800" y="4267200"/>
              <a:ext cx="152400" cy="1524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372379" y="5859652"/>
                <a:ext cx="771621" cy="61734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379" y="5859652"/>
                <a:ext cx="771621" cy="617348"/>
              </a:xfrm>
              <a:prstGeom prst="rect">
                <a:avLst/>
              </a:prstGeom>
              <a:blipFill rotWithShape="1">
                <a:blip r:embed="rId3"/>
                <a:stretch>
                  <a:fillRect r="-102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60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43" grpId="0" animBg="1"/>
      <p:bldP spid="44" grpId="0" animBg="1"/>
      <p:bldP spid="45" grpId="0" animBg="1"/>
      <p:bldP spid="49" grpId="0" animBg="1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Bin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is a bin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IN" sz="2000" dirty="0"/>
                  <a:t> red balls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sz="2000" dirty="0"/>
                  <a:t> blue balls.</a:t>
                </a:r>
              </a:p>
              <a:p>
                <a:pPr marL="0" indent="0">
                  <a:buNone/>
                </a:pPr>
                <a:r>
                  <a:rPr lang="en-US" sz="2000" dirty="0"/>
                  <a:t>Balls are taken out from the bag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Question: </a:t>
                </a:r>
                <a:r>
                  <a:rPr lang="en-US" sz="2000" dirty="0"/>
                  <a:t>What is the probability that         appears ahead of all blue balls ?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>
                    <a:solidFill>
                      <a:srgbClr val="006C31"/>
                    </a:solidFill>
                  </a:rPr>
                  <a:t>:</a:t>
                </a:r>
                <a:r>
                  <a:rPr lang="en-US" sz="2000" dirty="0"/>
                  <a:t> Give formal arguments in support of your answer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1981200"/>
            <a:ext cx="2240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uniformly randomly</a:t>
            </a:r>
            <a:endParaRPr lang="en-IN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981200"/>
            <a:ext cx="289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</a:t>
            </a:r>
            <a:r>
              <a:rPr lang="en-US" sz="2000" u="sng" dirty="0"/>
              <a:t>without</a:t>
            </a:r>
            <a:r>
              <a:rPr lang="en-US" sz="2000" dirty="0"/>
              <a:t> replacement.</a:t>
            </a:r>
            <a:endParaRPr lang="en-IN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667000" y="2971800"/>
            <a:ext cx="4876800" cy="304800"/>
            <a:chOff x="2667000" y="2971800"/>
            <a:chExt cx="4876800" cy="304800"/>
          </a:xfrm>
        </p:grpSpPr>
        <p:sp>
          <p:nvSpPr>
            <p:cNvPr id="5" name="Oval 4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4486507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7239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67000" y="3657600"/>
            <a:ext cx="4876800" cy="312234"/>
            <a:chOff x="2667000" y="2971800"/>
            <a:chExt cx="4876800" cy="312234"/>
          </a:xfrm>
        </p:grpSpPr>
        <p:sp>
          <p:nvSpPr>
            <p:cNvPr id="20" name="Oval 19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3581400" y="297923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7239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67000" y="4335966"/>
            <a:ext cx="4876800" cy="312234"/>
            <a:chOff x="2667000" y="2971800"/>
            <a:chExt cx="4876800" cy="312234"/>
          </a:xfrm>
        </p:grpSpPr>
        <p:sp>
          <p:nvSpPr>
            <p:cNvPr id="32" name="Oval 31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/>
            <p:cNvSpPr/>
            <p:nvPr/>
          </p:nvSpPr>
          <p:spPr>
            <a:xfrm>
              <a:off x="72390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>
              <a:off x="3581400" y="297923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3" name="5-Point Star 42"/>
          <p:cNvSpPr/>
          <p:nvPr/>
        </p:nvSpPr>
        <p:spPr>
          <a:xfrm>
            <a:off x="6858000" y="27432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5-Point Star 43"/>
          <p:cNvSpPr/>
          <p:nvPr/>
        </p:nvSpPr>
        <p:spPr>
          <a:xfrm>
            <a:off x="3200400" y="34290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5-Point Star 44"/>
          <p:cNvSpPr/>
          <p:nvPr/>
        </p:nvSpPr>
        <p:spPr>
          <a:xfrm>
            <a:off x="5486400" y="41148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8" name="Group 47"/>
          <p:cNvGrpSpPr/>
          <p:nvPr/>
        </p:nvGrpSpPr>
        <p:grpSpPr>
          <a:xfrm>
            <a:off x="4572000" y="5112834"/>
            <a:ext cx="304800" cy="525966"/>
            <a:chOff x="5562600" y="4267200"/>
            <a:chExt cx="304800" cy="525966"/>
          </a:xfrm>
        </p:grpSpPr>
        <p:sp>
          <p:nvSpPr>
            <p:cNvPr id="46" name="Oval 45"/>
            <p:cNvSpPr/>
            <p:nvPr/>
          </p:nvSpPr>
          <p:spPr>
            <a:xfrm>
              <a:off x="5562600" y="4488366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5-Point Star 46"/>
            <p:cNvSpPr/>
            <p:nvPr/>
          </p:nvSpPr>
          <p:spPr>
            <a:xfrm>
              <a:off x="5638800" y="4267200"/>
              <a:ext cx="152400" cy="1524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372379" y="5097652"/>
                <a:ext cx="771621" cy="61734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379" y="5097652"/>
                <a:ext cx="771621" cy="617348"/>
              </a:xfrm>
              <a:prstGeom prst="rect">
                <a:avLst/>
              </a:prstGeom>
              <a:blipFill rotWithShape="1">
                <a:blip r:embed="rId3"/>
                <a:stretch>
                  <a:fillRect r="-102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1783658" y="6337610"/>
            <a:ext cx="4327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by applying </a:t>
            </a:r>
            <a:r>
              <a:rPr lang="en-US" sz="2000" b="1" dirty="0"/>
              <a:t>Partition Theorem</a:t>
            </a:r>
            <a:r>
              <a:rPr lang="en-US" sz="2000" dirty="0"/>
              <a:t> carefully.</a:t>
            </a:r>
          </a:p>
        </p:txBody>
      </p:sp>
    </p:spTree>
    <p:extLst>
      <p:ext uri="{BB962C8B-B14F-4D97-AF65-F5344CB8AC3E}">
        <p14:creationId xmlns:p14="http://schemas.microsoft.com/office/powerpoint/2010/main" val="371930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0" grpId="0" animBg="1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Recruitment </a:t>
            </a:r>
            <a:r>
              <a:rPr lang="en-US" sz="3200" dirty="0"/>
              <a:t>problem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8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90600" y="5410200"/>
            <a:ext cx="6357938" cy="315948"/>
            <a:chOff x="990600" y="5410200"/>
            <a:chExt cx="6357938" cy="315948"/>
          </a:xfrm>
          <a:solidFill>
            <a:schemeClr val="tx2">
              <a:lumMod val="40000"/>
              <a:lumOff val="60000"/>
            </a:schemeClr>
          </a:solidFill>
        </p:grpSpPr>
        <p:grpSp>
          <p:nvGrpSpPr>
            <p:cNvPr id="8" name="Group 7"/>
            <p:cNvGrpSpPr/>
            <p:nvPr/>
          </p:nvGrpSpPr>
          <p:grpSpPr>
            <a:xfrm>
              <a:off x="990600" y="5410200"/>
              <a:ext cx="1447800" cy="254619"/>
              <a:chOff x="990600" y="5410200"/>
              <a:chExt cx="1447800" cy="254619"/>
            </a:xfrm>
            <a:grpFill/>
          </p:grpSpPr>
          <p:sp>
            <p:nvSpPr>
              <p:cNvPr id="24" name="Oval 23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620537" y="5423209"/>
              <a:ext cx="1447800" cy="254619"/>
              <a:chOff x="990600" y="5410200"/>
              <a:chExt cx="1447800" cy="254619"/>
            </a:xfrm>
            <a:grpFill/>
          </p:grpSpPr>
          <p:sp>
            <p:nvSpPr>
              <p:cNvPr id="20" name="Oval 19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267200" y="5445510"/>
              <a:ext cx="1447800" cy="254619"/>
              <a:chOff x="990600" y="5410200"/>
              <a:chExt cx="1447800" cy="254619"/>
            </a:xfrm>
            <a:grpFill/>
          </p:grpSpPr>
          <p:sp>
            <p:nvSpPr>
              <p:cNvPr id="16" name="Oval 15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900738" y="5471529"/>
              <a:ext cx="1447800" cy="254619"/>
              <a:chOff x="990600" y="5410200"/>
              <a:chExt cx="1447800" cy="254619"/>
            </a:xfrm>
            <a:grpFill/>
          </p:grpSpPr>
          <p:sp>
            <p:nvSpPr>
              <p:cNvPr id="12" name="Oval 11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81373" y="5031573"/>
                <a:ext cx="6586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1    2                              </m:t>
                      </m:r>
                      <m:r>
                        <a:rPr lang="en-US" i="1" dirty="0" smtClean="0">
                          <a:latin typeface="Cambria Math"/>
                        </a:rPr>
                        <m:t>𝑘</m:t>
                      </m:r>
                      <m:r>
                        <a:rPr lang="en-US" i="1" dirty="0" smtClean="0">
                          <a:latin typeface="Cambria Math"/>
                        </a:rPr>
                        <m:t>                                                                              </m:t>
                      </m:r>
                      <m:r>
                        <a:rPr lang="en-US" i="1" dirty="0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3" y="5031573"/>
                <a:ext cx="6586227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8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3297044" y="5138186"/>
            <a:ext cx="0" cy="957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5400000">
            <a:off x="1927302" y="4713249"/>
            <a:ext cx="289934" cy="231573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85800" y="2093479"/>
            <a:ext cx="43152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 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195213" y="2057400"/>
            <a:ext cx="27949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the best person is selected. 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5335140" y="2743200"/>
            <a:ext cx="3504060" cy="2133600"/>
            <a:chOff x="3009900" y="2362200"/>
            <a:chExt cx="3504060" cy="2133600"/>
          </a:xfrm>
        </p:grpSpPr>
        <p:sp>
          <p:nvSpPr>
            <p:cNvPr id="36" name="Oval 35"/>
            <p:cNvSpPr/>
            <p:nvPr/>
          </p:nvSpPr>
          <p:spPr>
            <a:xfrm>
              <a:off x="3009900" y="2362200"/>
              <a:ext cx="3276600" cy="2133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4895850" y="2819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048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048250" y="3048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733800" y="2971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88620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44805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600450" y="3581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581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752850" y="2667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219450" y="3581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3528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286250" y="3581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86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3962400" y="3657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962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133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667250" y="2514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743450" y="3657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724400" y="3352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133850" y="2971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43865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410200" y="2971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105400" y="3352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953000" y="3886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724400" y="4038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200650" y="2590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734050" y="2819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4292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581650" y="3581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73405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41020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257800" y="3657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886450" y="3810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019800" y="3505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56260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10540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419600" y="2743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191000" y="2590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4196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172200" y="381000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>
                  <a:solidFill>
                    <a:srgbClr val="0070C0"/>
                  </a:solidFill>
                </a:rPr>
                <a:t>Ω</a:t>
              </a:r>
              <a:endParaRPr lang="en-US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449440" y="2743200"/>
            <a:ext cx="3162300" cy="2133600"/>
            <a:chOff x="3124200" y="2362200"/>
            <a:chExt cx="3162300" cy="213360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6544815" y="3276600"/>
            <a:ext cx="1505135" cy="1066800"/>
            <a:chOff x="4219575" y="2895600"/>
            <a:chExt cx="1505135" cy="1066800"/>
          </a:xfrm>
        </p:grpSpPr>
        <p:sp>
          <p:nvSpPr>
            <p:cNvPr id="101" name="Oval 100"/>
            <p:cNvSpPr/>
            <p:nvPr/>
          </p:nvSpPr>
          <p:spPr>
            <a:xfrm>
              <a:off x="4219575" y="2895600"/>
              <a:ext cx="1390650" cy="10287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410200" y="359306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B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201690" y="2427754"/>
                <a:ext cx="266419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“the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best” candidate is</a:t>
                </a: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90" y="2427754"/>
                <a:ext cx="266419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831" t="-8197" r="-3204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566035" y="2417918"/>
                <a:ext cx="53886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35" y="2417918"/>
                <a:ext cx="538865" cy="391646"/>
              </a:xfrm>
              <a:prstGeom prst="rect">
                <a:avLst/>
              </a:prstGeom>
              <a:blipFill rotWithShape="1">
                <a:blip r:embed="rId4"/>
                <a:stretch>
                  <a:fillRect t="-6250" r="-19318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/>
              <p:cNvSpPr txBox="1"/>
              <p:nvPr/>
            </p:nvSpPr>
            <p:spPr>
              <a:xfrm>
                <a:off x="3815783" y="2458456"/>
                <a:ext cx="326243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best among first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applicants</a:t>
                </a:r>
              </a:p>
            </p:txBody>
          </p:sp>
        </mc:Choice>
        <mc:Fallback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783" y="2458456"/>
                <a:ext cx="3262432" cy="369332"/>
              </a:xfrm>
              <a:prstGeom prst="rect">
                <a:avLst/>
              </a:prstGeom>
              <a:blipFill>
                <a:blip r:embed="rId5"/>
                <a:stretch>
                  <a:fillRect l="-1682" t="-8197" r="-112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1371600" y="2988575"/>
                <a:ext cx="2822439" cy="503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b="1" dirty="0"/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000" b="1" dirty="0">
                                <a:solidFill>
                                  <a:srgbClr val="0070C0"/>
                                </a:solidFill>
                              </a:rPr>
                              <m:t>B</m:t>
                            </m:r>
                            <m:r>
                              <a:rPr lang="en-US" sz="2000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| 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1" dirty="0"/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b="1" dirty="0"/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988575"/>
                <a:ext cx="2822439" cy="503792"/>
              </a:xfrm>
              <a:prstGeom prst="rect">
                <a:avLst/>
              </a:prstGeom>
              <a:blipFill rotWithShape="1">
                <a:blip r:embed="rId6"/>
                <a:stretch>
                  <a:fillRect l="-16631" t="-118072" b="-17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682475" y="3048000"/>
                <a:ext cx="80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 smtClean="0"/>
                      <m:t>P</m:t>
                    </m:r>
                    <m:r>
                      <m:rPr>
                        <m:nor/>
                      </m:rPr>
                      <a:rPr lang="en-US" b="1" dirty="0" smtClean="0"/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B</m:t>
                    </m:r>
                  </m:oMath>
                </a14:m>
                <a:r>
                  <a:rPr lang="en-US" b="1" dirty="0"/>
                  <a:t>) = </a:t>
                </a: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75" y="3048000"/>
                <a:ext cx="80342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273" t="-8197" r="-121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ight Brace 87"/>
          <p:cNvSpPr/>
          <p:nvPr/>
        </p:nvSpPr>
        <p:spPr>
          <a:xfrm rot="5400000">
            <a:off x="2657112" y="3210288"/>
            <a:ext cx="421220" cy="85864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3408556" y="3429000"/>
            <a:ext cx="581589" cy="782031"/>
            <a:chOff x="2438400" y="3429000"/>
            <a:chExt cx="581589" cy="782031"/>
          </a:xfrm>
        </p:grpSpPr>
        <p:sp>
          <p:nvSpPr>
            <p:cNvPr id="110" name="Right Brace 109"/>
            <p:cNvSpPr/>
            <p:nvPr/>
          </p:nvSpPr>
          <p:spPr>
            <a:xfrm rot="5400000">
              <a:off x="2518585" y="3348815"/>
              <a:ext cx="421220" cy="581589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2729195" y="3832151"/>
              <a:ext cx="0" cy="3788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438400" y="3810000"/>
                <a:ext cx="763927" cy="64594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810000"/>
                <a:ext cx="763927" cy="645946"/>
              </a:xfrm>
              <a:prstGeom prst="rect">
                <a:avLst/>
              </a:prstGeom>
              <a:blipFill rotWithShape="1">
                <a:blip r:embed="rId8"/>
                <a:stretch>
                  <a:fillRect t="-2778" r="-19685"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3276600" y="4191000"/>
                <a:ext cx="936923" cy="104317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191000"/>
                <a:ext cx="936923" cy="1043171"/>
              </a:xfrm>
              <a:prstGeom prst="rect">
                <a:avLst/>
              </a:prstGeom>
              <a:blipFill rotWithShape="1">
                <a:blip r:embed="rId9"/>
                <a:stretch>
                  <a:fillRect r="-122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/>
          <p:cNvSpPr txBox="1"/>
          <p:nvPr/>
        </p:nvSpPr>
        <p:spPr>
          <a:xfrm>
            <a:off x="2484285" y="6292334"/>
            <a:ext cx="301172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Try to pursue this approach … </a:t>
            </a:r>
          </a:p>
        </p:txBody>
      </p:sp>
    </p:spTree>
    <p:extLst>
      <p:ext uri="{BB962C8B-B14F-4D97-AF65-F5344CB8AC3E}">
        <p14:creationId xmlns:p14="http://schemas.microsoft.com/office/powerpoint/2010/main" val="6872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3" grpId="0" animBg="1"/>
      <p:bldP spid="34" grpId="0"/>
      <p:bldP spid="35" grpId="0" animBg="1"/>
      <p:bldP spid="104" grpId="0" animBg="1"/>
      <p:bldP spid="105" grpId="0"/>
      <p:bldP spid="106" grpId="0" animBg="1"/>
      <p:bldP spid="107" grpId="0"/>
      <p:bldP spid="108" grpId="0"/>
      <p:bldP spid="88" grpId="0" animBg="1"/>
      <p:bldP spid="77" grpId="0" animBg="1"/>
      <p:bldP spid="112" grpId="0" animBg="1"/>
      <p:bldP spid="7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90600" y="5410200"/>
            <a:ext cx="6357938" cy="315948"/>
            <a:chOff x="990600" y="5410200"/>
            <a:chExt cx="6357938" cy="315948"/>
          </a:xfrm>
          <a:solidFill>
            <a:schemeClr val="tx2">
              <a:lumMod val="40000"/>
              <a:lumOff val="60000"/>
            </a:schemeClr>
          </a:solidFill>
        </p:grpSpPr>
        <p:grpSp>
          <p:nvGrpSpPr>
            <p:cNvPr id="8" name="Group 7"/>
            <p:cNvGrpSpPr/>
            <p:nvPr/>
          </p:nvGrpSpPr>
          <p:grpSpPr>
            <a:xfrm>
              <a:off x="990600" y="5410200"/>
              <a:ext cx="1447800" cy="254619"/>
              <a:chOff x="990600" y="5410200"/>
              <a:chExt cx="1447800" cy="254619"/>
            </a:xfrm>
            <a:grpFill/>
          </p:grpSpPr>
          <p:sp>
            <p:nvSpPr>
              <p:cNvPr id="24" name="Oval 23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620537" y="5423209"/>
              <a:ext cx="1447800" cy="254619"/>
              <a:chOff x="990600" y="5410200"/>
              <a:chExt cx="1447800" cy="254619"/>
            </a:xfrm>
            <a:grpFill/>
          </p:grpSpPr>
          <p:sp>
            <p:nvSpPr>
              <p:cNvPr id="20" name="Oval 19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267200" y="5445510"/>
              <a:ext cx="1447800" cy="254619"/>
              <a:chOff x="990600" y="5410200"/>
              <a:chExt cx="1447800" cy="254619"/>
            </a:xfrm>
            <a:grpFill/>
          </p:grpSpPr>
          <p:sp>
            <p:nvSpPr>
              <p:cNvPr id="16" name="Oval 15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900738" y="5471529"/>
              <a:ext cx="1447800" cy="254619"/>
              <a:chOff x="990600" y="5410200"/>
              <a:chExt cx="1447800" cy="254619"/>
            </a:xfrm>
            <a:grpFill/>
          </p:grpSpPr>
          <p:sp>
            <p:nvSpPr>
              <p:cNvPr id="12" name="Oval 11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81373" y="5031573"/>
                <a:ext cx="6586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1    2                              </m:t>
                      </m:r>
                      <m:r>
                        <a:rPr lang="en-US" i="1" dirty="0" smtClean="0">
                          <a:latin typeface="Cambria Math"/>
                        </a:rPr>
                        <m:t>𝑘</m:t>
                      </m:r>
                      <m:r>
                        <a:rPr lang="en-US" i="1" dirty="0" smtClean="0">
                          <a:latin typeface="Cambria Math"/>
                        </a:rPr>
                        <m:t>                                                                              </m:t>
                      </m:r>
                      <m:r>
                        <a:rPr lang="en-US" i="1" dirty="0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3" y="5031573"/>
                <a:ext cx="6586227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8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3297044" y="5138186"/>
            <a:ext cx="0" cy="957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5800" y="2093479"/>
            <a:ext cx="43152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 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195213" y="2057400"/>
            <a:ext cx="27949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the best person is selected. 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5335140" y="2743200"/>
            <a:ext cx="3504060" cy="2133600"/>
            <a:chOff x="3009900" y="2362200"/>
            <a:chExt cx="3504060" cy="2133600"/>
          </a:xfrm>
        </p:grpSpPr>
        <p:sp>
          <p:nvSpPr>
            <p:cNvPr id="36" name="Oval 35"/>
            <p:cNvSpPr/>
            <p:nvPr/>
          </p:nvSpPr>
          <p:spPr>
            <a:xfrm>
              <a:off x="3009900" y="2362200"/>
              <a:ext cx="3276600" cy="2133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4895850" y="2819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048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048250" y="3048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733800" y="2971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88620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44805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600450" y="3581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581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752850" y="2667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219450" y="3581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3528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286250" y="3581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86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3962400" y="3657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962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133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667250" y="2514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743450" y="3657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724400" y="3352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133850" y="2971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43865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410200" y="2971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105400" y="3352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953000" y="3886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724400" y="4038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200650" y="2590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734050" y="2819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4292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581650" y="3581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73405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41020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257800" y="3657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886450" y="3810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019800" y="3505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56260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10540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419600" y="2743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191000" y="2590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4196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172200" y="381000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>
                  <a:solidFill>
                    <a:srgbClr val="0070C0"/>
                  </a:solidFill>
                </a:rPr>
                <a:t>Ω</a:t>
              </a:r>
              <a:endParaRPr lang="en-US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449440" y="2743200"/>
            <a:ext cx="3162300" cy="2133600"/>
            <a:chOff x="3124200" y="2362200"/>
            <a:chExt cx="3162300" cy="213360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6544815" y="3276600"/>
            <a:ext cx="1505135" cy="1066800"/>
            <a:chOff x="4219575" y="2895600"/>
            <a:chExt cx="1505135" cy="1066800"/>
          </a:xfrm>
        </p:grpSpPr>
        <p:sp>
          <p:nvSpPr>
            <p:cNvPr id="101" name="Oval 100"/>
            <p:cNvSpPr/>
            <p:nvPr/>
          </p:nvSpPr>
          <p:spPr>
            <a:xfrm>
              <a:off x="4219575" y="2895600"/>
              <a:ext cx="1390650" cy="10287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410200" y="359306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B</a:t>
              </a: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201690" y="2427754"/>
            <a:ext cx="232518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“the best” candidate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566035" y="2417918"/>
                <a:ext cx="53886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35" y="2417918"/>
                <a:ext cx="538865" cy="391646"/>
              </a:xfrm>
              <a:prstGeom prst="rect">
                <a:avLst/>
              </a:prstGeom>
              <a:blipFill rotWithShape="1">
                <a:blip r:embed="rId3"/>
                <a:stretch>
                  <a:fillRect t="-6250" r="-19318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3505200" y="2450068"/>
                <a:ext cx="244291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occupying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place</a:t>
                </a: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450068"/>
                <a:ext cx="244291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995" t="-8197" r="-12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1371600" y="2988575"/>
                <a:ext cx="2429576" cy="503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b="1" dirty="0"/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000" b="1" dirty="0">
                                <a:solidFill>
                                  <a:srgbClr val="0070C0"/>
                                </a:solidFill>
                              </a:rPr>
                              <m:t>B</m:t>
                            </m:r>
                            <m:r>
                              <a:rPr lang="en-US" sz="2000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| 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1" dirty="0"/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b="1" dirty="0"/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988575"/>
                <a:ext cx="2429576" cy="503792"/>
              </a:xfrm>
              <a:prstGeom prst="rect">
                <a:avLst/>
              </a:prstGeom>
              <a:blipFill rotWithShape="1">
                <a:blip r:embed="rId5"/>
                <a:stretch>
                  <a:fillRect l="-19298" t="-118072" r="-3258" b="-17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682475" y="3048000"/>
                <a:ext cx="80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 smtClean="0"/>
                      <m:t>P</m:t>
                    </m:r>
                    <m:r>
                      <m:rPr>
                        <m:nor/>
                      </m:rPr>
                      <a:rPr lang="en-US" b="1" dirty="0" smtClean="0"/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B</m:t>
                    </m:r>
                  </m:oMath>
                </a14:m>
                <a:r>
                  <a:rPr lang="en-US" b="1" dirty="0"/>
                  <a:t>) = </a:t>
                </a: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75" y="3048000"/>
                <a:ext cx="80342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273" t="-8197" r="-121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5-Point Star 87"/>
          <p:cNvSpPr/>
          <p:nvPr/>
        </p:nvSpPr>
        <p:spPr>
          <a:xfrm>
            <a:off x="5077522" y="572615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5153722" y="5214123"/>
            <a:ext cx="0" cy="2722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019151" y="4835756"/>
                <a:ext cx="324897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151" y="4835756"/>
                <a:ext cx="32489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964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44524" y="6107151"/>
            <a:ext cx="275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what conditions will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6360" y="6096000"/>
            <a:ext cx="6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Hint: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3657600" y="6107151"/>
                <a:ext cx="453085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best applicant be selected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happens ?</a:t>
                </a: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6107151"/>
                <a:ext cx="4530856" cy="391646"/>
              </a:xfrm>
              <a:prstGeom prst="rect">
                <a:avLst/>
              </a:prstGeom>
              <a:blipFill rotWithShape="1">
                <a:blip r:embed="rId8"/>
                <a:stretch>
                  <a:fillRect l="-1077" t="-6250" r="-269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1044524" y="6462956"/>
                <a:ext cx="398743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best among the first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applicants</a:t>
                </a: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524" y="6462956"/>
                <a:ext cx="3987438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223" t="-8197" r="-22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978358" y="6470907"/>
                <a:ext cx="408541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is occupying a position among the first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358" y="6470907"/>
                <a:ext cx="4085414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343" t="-8333" r="-44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36109" y="6462956"/>
            <a:ext cx="96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Answer: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3101964" y="3352800"/>
            <a:ext cx="581589" cy="782031"/>
            <a:chOff x="2438400" y="3429000"/>
            <a:chExt cx="581589" cy="782031"/>
          </a:xfrm>
        </p:grpSpPr>
        <p:sp>
          <p:nvSpPr>
            <p:cNvPr id="112" name="Right Brace 111"/>
            <p:cNvSpPr/>
            <p:nvPr/>
          </p:nvSpPr>
          <p:spPr>
            <a:xfrm rot="5400000">
              <a:off x="2518585" y="3348815"/>
              <a:ext cx="421220" cy="581589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2729195" y="3832151"/>
              <a:ext cx="0" cy="3788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3127566" y="4111083"/>
                <a:ext cx="440825" cy="5969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66" y="4111083"/>
                <a:ext cx="440825" cy="596958"/>
              </a:xfrm>
              <a:prstGeom prst="rect">
                <a:avLst/>
              </a:prstGeom>
              <a:blipFill rotWithShape="1">
                <a:blip r:embed="rId11"/>
                <a:stretch>
                  <a:fillRect t="-3000" r="-35135" b="-2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ight Brace 114"/>
          <p:cNvSpPr/>
          <p:nvPr/>
        </p:nvSpPr>
        <p:spPr>
          <a:xfrm rot="5400000">
            <a:off x="2382069" y="3170068"/>
            <a:ext cx="421220" cy="85864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364284" y="3805535"/>
                <a:ext cx="3834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284" y="3805535"/>
                <a:ext cx="383438" cy="461665"/>
              </a:xfrm>
              <a:prstGeom prst="rect">
                <a:avLst/>
              </a:prstGeom>
              <a:blipFill rotWithShape="1">
                <a:blip r:embed="rId12"/>
                <a:stretch>
                  <a:fillRect t="-10526" r="-3174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1182610" y="282936"/>
            <a:ext cx="689459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6C31"/>
                </a:solidFill>
              </a:rPr>
              <a:t>Homework</a:t>
            </a:r>
            <a:r>
              <a:rPr lang="en-US" dirty="0">
                <a:solidFill>
                  <a:srgbClr val="006C31"/>
                </a:solidFill>
              </a:rPr>
              <a:t>:</a:t>
            </a:r>
            <a:r>
              <a:rPr lang="en-US" dirty="0"/>
              <a:t> Use partition theorem carefully to calculate this probability.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61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/>
      <p:bldP spid="106" grpId="0" animBg="1"/>
      <p:bldP spid="107" grpId="0"/>
      <p:bldP spid="108" grpId="0"/>
      <p:bldP spid="88" grpId="0" animBg="1"/>
      <p:bldP spid="90" grpId="0" animBg="1"/>
      <p:bldP spid="3" grpId="0"/>
      <p:bldP spid="29" grpId="0"/>
      <p:bldP spid="109" grpId="0"/>
      <p:bldP spid="110" grpId="0" animBg="1"/>
      <p:bldP spid="2" grpId="0" animBg="1"/>
      <p:bldP spid="31" grpId="0"/>
      <p:bldP spid="114" grpId="0" animBg="1"/>
      <p:bldP spid="115" grpId="0" animBg="1"/>
      <p:bldP spid="32" grpId="0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5</a:t>
            </a:r>
            <a:r>
              <a:rPr lang="en-US" sz="3200" b="1" dirty="0"/>
              <a:t>-Coins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2</a:t>
            </a:r>
            <a:r>
              <a:rPr lang="en-US" sz="2000" dirty="0"/>
              <a:t> normal coins  </a:t>
            </a:r>
          </a:p>
          <a:p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2</a:t>
            </a:r>
            <a:r>
              <a:rPr lang="en-US" sz="2000" dirty="0"/>
              <a:t> coins with </a:t>
            </a:r>
            <a:r>
              <a:rPr lang="en-US" sz="2000" b="1" dirty="0"/>
              <a:t>HEAD</a:t>
            </a:r>
            <a:r>
              <a:rPr lang="en-US" sz="2000" dirty="0"/>
              <a:t> on both sides</a:t>
            </a:r>
          </a:p>
          <a:p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dirty="0"/>
              <a:t> coins with </a:t>
            </a:r>
            <a:r>
              <a:rPr lang="en-US" sz="2000" b="1" dirty="0"/>
              <a:t>TAIL</a:t>
            </a:r>
            <a:r>
              <a:rPr lang="en-US" sz="2000" dirty="0"/>
              <a:t> on both sides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47832" y="3352800"/>
            <a:ext cx="490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probability that outcome of toss is </a:t>
            </a:r>
            <a:r>
              <a:rPr lang="en-US" b="1" dirty="0"/>
              <a:t>HEAD</a:t>
            </a:r>
            <a:r>
              <a:rPr lang="en-US" dirty="0"/>
              <a:t> 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352800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Question</a:t>
            </a:r>
            <a:r>
              <a:rPr lang="en-US" dirty="0"/>
              <a:t>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1" y="3741913"/>
            <a:ext cx="1143000" cy="8300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8824" y="4583668"/>
            <a:ext cx="300550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 same coin is tossed again.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24032" y="4953000"/>
            <a:ext cx="490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probability that outcome of toss is </a:t>
            </a:r>
            <a:r>
              <a:rPr lang="en-US" b="1" dirty="0"/>
              <a:t>HEAD</a:t>
            </a:r>
            <a:r>
              <a:rPr lang="en-US" dirty="0"/>
              <a:t> 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4953000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Question</a:t>
            </a:r>
            <a:r>
              <a:rPr lang="en-US" dirty="0"/>
              <a:t>: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257800"/>
            <a:ext cx="1143000" cy="83008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14400" y="6096000"/>
            <a:ext cx="248843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 coin is thrown away.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44612" y="6488668"/>
            <a:ext cx="490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probability that outcome of toss is </a:t>
            </a:r>
            <a:r>
              <a:rPr lang="en-US" b="1" dirty="0"/>
              <a:t>HEAD</a:t>
            </a:r>
            <a:r>
              <a:rPr lang="en-US" dirty="0"/>
              <a:t> 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3980" y="6488668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Question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876478" y="3199064"/>
                <a:ext cx="375423" cy="61279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478" y="3199064"/>
                <a:ext cx="375423" cy="612796"/>
              </a:xfrm>
              <a:prstGeom prst="rect">
                <a:avLst/>
              </a:prstGeom>
              <a:blipFill rotWithShape="1">
                <a:blip r:embed="rId3"/>
                <a:stretch>
                  <a:fillRect r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801032" y="3972290"/>
            <a:ext cx="16707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outcome is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01032" y="5488177"/>
            <a:ext cx="16707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outcome is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03982" y="6098529"/>
            <a:ext cx="411696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new coin is picked randomly and tosses.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90600" y="2675984"/>
            <a:ext cx="357527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A coin is picked randomly uniformly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42907" y="2678668"/>
            <a:ext cx="126284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and tossed.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876477" y="4709536"/>
                <a:ext cx="375423" cy="61831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477" y="4709536"/>
                <a:ext cx="375423" cy="618311"/>
              </a:xfrm>
              <a:prstGeom prst="rect">
                <a:avLst/>
              </a:prstGeom>
              <a:blipFill rotWithShape="1">
                <a:blip r:embed="rId4"/>
                <a:stretch>
                  <a:fillRect r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876478" y="6245268"/>
                <a:ext cx="513281" cy="6127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478" y="6245268"/>
                <a:ext cx="513281" cy="612732"/>
              </a:xfrm>
              <a:prstGeom prst="rect">
                <a:avLst/>
              </a:prstGeom>
              <a:blipFill rotWithShape="1">
                <a:blip r:embed="rId5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609344" y="76200"/>
            <a:ext cx="4031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6C31"/>
                </a:solidFill>
              </a:rPr>
              <a:t>Homework </a:t>
            </a:r>
            <a:r>
              <a:rPr lang="en-US" sz="2800" b="1" dirty="0"/>
              <a:t>from last class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357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8" grpId="0"/>
      <p:bldP spid="9" grpId="0"/>
      <p:bldP spid="12" grpId="0" animBg="1"/>
      <p:bldP spid="14" grpId="0"/>
      <p:bldP spid="15" grpId="0"/>
      <p:bldP spid="17" grpId="0" animBg="1"/>
      <p:bldP spid="18" grpId="0"/>
      <p:bldP spid="19" grpId="0"/>
      <p:bldP spid="20" grpId="0" animBg="1"/>
      <p:bldP spid="2" grpId="0" animBg="1"/>
      <p:bldP spid="23" grpId="0" animBg="1"/>
      <p:bldP spid="25" grpId="0" animBg="1"/>
      <p:bldP spid="26" grpId="0" animBg="1"/>
      <p:bldP spid="27" grpId="0" animBg="1"/>
      <p:bldP spid="21" grpId="0" animBg="1"/>
      <p:bldP spid="22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3058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Partition</a:t>
            </a:r>
            <a:r>
              <a:rPr lang="en-US" sz="3200" dirty="0"/>
              <a:t> of </a:t>
            </a:r>
            <a:r>
              <a:rPr lang="en-US" sz="3200" dirty="0">
                <a:solidFill>
                  <a:srgbClr val="0070C0"/>
                </a:solidFill>
              </a:rPr>
              <a:t>Sample SPACE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powerful technique to </a:t>
            </a:r>
            <a:r>
              <a:rPr lang="en-US" dirty="0" err="1">
                <a:solidFill>
                  <a:schemeClr val="tx1"/>
                </a:solidFill>
              </a:rPr>
              <a:t>analyse</a:t>
            </a:r>
            <a:r>
              <a:rPr lang="en-US" dirty="0">
                <a:solidFill>
                  <a:schemeClr val="tx1"/>
                </a:solidFill>
              </a:rPr>
              <a:t> some probability problem</a:t>
            </a:r>
          </a:p>
        </p:txBody>
      </p:sp>
    </p:spTree>
    <p:extLst>
      <p:ext uri="{BB962C8B-B14F-4D97-AF65-F5344CB8AC3E}">
        <p14:creationId xmlns:p14="http://schemas.microsoft.com/office/powerpoint/2010/main" val="16332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Partition </a:t>
            </a:r>
            <a:r>
              <a:rPr lang="en-US" sz="3200" b="1" dirty="0">
                <a:solidFill>
                  <a:srgbClr val="002060"/>
                </a:solidFill>
              </a:rPr>
              <a:t>of </a:t>
            </a:r>
            <a:r>
              <a:rPr lang="en-US" sz="3200" b="1" dirty="0">
                <a:solidFill>
                  <a:srgbClr val="0070C0"/>
                </a:solidFill>
              </a:rPr>
              <a:t>sample space</a:t>
            </a:r>
            <a:br>
              <a:rPr lang="en-US" sz="3200" b="1" dirty="0">
                <a:solidFill>
                  <a:srgbClr val="002060"/>
                </a:solidFill>
              </a:rPr>
            </a:b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5344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set of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is said to induce a partition of </a:t>
                </a:r>
                <a14:m>
                  <m:oMath xmlns:m="http://schemas.openxmlformats.org/officeDocument/2006/math">
                    <m:r>
                      <a:rPr lang="el-GR" sz="2000" b="1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 if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/>
                  <a:t> </a:t>
                </a:r>
                <a:r>
                  <a:rPr lang="en-US" sz="2400" dirty="0"/>
                  <a:t>=</a:t>
                </a:r>
                <a:r>
                  <a:rPr lang="en-US" sz="2000" dirty="0">
                    <a:latin typeface="Cambria Math"/>
                    <a:ea typeface="Cambria Math"/>
                  </a:rPr>
                  <a:t>∅</a:t>
                </a:r>
                <a:r>
                  <a:rPr lang="en-US" sz="2400" dirty="0">
                    <a:latin typeface="Cambria Math"/>
                    <a:ea typeface="Cambria Math"/>
                  </a:rPr>
                  <a:t> </a:t>
                </a:r>
                <a:r>
                  <a:rPr lang="en-US" sz="1800" dirty="0">
                    <a:latin typeface="Cambria Math"/>
                    <a:ea typeface="Cambria Math"/>
                  </a:rPr>
                  <a:t>for all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4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For an event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1800" dirty="0"/>
                  <a:t>, how can we express </a:t>
                </a:r>
                <a:r>
                  <a:rPr lang="en-US" sz="1800" b="1" dirty="0"/>
                  <a:t>P(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1800" b="1" dirty="0"/>
                  <a:t>)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in terms of a given partition 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534400" cy="5059363"/>
              </a:xfrm>
              <a:blipFill rotWithShape="1">
                <a:blip r:embed="rId2"/>
                <a:stretch>
                  <a:fillRect l="-714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725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0065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100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057400" y="5715000"/>
                <a:ext cx="5692698" cy="457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/>
                <a:r>
                  <a:rPr lang="en-US" b="1" dirty="0">
                    <a:solidFill>
                      <a:schemeClr val="tx1"/>
                    </a:solidFill>
                  </a:rPr>
                  <a:t>                    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rgbClr val="0070C0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rgbClr val="0070C0"/>
                            </a:solidFill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C00000"/>
                            </a:solidFill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715000"/>
                <a:ext cx="5692698" cy="457200"/>
              </a:xfrm>
              <a:prstGeom prst="rect">
                <a:avLst/>
              </a:prstGeom>
              <a:blipFill rotWithShape="1">
                <a:blip r:embed="rId3"/>
                <a:stretch>
                  <a:fillRect l="-747" t="-81013" b="-130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3124200" y="2362200"/>
            <a:ext cx="3162300" cy="2133600"/>
            <a:chOff x="3124200" y="2362200"/>
            <a:chExt cx="3162300" cy="21336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219575" y="2895600"/>
            <a:ext cx="1505135" cy="1066800"/>
            <a:chOff x="4219575" y="2895600"/>
            <a:chExt cx="1505135" cy="1066800"/>
          </a:xfrm>
        </p:grpSpPr>
        <p:sp>
          <p:nvSpPr>
            <p:cNvPr id="74" name="Oval 73"/>
            <p:cNvSpPr/>
            <p:nvPr/>
          </p:nvSpPr>
          <p:spPr>
            <a:xfrm>
              <a:off x="4219575" y="2895600"/>
              <a:ext cx="1390650" cy="10287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410200" y="359306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B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3109912" y="1148576"/>
            <a:ext cx="3976688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465474" y="3663434"/>
                <a:ext cx="503408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474" y="3663434"/>
                <a:ext cx="50340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250" r="-12791" b="-2031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482790" y="4010722"/>
                <a:ext cx="50872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790" y="4010722"/>
                <a:ext cx="5087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250" r="-12644" b="-2031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447648" y="3783568"/>
                <a:ext cx="50872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648" y="3783568"/>
                <a:ext cx="50872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12791" b="-2222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683915" y="3010004"/>
                <a:ext cx="50872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915" y="3010004"/>
                <a:ext cx="50872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2644" b="-2222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847064" y="2488168"/>
                <a:ext cx="50872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064" y="2488168"/>
                <a:ext cx="508729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2644" b="-2031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781425" y="2552700"/>
                <a:ext cx="50872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425" y="2552700"/>
                <a:ext cx="508729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r="-12644" b="-2222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048250" y="5758773"/>
                <a:ext cx="1991507" cy="369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/>
                          <m:t>P</m:t>
                        </m:r>
                        <m:r>
                          <m:rPr>
                            <m:nor/>
                          </m:rPr>
                          <a:rPr lang="en-US" b="1" dirty="0"/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b="1" dirty="0">
                                <a:solidFill>
                                  <a:srgbClr val="0070C0"/>
                                </a:solidFill>
                              </a:rPr>
                              <m:t>B</m:t>
                            </m:r>
                            <m:r>
                              <a:rPr lang="en-US" b="1" i="0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| </m:t>
                            </m:r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1" dirty="0"/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P</m:t>
                    </m:r>
                    <m:r>
                      <m:rPr>
                        <m:nor/>
                      </m:rPr>
                      <a:rPr lang="en-US" b="1" dirty="0"/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0" y="5758773"/>
                <a:ext cx="1991507" cy="369653"/>
              </a:xfrm>
              <a:prstGeom prst="rect">
                <a:avLst/>
              </a:prstGeom>
              <a:blipFill rotWithShape="1">
                <a:blip r:embed="rId10"/>
                <a:stretch>
                  <a:fillRect l="-8563" t="-121667" r="-4893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44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51" grpId="0" animBg="1"/>
      <p:bldP spid="2" grpId="0" uiExpand="1" animBg="1"/>
      <p:bldP spid="58" grpId="0" animBg="1"/>
      <p:bldP spid="59" grpId="0" animBg="1"/>
      <p:bldP spid="60" grpId="0" animBg="1"/>
      <p:bldP spid="62" grpId="0" animBg="1"/>
      <p:bldP spid="64" grpId="0" animBg="1"/>
      <p:bldP spid="65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Sticks </a:t>
            </a:r>
            <a:r>
              <a:rPr lang="en-US" b="1" dirty="0"/>
              <a:t>problem</a:t>
            </a:r>
            <a:br>
              <a:rPr lang="en-US" b="1" dirty="0"/>
            </a:b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990599"/>
                <a:ext cx="8229600" cy="50728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sticks of different heights.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holes in a straight line.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90599"/>
                <a:ext cx="8229600" cy="5072875"/>
              </a:xfrm>
              <a:blipFill rotWithShape="1">
                <a:blip r:embed="rId2"/>
                <a:stretch>
                  <a:fillRect t="-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990600" y="5410200"/>
            <a:ext cx="6357938" cy="315948"/>
            <a:chOff x="990600" y="5410200"/>
            <a:chExt cx="6357938" cy="315948"/>
          </a:xfrm>
        </p:grpSpPr>
        <p:grpSp>
          <p:nvGrpSpPr>
            <p:cNvPr id="10" name="Group 9"/>
            <p:cNvGrpSpPr/>
            <p:nvPr/>
          </p:nvGrpSpPr>
          <p:grpSpPr>
            <a:xfrm>
              <a:off x="990600" y="5410200"/>
              <a:ext cx="1447800" cy="254619"/>
              <a:chOff x="990600" y="5410200"/>
              <a:chExt cx="1447800" cy="254619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620537" y="5423209"/>
              <a:ext cx="1447800" cy="254619"/>
              <a:chOff x="990600" y="5410200"/>
              <a:chExt cx="1447800" cy="254619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267200" y="5445510"/>
              <a:ext cx="1447800" cy="254619"/>
              <a:chOff x="990600" y="5410200"/>
              <a:chExt cx="1447800" cy="254619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900738" y="5471529"/>
              <a:ext cx="1447800" cy="254619"/>
              <a:chOff x="990600" y="5410200"/>
              <a:chExt cx="1447800" cy="254619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" name="Right Arrow 26"/>
          <p:cNvSpPr/>
          <p:nvPr/>
        </p:nvSpPr>
        <p:spPr>
          <a:xfrm>
            <a:off x="0" y="3886200"/>
            <a:ext cx="609600" cy="436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381500" y="5726148"/>
            <a:ext cx="0" cy="3373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222193" y="5943600"/>
                <a:ext cx="318613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193" y="5943600"/>
                <a:ext cx="31861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2037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1047750" y="2514600"/>
            <a:ext cx="6243638" cy="3083775"/>
            <a:chOff x="1047750" y="2514600"/>
            <a:chExt cx="6243638" cy="3083775"/>
          </a:xfrm>
        </p:grpSpPr>
        <p:sp>
          <p:nvSpPr>
            <p:cNvPr id="28" name="Rectangle 27"/>
            <p:cNvSpPr/>
            <p:nvPr/>
          </p:nvSpPr>
          <p:spPr>
            <a:xfrm>
              <a:off x="5951267" y="2514600"/>
              <a:ext cx="114300" cy="304892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47750" y="4211441"/>
              <a:ext cx="114300" cy="13232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77687" y="3299831"/>
              <a:ext cx="114300" cy="22376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19972" y="4888879"/>
              <a:ext cx="114300" cy="66163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66950" y="4572001"/>
              <a:ext cx="114300" cy="95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428750" y="4418670"/>
              <a:ext cx="114300" cy="10900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460711" y="5204826"/>
              <a:ext cx="114300" cy="3308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896887" y="4418670"/>
              <a:ext cx="114300" cy="114485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177088" y="4038600"/>
              <a:ext cx="114300" cy="15546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338888" y="3657600"/>
              <a:ext cx="114300" cy="1930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05350" y="2895600"/>
              <a:ext cx="114300" cy="266792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58687" y="4759547"/>
              <a:ext cx="114300" cy="7900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24349" y="3886200"/>
              <a:ext cx="114300" cy="166330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730110" y="5370236"/>
              <a:ext cx="114300" cy="2258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96572" y="3124200"/>
              <a:ext cx="114300" cy="245698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543550" y="4229564"/>
              <a:ext cx="114300" cy="136881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47750" y="2520174"/>
            <a:ext cx="5017817" cy="3048928"/>
            <a:chOff x="1200150" y="2667000"/>
            <a:chExt cx="5017817" cy="3048928"/>
          </a:xfrm>
        </p:grpSpPr>
        <p:sp>
          <p:nvSpPr>
            <p:cNvPr id="49" name="Rectangle 48"/>
            <p:cNvSpPr/>
            <p:nvPr/>
          </p:nvSpPr>
          <p:spPr>
            <a:xfrm>
              <a:off x="6103667" y="2667000"/>
              <a:ext cx="114300" cy="304892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200150" y="4363841"/>
              <a:ext cx="114300" cy="132327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830087" y="3452231"/>
              <a:ext cx="114300" cy="223767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57750" y="3048000"/>
              <a:ext cx="114300" cy="266792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713360" y="1688068"/>
                <a:ext cx="5107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probability that stick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place is visible ?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360" y="1688068"/>
                <a:ext cx="510768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95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603724" y="1688068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Question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4048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 animBg="1"/>
      <p:bldP spid="36" grpId="0" animBg="1"/>
      <p:bldP spid="53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Sticks </a:t>
            </a:r>
            <a:r>
              <a:rPr lang="en-US" b="1" dirty="0"/>
              <a:t>problem</a:t>
            </a:r>
            <a:br>
              <a:rPr lang="en-US" b="1" dirty="0"/>
            </a:b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990601"/>
                <a:ext cx="8229600" cy="507287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sticks of different heights.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holes in a straight line.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90601"/>
                <a:ext cx="8229600" cy="5072874"/>
              </a:xfrm>
              <a:blipFill rotWithShape="1">
                <a:blip r:embed="rId2"/>
                <a:stretch>
                  <a:fillRect t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990600" y="5410200"/>
            <a:ext cx="6357938" cy="315948"/>
            <a:chOff x="990600" y="5410200"/>
            <a:chExt cx="6357938" cy="315948"/>
          </a:xfrm>
        </p:grpSpPr>
        <p:grpSp>
          <p:nvGrpSpPr>
            <p:cNvPr id="10" name="Group 9"/>
            <p:cNvGrpSpPr/>
            <p:nvPr/>
          </p:nvGrpSpPr>
          <p:grpSpPr>
            <a:xfrm>
              <a:off x="990600" y="5410200"/>
              <a:ext cx="1447800" cy="254619"/>
              <a:chOff x="990600" y="5410200"/>
              <a:chExt cx="1447800" cy="254619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620537" y="5423209"/>
              <a:ext cx="1447800" cy="254619"/>
              <a:chOff x="990600" y="5410200"/>
              <a:chExt cx="1447800" cy="254619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267200" y="5445510"/>
              <a:ext cx="1447800" cy="254619"/>
              <a:chOff x="990600" y="5410200"/>
              <a:chExt cx="1447800" cy="254619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900738" y="5471529"/>
              <a:ext cx="1447800" cy="254619"/>
              <a:chOff x="990600" y="5410200"/>
              <a:chExt cx="1447800" cy="254619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" name="Right Arrow 26"/>
          <p:cNvSpPr/>
          <p:nvPr/>
        </p:nvSpPr>
        <p:spPr>
          <a:xfrm>
            <a:off x="0" y="3886200"/>
            <a:ext cx="609600" cy="436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381500" y="5726148"/>
            <a:ext cx="0" cy="3373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222193" y="5943600"/>
                <a:ext cx="318613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193" y="5943600"/>
                <a:ext cx="31861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2037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713360" y="1688068"/>
                <a:ext cx="5107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probability that stick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place is visible ?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360" y="1688068"/>
                <a:ext cx="510768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95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603724" y="1688068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Question</a:t>
            </a:r>
            <a:r>
              <a:rPr lang="en-US" dirty="0"/>
              <a:t>: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324349" y="3505200"/>
            <a:ext cx="114300" cy="20443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68063" y="4515534"/>
                <a:ext cx="14266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solidFill>
                      <a:srgbClr val="0070C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smallest stick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063" y="4515534"/>
                <a:ext cx="1426673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3404" t="-4717" r="-723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Left Brace 55"/>
          <p:cNvSpPr/>
          <p:nvPr/>
        </p:nvSpPr>
        <p:spPr>
          <a:xfrm rot="16200000">
            <a:off x="2349886" y="4355714"/>
            <a:ext cx="359163" cy="307773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181393" y="4075897"/>
                <a:ext cx="1105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!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393" y="4075897"/>
                <a:ext cx="110568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66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199578" y="4075897"/>
                <a:ext cx="10969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!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578" y="4075897"/>
                <a:ext cx="109690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89595" y="3936942"/>
                <a:ext cx="859210" cy="596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−1!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95" y="3936942"/>
                <a:ext cx="859210" cy="596958"/>
              </a:xfrm>
              <a:prstGeom prst="rect">
                <a:avLst/>
              </a:prstGeom>
              <a:blipFill rotWithShape="1">
                <a:blip r:embed="rId8"/>
                <a:stretch>
                  <a:fillRect t="-4082" r="-18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447800" y="3933517"/>
                <a:ext cx="993670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933517"/>
                <a:ext cx="993670" cy="714683"/>
              </a:xfrm>
              <a:prstGeom prst="rect">
                <a:avLst/>
              </a:prstGeom>
              <a:blipFill rotWithShape="1">
                <a:blip r:embed="rId9"/>
                <a:stretch>
                  <a:fillRect r="-7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371600" y="2988575"/>
                <a:ext cx="2356927" cy="503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b="1" dirty="0"/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000" b="1" dirty="0">
                                <a:solidFill>
                                  <a:srgbClr val="0070C0"/>
                                </a:solidFill>
                              </a:rPr>
                              <m:t>B</m:t>
                            </m:r>
                            <m:r>
                              <a:rPr lang="en-US" sz="2000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| 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1" dirty="0"/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b="1" dirty="0"/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988575"/>
                <a:ext cx="2356927" cy="503792"/>
              </a:xfrm>
              <a:prstGeom prst="rect">
                <a:avLst/>
              </a:prstGeom>
              <a:blipFill rotWithShape="1">
                <a:blip r:embed="rId10"/>
                <a:stretch>
                  <a:fillRect l="-19897" t="-118072" r="-4134" b="-17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5258940" y="3200400"/>
            <a:ext cx="3504060" cy="2133600"/>
            <a:chOff x="5258940" y="3200400"/>
            <a:chExt cx="3504060" cy="2133600"/>
          </a:xfrm>
        </p:grpSpPr>
        <p:sp>
          <p:nvSpPr>
            <p:cNvPr id="42" name="Oval 41"/>
            <p:cNvSpPr/>
            <p:nvPr/>
          </p:nvSpPr>
          <p:spPr>
            <a:xfrm>
              <a:off x="5258940" y="3200400"/>
              <a:ext cx="3276600" cy="2133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7144890" y="3657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821040" y="3886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297290" y="3886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982840" y="3810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13524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69709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84949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83044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001890" y="3505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46849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60184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653529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68769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21144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21144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638289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6916290" y="3352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99249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97344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382890" y="3810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68769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7659240" y="3810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735444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7202040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97344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7449690" y="3429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7983090" y="3657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767829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783069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798309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765924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750684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813549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8268840" y="4343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781164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735444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668640" y="3581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6440040" y="3429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666864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421240" y="464820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>
                  <a:solidFill>
                    <a:srgbClr val="0070C0"/>
                  </a:solidFill>
                </a:rPr>
                <a:t>Ω</a:t>
              </a:r>
              <a:endParaRPr lang="en-US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373240" y="3200400"/>
            <a:ext cx="3162300" cy="2133600"/>
            <a:chOff x="3124200" y="2362200"/>
            <a:chExt cx="3162300" cy="213360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6478630" y="3657600"/>
            <a:ext cx="1505135" cy="1066800"/>
            <a:chOff x="4219575" y="2895600"/>
            <a:chExt cx="1505135" cy="1066800"/>
          </a:xfrm>
        </p:grpSpPr>
        <p:sp>
          <p:nvSpPr>
            <p:cNvPr id="101" name="Oval 100"/>
            <p:cNvSpPr/>
            <p:nvPr/>
          </p:nvSpPr>
          <p:spPr>
            <a:xfrm>
              <a:off x="4219575" y="2895600"/>
              <a:ext cx="1390650" cy="10287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410200" y="359306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B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5714514" y="4528066"/>
                <a:ext cx="503408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14" y="4528066"/>
                <a:ext cx="503408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349" r="-12791" b="-2222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6731830" y="4875354"/>
                <a:ext cx="50872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830" y="4875354"/>
                <a:ext cx="50872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6349" r="-12644" b="-2222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7696688" y="4648200"/>
                <a:ext cx="50872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688" y="4648200"/>
                <a:ext cx="508729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6349" r="-12791" b="-2063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7932955" y="3874636"/>
                <a:ext cx="50872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955" y="3874636"/>
                <a:ext cx="508729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6349" r="-12644" b="-2222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685800" y="2093479"/>
            <a:ext cx="43152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 </a:t>
            </a:r>
            <a:r>
              <a:rPr lang="en-US" b="1" dirty="0"/>
              <a:t>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1201690" y="2427754"/>
                <a:ext cx="405611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smallest stick is occupying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slot</a:t>
                </a: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90" y="2427754"/>
                <a:ext cx="4056110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1048" t="-6349" r="-164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82475" y="3048000"/>
                <a:ext cx="80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 smtClean="0"/>
                      <m:t>P</m:t>
                    </m:r>
                    <m:r>
                      <m:rPr>
                        <m:nor/>
                      </m:rPr>
                      <a:rPr lang="en-US" b="1" dirty="0" smtClean="0"/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B</m:t>
                    </m:r>
                  </m:oMath>
                </a14:m>
                <a:r>
                  <a:rPr lang="en-US" b="1" dirty="0"/>
                  <a:t>) = 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75" y="3048000"/>
                <a:ext cx="803425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2273" t="-8197" r="-121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01537" y="2959117"/>
                <a:ext cx="579863" cy="6127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537" y="2959117"/>
                <a:ext cx="579863" cy="612732"/>
              </a:xfrm>
              <a:prstGeom prst="rect">
                <a:avLst/>
              </a:prstGeom>
              <a:blipFill rotWithShape="1">
                <a:blip r:embed="rId17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ight Brace 34"/>
          <p:cNvSpPr/>
          <p:nvPr/>
        </p:nvSpPr>
        <p:spPr>
          <a:xfrm rot="5400000">
            <a:off x="2318857" y="3065990"/>
            <a:ext cx="421219" cy="11430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195213" y="2057400"/>
                <a:ext cx="298453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stick at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place is visible 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213" y="2057400"/>
                <a:ext cx="2984535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1423" t="-6452" r="-243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66035" y="2417918"/>
                <a:ext cx="53886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35" y="2417918"/>
                <a:ext cx="538865" cy="391646"/>
              </a:xfrm>
              <a:prstGeom prst="rect">
                <a:avLst/>
              </a:prstGeom>
              <a:blipFill rotWithShape="1">
                <a:blip r:embed="rId19"/>
                <a:stretch>
                  <a:fillRect t="-6250" r="-19318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Left Brace 110"/>
          <p:cNvSpPr/>
          <p:nvPr/>
        </p:nvSpPr>
        <p:spPr>
          <a:xfrm rot="16200000">
            <a:off x="5817440" y="4508588"/>
            <a:ext cx="396336" cy="273481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5386460" y="2058422"/>
                <a:ext cx="3931141" cy="39562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Set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/>
                  <a:t> |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1≤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} is a partition of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460" y="2058422"/>
                <a:ext cx="3931141" cy="395621"/>
              </a:xfrm>
              <a:prstGeom prst="rect">
                <a:avLst/>
              </a:prstGeom>
              <a:blipFill rotWithShape="1">
                <a:blip r:embed="rId20"/>
                <a:stretch>
                  <a:fillRect l="-1238" t="-4478" r="-1858" b="-164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195213" y="4873494"/>
            <a:ext cx="2571025" cy="981307"/>
            <a:chOff x="5764127" y="542693"/>
            <a:chExt cx="2571025" cy="981307"/>
          </a:xfrm>
        </p:grpSpPr>
        <p:sp>
          <p:nvSpPr>
            <p:cNvPr id="4" name="Smiley Face 3"/>
            <p:cNvSpPr/>
            <p:nvPr/>
          </p:nvSpPr>
          <p:spPr>
            <a:xfrm>
              <a:off x="6744840" y="914400"/>
              <a:ext cx="624330" cy="6096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64127" y="542693"/>
              <a:ext cx="2571025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 complicated expression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915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" grpId="0"/>
      <p:bldP spid="56" grpId="0" animBg="1"/>
      <p:bldP spid="58" grpId="0"/>
      <p:bldP spid="59" grpId="0"/>
      <p:bldP spid="60" grpId="0"/>
      <p:bldP spid="61" grpId="0"/>
      <p:bldP spid="28" grpId="0"/>
      <p:bldP spid="103" grpId="0" animBg="1"/>
      <p:bldP spid="104" grpId="0" animBg="1"/>
      <p:bldP spid="105" grpId="0" animBg="1"/>
      <p:bldP spid="106" grpId="0" animBg="1"/>
      <p:bldP spid="30" grpId="0"/>
      <p:bldP spid="109" grpId="0" animBg="1"/>
      <p:bldP spid="32" grpId="0"/>
      <p:bldP spid="33" grpId="0" animBg="1"/>
      <p:bldP spid="35" grpId="0" animBg="1"/>
      <p:bldP spid="38" grpId="0" animBg="1"/>
      <p:bldP spid="39" grpId="0"/>
      <p:bldP spid="111" grpId="0" animBg="1"/>
      <p:bldP spid="1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Sticks </a:t>
            </a:r>
            <a:r>
              <a:rPr lang="en-US" b="1" dirty="0"/>
              <a:t>problem</a:t>
            </a:r>
            <a:br>
              <a:rPr lang="en-US" b="1" dirty="0"/>
            </a:b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990599"/>
                <a:ext cx="8229600" cy="50728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sticks of different heights.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holes in a straight line.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90599"/>
                <a:ext cx="8229600" cy="5072875"/>
              </a:xfrm>
              <a:blipFill rotWithShape="1">
                <a:blip r:embed="rId2"/>
                <a:stretch>
                  <a:fillRect t="-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990600" y="5410200"/>
            <a:ext cx="6357938" cy="315948"/>
            <a:chOff x="990600" y="5410200"/>
            <a:chExt cx="6357938" cy="315948"/>
          </a:xfrm>
        </p:grpSpPr>
        <p:grpSp>
          <p:nvGrpSpPr>
            <p:cNvPr id="10" name="Group 9"/>
            <p:cNvGrpSpPr/>
            <p:nvPr/>
          </p:nvGrpSpPr>
          <p:grpSpPr>
            <a:xfrm>
              <a:off x="990600" y="5410200"/>
              <a:ext cx="1447800" cy="254619"/>
              <a:chOff x="990600" y="5410200"/>
              <a:chExt cx="1447800" cy="254619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620537" y="5423209"/>
              <a:ext cx="1447800" cy="254619"/>
              <a:chOff x="990600" y="5410200"/>
              <a:chExt cx="1447800" cy="254619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267200" y="5445510"/>
              <a:ext cx="1447800" cy="254619"/>
              <a:chOff x="990600" y="5410200"/>
              <a:chExt cx="1447800" cy="254619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900738" y="5471529"/>
              <a:ext cx="1447800" cy="254619"/>
              <a:chOff x="990600" y="5410200"/>
              <a:chExt cx="1447800" cy="254619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713360" y="1688068"/>
                <a:ext cx="5107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probability that stick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place is visible ?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360" y="1688068"/>
                <a:ext cx="510768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95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603724" y="1688068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Question</a:t>
            </a:r>
            <a:r>
              <a:rPr lang="en-US" dirty="0"/>
              <a:t>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09800" y="5426000"/>
            <a:ext cx="4691760" cy="289000"/>
            <a:chOff x="2362200" y="5588619"/>
            <a:chExt cx="4691760" cy="289000"/>
          </a:xfrm>
        </p:grpSpPr>
        <p:sp>
          <p:nvSpPr>
            <p:cNvPr id="54" name="Oval 53"/>
            <p:cNvSpPr/>
            <p:nvPr/>
          </p:nvSpPr>
          <p:spPr>
            <a:xfrm>
              <a:off x="2362200" y="5588619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53937" y="5600699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800600" y="5623000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638800" y="5623929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434138" y="5649019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6825360" y="5649019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319337" y="5699200"/>
            <a:ext cx="4353623" cy="1085800"/>
            <a:chOff x="2319337" y="5699200"/>
            <a:chExt cx="4353623" cy="1085800"/>
          </a:xfrm>
        </p:grpSpPr>
        <p:grpSp>
          <p:nvGrpSpPr>
            <p:cNvPr id="61" name="Group 60"/>
            <p:cNvGrpSpPr/>
            <p:nvPr/>
          </p:nvGrpSpPr>
          <p:grpSpPr>
            <a:xfrm>
              <a:off x="2319337" y="5699200"/>
              <a:ext cx="3962401" cy="1085800"/>
              <a:chOff x="1981200" y="3245932"/>
              <a:chExt cx="3962401" cy="1085800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1981200" y="3276600"/>
                <a:ext cx="1879584" cy="76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2892000" y="3245932"/>
                <a:ext cx="1044984" cy="7164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4267200" y="3276600"/>
                <a:ext cx="147769" cy="609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4414970" y="3337932"/>
                <a:ext cx="733293" cy="6244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4419601" y="3337932"/>
                <a:ext cx="1524000" cy="7006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3962400" y="3962400"/>
                    <a:ext cx="38343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𝒉</m:t>
                          </m:r>
                        </m:oMath>
                      </m:oMathPara>
                    </a14:m>
                    <a:endParaRPr lang="en-IN" b="1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962400"/>
                    <a:ext cx="383438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222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2" name="Straight Connector 71"/>
            <p:cNvCxnSpPr/>
            <p:nvPr/>
          </p:nvCxnSpPr>
          <p:spPr>
            <a:xfrm flipH="1">
              <a:off x="4762500" y="5791200"/>
              <a:ext cx="1910460" cy="809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186261" y="1981200"/>
                <a:ext cx="21511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dirty="0"/>
                  <a:t>a subset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sticks</a:t>
                </a:r>
                <a:endParaRPr lang="en-IN" sz="20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261" y="1981200"/>
                <a:ext cx="2151166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125" t="-7576" r="-511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85800" y="2000310"/>
                <a:ext cx="457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𝒈</m:t>
                    </m:r>
                  </m:oMath>
                </a14:m>
                <a:r>
                  <a:rPr lang="en-IN" dirty="0"/>
                  <a:t> </a:t>
                </a:r>
                <a:r>
                  <a:rPr lang="en-IN" b="1" dirty="0"/>
                  <a:t>:</a:t>
                </a: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00310"/>
                <a:ext cx="45717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29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186261" y="2286000"/>
                <a:ext cx="31329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dirty="0"/>
                  <a:t>a subset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holes from [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].</a:t>
                </a:r>
                <a:endParaRPr lang="en-IN" sz="20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261" y="2286000"/>
                <a:ext cx="3132909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2140" t="-7576" r="-311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685800" y="2305110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IN" dirty="0"/>
                  <a:t> </a:t>
                </a:r>
                <a:r>
                  <a:rPr lang="en-IN" b="1" dirty="0"/>
                  <a:t>:</a:t>
                </a: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305110"/>
                <a:ext cx="447558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328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676400" y="2819400"/>
                <a:ext cx="2525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Given that the holes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819400"/>
                <a:ext cx="2525500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932" t="-8333" r="-338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762822" y="3135868"/>
                <a:ext cx="35360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how are sticks of set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𝒈</m:t>
                    </m:r>
                  </m:oMath>
                </a14:m>
                <a:r>
                  <a:rPr lang="en-US" dirty="0"/>
                  <a:t> distributed ?</a:t>
                </a: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822" y="3135868"/>
                <a:ext cx="3536096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379" t="-8197" r="-22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692885" y="2819400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Question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038600" y="2819400"/>
                <a:ext cx="34944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are occupied by the sticks of set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𝒈</m:t>
                    </m:r>
                  </m:oMath>
                </a14:m>
                <a:r>
                  <a:rPr lang="en-US" dirty="0"/>
                  <a:t>, </a:t>
                </a: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819400"/>
                <a:ext cx="3494418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571" t="-8333" r="-192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2584173" y="3581400"/>
                <a:ext cx="4128053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Uniformly randomly among the holes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173" y="3581400"/>
                <a:ext cx="4128053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178" t="-6452" r="-147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Down Arrow 84"/>
          <p:cNvSpPr/>
          <p:nvPr/>
        </p:nvSpPr>
        <p:spPr>
          <a:xfrm>
            <a:off x="6649212" y="4964206"/>
            <a:ext cx="252348" cy="461793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/>
          <p:cNvSpPr/>
          <p:nvPr/>
        </p:nvSpPr>
        <p:spPr>
          <a:xfrm>
            <a:off x="4600704" y="5035754"/>
            <a:ext cx="276096" cy="461793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825563" y="4249980"/>
                <a:ext cx="5961697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This hole is equally likely to be occupied by each stick of set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𝒈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63" y="4249980"/>
                <a:ext cx="5961697" cy="369332"/>
              </a:xfrm>
              <a:prstGeom prst="rect">
                <a:avLst/>
              </a:prstGeom>
              <a:blipFill>
                <a:blip r:embed="rId13"/>
                <a:stretch>
                  <a:fillRect l="-714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238915" y="4666422"/>
                <a:ext cx="5961697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This hole is equally likely to be occupied by each stick of set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𝒈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915" y="4666422"/>
                <a:ext cx="5961697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714" t="-6349" r="-71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86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 animBg="1"/>
      <p:bldP spid="85" grpId="0" animBg="1"/>
      <p:bldP spid="85" grpId="1" animBg="1"/>
      <p:bldP spid="86" grpId="0" animBg="1"/>
      <p:bldP spid="86" grpId="1" animBg="1"/>
      <p:bldP spid="27" grpId="0" animBg="1"/>
      <p:bldP spid="27" grpId="1" animBg="1"/>
      <p:bldP spid="64" grpId="0" animBg="1"/>
      <p:bldP spid="6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Sticks </a:t>
            </a:r>
            <a:r>
              <a:rPr lang="en-US" b="1" dirty="0"/>
              <a:t>problem</a:t>
            </a:r>
            <a:br>
              <a:rPr lang="en-US" b="1" dirty="0"/>
            </a:b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990601"/>
                <a:ext cx="8229600" cy="507287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sticks of different heights.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holes in a straight line.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90601"/>
                <a:ext cx="8229600" cy="5072874"/>
              </a:xfrm>
              <a:blipFill rotWithShape="1">
                <a:blip r:embed="rId2"/>
                <a:stretch>
                  <a:fillRect t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990600" y="5410200"/>
            <a:ext cx="6357938" cy="315948"/>
            <a:chOff x="990600" y="5410200"/>
            <a:chExt cx="6357938" cy="315948"/>
          </a:xfrm>
        </p:grpSpPr>
        <p:grpSp>
          <p:nvGrpSpPr>
            <p:cNvPr id="10" name="Group 9"/>
            <p:cNvGrpSpPr/>
            <p:nvPr/>
          </p:nvGrpSpPr>
          <p:grpSpPr>
            <a:xfrm>
              <a:off x="990600" y="5410200"/>
              <a:ext cx="1447800" cy="254619"/>
              <a:chOff x="990600" y="5410200"/>
              <a:chExt cx="1447800" cy="254619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620537" y="5423209"/>
              <a:ext cx="1447800" cy="254619"/>
              <a:chOff x="990600" y="5410200"/>
              <a:chExt cx="1447800" cy="254619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267200" y="5445510"/>
              <a:ext cx="1447800" cy="254619"/>
              <a:chOff x="990600" y="5410200"/>
              <a:chExt cx="1447800" cy="254619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900738" y="5471529"/>
              <a:ext cx="1447800" cy="254619"/>
              <a:chOff x="990600" y="5410200"/>
              <a:chExt cx="1447800" cy="254619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4" name="Straight Arrow Connector 33"/>
          <p:cNvCxnSpPr/>
          <p:nvPr/>
        </p:nvCxnSpPr>
        <p:spPr>
          <a:xfrm flipV="1">
            <a:off x="4381500" y="5726148"/>
            <a:ext cx="0" cy="3373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222193" y="5943600"/>
                <a:ext cx="318613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193" y="5943600"/>
                <a:ext cx="31861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2037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713360" y="1688068"/>
                <a:ext cx="5107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probability that stick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place is visible ?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360" y="1688068"/>
                <a:ext cx="510768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95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603724" y="1688068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Question</a:t>
            </a:r>
            <a:r>
              <a:rPr lang="en-US" dirty="0"/>
              <a:t>:</a:t>
            </a:r>
          </a:p>
        </p:txBody>
      </p:sp>
      <p:sp>
        <p:nvSpPr>
          <p:cNvPr id="56" name="Left Brace 55"/>
          <p:cNvSpPr/>
          <p:nvPr/>
        </p:nvSpPr>
        <p:spPr>
          <a:xfrm rot="16200000">
            <a:off x="2569192" y="4147554"/>
            <a:ext cx="348016" cy="350520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429000" y="4419600"/>
                <a:ext cx="487634" cy="62581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419600"/>
                <a:ext cx="487634" cy="625812"/>
              </a:xfrm>
              <a:prstGeom prst="rect">
                <a:avLst/>
              </a:prstGeom>
              <a:blipFill rotWithShape="1">
                <a:blip r:embed="rId5"/>
                <a:stretch>
                  <a:fillRect l="-11392" r="-32911" b="-8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371600" y="3382408"/>
                <a:ext cx="2630079" cy="5071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𝒈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b="1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b="1" dirty="0"/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000" b="1" dirty="0">
                                <a:solidFill>
                                  <a:srgbClr val="0070C0"/>
                                </a:solidFill>
                              </a:rPr>
                              <m:t>B</m:t>
                            </m:r>
                            <m:r>
                              <a:rPr lang="en-US" sz="2000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| 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𝑔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1" dirty="0"/>
                  <a:t>)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b="1" dirty="0"/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382408"/>
                <a:ext cx="2630079" cy="507190"/>
              </a:xfrm>
              <a:prstGeom prst="rect">
                <a:avLst/>
              </a:prstGeom>
              <a:blipFill rotWithShape="1">
                <a:blip r:embed="rId6"/>
                <a:stretch>
                  <a:fillRect l="-17865" t="-118072" r="-3712" b="-17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5258940" y="3200400"/>
            <a:ext cx="3504060" cy="2133600"/>
            <a:chOff x="5258940" y="3200400"/>
            <a:chExt cx="3504060" cy="2133600"/>
          </a:xfrm>
        </p:grpSpPr>
        <p:sp>
          <p:nvSpPr>
            <p:cNvPr id="42" name="Oval 41"/>
            <p:cNvSpPr/>
            <p:nvPr/>
          </p:nvSpPr>
          <p:spPr>
            <a:xfrm>
              <a:off x="5258940" y="3200400"/>
              <a:ext cx="3276600" cy="2133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7144890" y="3657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821040" y="3886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297290" y="3886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982840" y="3810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13524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69709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84949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83044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001890" y="3505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46849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60184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653529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68769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21144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21144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638289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6916290" y="3352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99249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97344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382890" y="3810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68769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7659240" y="3810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735444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7202040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97344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7449690" y="3429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7983090" y="3657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767829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783069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798309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765924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750684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813549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8268840" y="4343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781164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735444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668640" y="3581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6440040" y="3429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666864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421240" y="464820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>
                  <a:solidFill>
                    <a:srgbClr val="0070C0"/>
                  </a:solidFill>
                </a:rPr>
                <a:t>Ω</a:t>
              </a:r>
              <a:endParaRPr lang="en-US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373240" y="3200400"/>
            <a:ext cx="3162300" cy="2133600"/>
            <a:chOff x="3124200" y="2362200"/>
            <a:chExt cx="3162300" cy="213360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6478630" y="3657600"/>
            <a:ext cx="1505135" cy="1066800"/>
            <a:chOff x="4219575" y="2895600"/>
            <a:chExt cx="1505135" cy="1066800"/>
          </a:xfrm>
        </p:grpSpPr>
        <p:sp>
          <p:nvSpPr>
            <p:cNvPr id="101" name="Oval 100"/>
            <p:cNvSpPr/>
            <p:nvPr/>
          </p:nvSpPr>
          <p:spPr>
            <a:xfrm>
              <a:off x="4219575" y="2895600"/>
              <a:ext cx="1390650" cy="10287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410200" y="359306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B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5714514" y="4528066"/>
                <a:ext cx="514564" cy="3919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14" y="4528066"/>
                <a:ext cx="514564" cy="391902"/>
              </a:xfrm>
              <a:prstGeom prst="rect">
                <a:avLst/>
              </a:prstGeom>
              <a:blipFill rotWithShape="1">
                <a:blip r:embed="rId7"/>
                <a:stretch>
                  <a:fillRect t="-4478" r="-12500" b="-1641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6731830" y="4875354"/>
                <a:ext cx="570989" cy="3919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𝑔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830" y="4875354"/>
                <a:ext cx="570989" cy="391902"/>
              </a:xfrm>
              <a:prstGeom prst="rect">
                <a:avLst/>
              </a:prstGeom>
              <a:blipFill rotWithShape="1">
                <a:blip r:embed="rId8"/>
                <a:stretch>
                  <a:fillRect t="-4478" r="-11340" b="-1641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7696688" y="4648200"/>
                <a:ext cx="630301" cy="3919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𝑔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688" y="4648200"/>
                <a:ext cx="630301" cy="391902"/>
              </a:xfrm>
              <a:prstGeom prst="rect">
                <a:avLst/>
              </a:prstGeom>
              <a:blipFill rotWithShape="1">
                <a:blip r:embed="rId9"/>
                <a:stretch>
                  <a:fillRect t="-4478" r="-10377" b="-1492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685800" y="2093479"/>
            <a:ext cx="43152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 </a:t>
            </a:r>
            <a:r>
              <a:rPr lang="en-US" b="1" dirty="0"/>
              <a:t>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1202830" y="3059668"/>
                <a:ext cx="456676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first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holes are occupied by sticks of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830" y="3059668"/>
                <a:ext cx="4566763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932" t="-6349" r="-146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82475" y="3441833"/>
                <a:ext cx="80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 smtClean="0"/>
                      <m:t>P</m:t>
                    </m:r>
                    <m:r>
                      <m:rPr>
                        <m:nor/>
                      </m:rPr>
                      <a:rPr lang="en-US" b="1" dirty="0" smtClean="0"/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B</m:t>
                    </m:r>
                  </m:oMath>
                </a14:m>
                <a:r>
                  <a:rPr lang="en-US" b="1" dirty="0"/>
                  <a:t>) = 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75" y="3441833"/>
                <a:ext cx="803425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2273" t="-8333" r="-1212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195213" y="2057400"/>
                <a:ext cx="298453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stick at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place is visible 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213" y="2057400"/>
                <a:ext cx="2984535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423" t="-6452" r="-243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80335" y="3048000"/>
                <a:ext cx="578685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35" y="3048000"/>
                <a:ext cx="578685" cy="391902"/>
              </a:xfrm>
              <a:prstGeom prst="rect">
                <a:avLst/>
              </a:prstGeom>
              <a:blipFill rotWithShape="1">
                <a:blip r:embed="rId13"/>
                <a:stretch>
                  <a:fillRect t="-6250" r="-16842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1186261" y="2419290"/>
                <a:ext cx="30313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dirty="0"/>
                  <a:t>set of all subsets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sticks</a:t>
                </a:r>
                <a:endParaRPr lang="en-IN" sz="2000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261" y="2419290"/>
                <a:ext cx="3031343" cy="400110"/>
              </a:xfrm>
              <a:prstGeom prst="rect">
                <a:avLst/>
              </a:prstGeom>
              <a:blipFill rotWithShape="1">
                <a:blip r:embed="rId14"/>
                <a:stretch>
                  <a:fillRect l="-2213" t="-7576" r="-80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5800" y="2438400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IN" dirty="0"/>
                  <a:t> </a:t>
                </a:r>
                <a:r>
                  <a:rPr lang="en-IN" b="1" dirty="0"/>
                  <a:t>: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438400"/>
                <a:ext cx="431528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242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17506" y="2743200"/>
                <a:ext cx="2816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𝑔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IN" dirty="0"/>
                  <a:t>, define event 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06" y="2743200"/>
                <a:ext cx="2816990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1948" t="-8197" r="-25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364945" y="2748106"/>
                <a:ext cx="1434880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 as follows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945" y="2748106"/>
                <a:ext cx="1434880" cy="391902"/>
              </a:xfrm>
              <a:prstGeom prst="rect">
                <a:avLst/>
              </a:prstGeom>
              <a:blipFill rotWithShape="1">
                <a:blip r:embed="rId17"/>
                <a:stretch>
                  <a:fillRect t="-6250" r="-766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1195213" y="3810000"/>
                <a:ext cx="2404056" cy="57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=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𝒈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/>
                          </a:rPr>
                          <m:t>  </m:t>
                        </m:r>
                        <m:box>
                          <m:boxPr>
                            <m:ctrlP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den>
                            </m:f>
                          </m:e>
                        </m:box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</m:e>
                    </m:nary>
                  </m:oMath>
                </a14:m>
                <a:r>
                  <a:rPr lang="en-US" b="1" dirty="0"/>
                  <a:t>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b="1" dirty="0"/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213" y="3810000"/>
                <a:ext cx="2404056" cy="576376"/>
              </a:xfrm>
              <a:prstGeom prst="rect">
                <a:avLst/>
              </a:prstGeom>
              <a:blipFill rotWithShape="1">
                <a:blip r:embed="rId18"/>
                <a:stretch>
                  <a:fillRect l="-3807" t="-9474" r="-253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/>
              <p:cNvSpPr txBox="1"/>
              <p:nvPr/>
            </p:nvSpPr>
            <p:spPr>
              <a:xfrm>
                <a:off x="1176163" y="4374618"/>
                <a:ext cx="2103076" cy="703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𝒈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</m:e>
                    </m:nary>
                    <m:r>
                      <m:rPr>
                        <m:nor/>
                      </m:rPr>
                      <a:rPr lang="en-US" b="1" dirty="0"/>
                      <m:t>P</m:t>
                    </m:r>
                    <m:r>
                      <m:rPr>
                        <m:nor/>
                      </m:rPr>
                      <a:rPr lang="en-US" b="1" dirty="0"/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000" b="1" dirty="0"/>
                  <a:t>)</a:t>
                </a:r>
                <a:endParaRPr lang="en-US" sz="1600" dirty="0"/>
              </a:p>
            </p:txBody>
          </p:sp>
        </mc:Choice>
        <mc:Fallback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163" y="4374618"/>
                <a:ext cx="2103076" cy="703013"/>
              </a:xfrm>
              <a:prstGeom prst="rect">
                <a:avLst/>
              </a:prstGeom>
              <a:blipFill>
                <a:blip r:embed="rId19"/>
                <a:stretch>
                  <a:fillRect l="-4638" r="-2609" b="-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ounded Rectangle 39"/>
          <p:cNvSpPr/>
          <p:nvPr/>
        </p:nvSpPr>
        <p:spPr>
          <a:xfrm>
            <a:off x="1701769" y="4507468"/>
            <a:ext cx="1578652" cy="52173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3230137" y="4104536"/>
            <a:ext cx="852248" cy="40293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4038600" y="3848100"/>
                <a:ext cx="42832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=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848100"/>
                <a:ext cx="428322" cy="369332"/>
              </a:xfrm>
              <a:prstGeom prst="rect">
                <a:avLst/>
              </a:prstGeom>
              <a:blipFill rotWithShape="1">
                <a:blip r:embed="rId20"/>
                <a:stretch>
                  <a:fillRect l="-11111" t="-6349" r="-2222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Group 126"/>
          <p:cNvGrpSpPr/>
          <p:nvPr/>
        </p:nvGrpSpPr>
        <p:grpSpPr>
          <a:xfrm>
            <a:off x="990600" y="5410200"/>
            <a:ext cx="3505200" cy="267628"/>
            <a:chOff x="1143000" y="5562600"/>
            <a:chExt cx="3505200" cy="267628"/>
          </a:xfrm>
        </p:grpSpPr>
        <p:sp>
          <p:nvSpPr>
            <p:cNvPr id="118" name="Oval 117"/>
            <p:cNvSpPr/>
            <p:nvPr/>
          </p:nvSpPr>
          <p:spPr>
            <a:xfrm>
              <a:off x="1143000" y="5562600"/>
              <a:ext cx="228600" cy="2286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1524000" y="5587690"/>
              <a:ext cx="228600" cy="2286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1915222" y="5587690"/>
              <a:ext cx="228600" cy="2286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2362200" y="5588619"/>
              <a:ext cx="228600" cy="2286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2772937" y="5575609"/>
              <a:ext cx="228600" cy="2286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3153937" y="5600699"/>
              <a:ext cx="228600" cy="2286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3545159" y="5600699"/>
              <a:ext cx="228600" cy="2286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3992137" y="5601628"/>
              <a:ext cx="228600" cy="2286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419600" y="5597910"/>
              <a:ext cx="228600" cy="2286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5386460" y="2058422"/>
                <a:ext cx="3700308" cy="39562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Set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US" dirty="0"/>
                  <a:t> |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𝒈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} is a partition of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460" y="2058422"/>
                <a:ext cx="3700308" cy="395621"/>
              </a:xfrm>
              <a:prstGeom prst="rect">
                <a:avLst/>
              </a:prstGeom>
              <a:blipFill rotWithShape="1">
                <a:blip r:embed="rId21"/>
                <a:stretch>
                  <a:fillRect l="-1314" t="-4478" b="-164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Down Arrow 128"/>
          <p:cNvSpPr/>
          <p:nvPr/>
        </p:nvSpPr>
        <p:spPr>
          <a:xfrm>
            <a:off x="4267200" y="4953000"/>
            <a:ext cx="276096" cy="461793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own Arrow 129"/>
          <p:cNvSpPr/>
          <p:nvPr/>
        </p:nvSpPr>
        <p:spPr>
          <a:xfrm>
            <a:off x="2209800" y="4953000"/>
            <a:ext cx="276096" cy="461793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108368" y="6400800"/>
                <a:ext cx="1740769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B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happen, </a:t>
                </a: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368" y="6400800"/>
                <a:ext cx="1740769" cy="369332"/>
              </a:xfrm>
              <a:prstGeom prst="rect">
                <a:avLst/>
              </a:prstGeom>
              <a:blipFill rotWithShape="1">
                <a:blip r:embed="rId22"/>
                <a:stretch>
                  <a:fillRect l="-3158" t="-8197" r="-8070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49137" y="6400800"/>
                <a:ext cx="2502673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tallest stick among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𝒈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137" y="6400800"/>
                <a:ext cx="2502673" cy="369332"/>
              </a:xfrm>
              <a:prstGeom prst="rect">
                <a:avLst/>
              </a:prstGeom>
              <a:blipFill rotWithShape="1">
                <a:blip r:embed="rId23"/>
                <a:stretch>
                  <a:fillRect l="-1946" t="-8197" r="-3163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12817" y="6397083"/>
                <a:ext cx="2457852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should  occupy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hole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817" y="6397083"/>
                <a:ext cx="2457852" cy="369332"/>
              </a:xfrm>
              <a:prstGeom prst="rect">
                <a:avLst/>
              </a:prstGeom>
              <a:blipFill rotWithShape="1">
                <a:blip r:embed="rId24"/>
                <a:stretch>
                  <a:fillRect l="-2233" t="-8197" r="-4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/>
              <p:cNvSpPr txBox="1"/>
              <p:nvPr/>
            </p:nvSpPr>
            <p:spPr>
              <a:xfrm>
                <a:off x="5345141" y="2558534"/>
                <a:ext cx="5961697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This hole is equally likely to be occupied by each stick of set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𝒈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141" y="2558534"/>
                <a:ext cx="5961697" cy="369332"/>
              </a:xfrm>
              <a:prstGeom prst="rect">
                <a:avLst/>
              </a:prstGeom>
              <a:blipFill>
                <a:blip r:embed="rId25"/>
                <a:stretch>
                  <a:fillRect l="-816" t="-806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/>
              <p:cNvSpPr txBox="1"/>
              <p:nvPr/>
            </p:nvSpPr>
            <p:spPr>
              <a:xfrm>
                <a:off x="4905853" y="5885933"/>
                <a:ext cx="5961697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This hole is equally likely to be occupied by each stick of set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𝒈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853" y="5885933"/>
                <a:ext cx="5961697" cy="369332"/>
              </a:xfrm>
              <a:prstGeom prst="rect">
                <a:avLst/>
              </a:prstGeom>
              <a:blipFill>
                <a:blip r:embed="rId26"/>
                <a:stretch>
                  <a:fillRect l="-816" t="-806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Right Brace 132"/>
          <p:cNvSpPr/>
          <p:nvPr/>
        </p:nvSpPr>
        <p:spPr>
          <a:xfrm rot="5400000">
            <a:off x="2486891" y="3408890"/>
            <a:ext cx="421219" cy="11430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2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3" grpId="0" animBg="1"/>
      <p:bldP spid="28" grpId="0"/>
      <p:bldP spid="103" grpId="0" animBg="1"/>
      <p:bldP spid="104" grpId="0" animBg="1"/>
      <p:bldP spid="105" grpId="0" animBg="1"/>
      <p:bldP spid="109" grpId="0" animBg="1"/>
      <p:bldP spid="32" grpId="0"/>
      <p:bldP spid="39" grpId="0"/>
      <p:bldP spid="107" grpId="0"/>
      <p:bldP spid="4" grpId="0"/>
      <p:bldP spid="29" grpId="0"/>
      <p:bldP spid="31" grpId="0"/>
      <p:bldP spid="113" grpId="0"/>
      <p:bldP spid="114" grpId="0"/>
      <p:bldP spid="40" grpId="0" animBg="1"/>
      <p:bldP spid="40" grpId="1" animBg="1"/>
      <p:bldP spid="117" grpId="0" animBg="1"/>
      <p:bldP spid="117" grpId="1" animBg="1"/>
      <p:bldP spid="128" grpId="0" animBg="1"/>
      <p:bldP spid="129" grpId="0" animBg="1"/>
      <p:bldP spid="129" grpId="1" animBg="1"/>
      <p:bldP spid="130" grpId="0" animBg="1"/>
      <p:bldP spid="130" grpId="1" animBg="1"/>
      <p:bldP spid="115" grpId="0" animBg="1"/>
      <p:bldP spid="115" grpId="1" animBg="1"/>
      <p:bldP spid="5" grpId="0" animBg="1"/>
      <p:bldP spid="5" grpId="1" animBg="1"/>
      <p:bldP spid="33" grpId="0" animBg="1"/>
      <p:bldP spid="33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Balls </a:t>
            </a:r>
            <a:r>
              <a:rPr lang="en-US" sz="3200" dirty="0">
                <a:solidFill>
                  <a:srgbClr val="7030A0"/>
                </a:solidFill>
              </a:rPr>
              <a:t>Out of</a:t>
            </a:r>
            <a:r>
              <a:rPr lang="en-US" sz="3200" dirty="0"/>
              <a:t> BIN</a:t>
            </a:r>
            <a:br>
              <a:rPr lang="en-US" sz="3200" dirty="0"/>
            </a:br>
            <a:br>
              <a:rPr lang="en-US" sz="2000" dirty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9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2867</TotalTime>
  <Words>953</Words>
  <Application>Microsoft Office PowerPoint</Application>
  <PresentationFormat>On-screen Show (4:3)</PresentationFormat>
  <Paragraphs>231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Office Theme</vt:lpstr>
      <vt:lpstr>Mathematic for Computer Science - III CS203B </vt:lpstr>
      <vt:lpstr>5-Coins</vt:lpstr>
      <vt:lpstr>Partition of Sample SPACE</vt:lpstr>
      <vt:lpstr>Partition of sample space </vt:lpstr>
      <vt:lpstr>Sticks problem </vt:lpstr>
      <vt:lpstr>Sticks problem </vt:lpstr>
      <vt:lpstr>Sticks problem </vt:lpstr>
      <vt:lpstr>Sticks problem </vt:lpstr>
      <vt:lpstr>Balls Out of BIN  </vt:lpstr>
      <vt:lpstr>Balls Out of Bin</vt:lpstr>
      <vt:lpstr>Balls Out of Bin</vt:lpstr>
      <vt:lpstr>Balls Out of Bin</vt:lpstr>
      <vt:lpstr>Recruitment problem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Anshit Arya</cp:lastModifiedBy>
  <cp:revision>537</cp:revision>
  <dcterms:created xsi:type="dcterms:W3CDTF">2011-12-03T04:13:03Z</dcterms:created>
  <dcterms:modified xsi:type="dcterms:W3CDTF">2021-07-28T05:12:48Z</dcterms:modified>
</cp:coreProperties>
</file>