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428" r:id="rId2"/>
    <p:sldId id="513" r:id="rId3"/>
    <p:sldId id="516" r:id="rId4"/>
    <p:sldId id="517" r:id="rId5"/>
    <p:sldId id="519" r:id="rId6"/>
    <p:sldId id="532" r:id="rId7"/>
    <p:sldId id="521" r:id="rId8"/>
    <p:sldId id="530" r:id="rId9"/>
    <p:sldId id="531" r:id="rId10"/>
    <p:sldId id="522" r:id="rId11"/>
    <p:sldId id="523" r:id="rId12"/>
    <p:sldId id="533" r:id="rId13"/>
    <p:sldId id="524" r:id="rId14"/>
    <p:sldId id="525" r:id="rId15"/>
    <p:sldId id="534" r:id="rId16"/>
    <p:sldId id="535" r:id="rId17"/>
    <p:sldId id="536" r:id="rId18"/>
    <p:sldId id="537" r:id="rId19"/>
    <p:sldId id="526" r:id="rId20"/>
    <p:sldId id="52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104" d="100"/>
          <a:sy n="104" d="100"/>
        </p:scale>
        <p:origin x="18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00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1.png"/><Relationship Id="rId3" Type="http://schemas.openxmlformats.org/officeDocument/2006/relationships/image" Target="../media/image23.png"/><Relationship Id="rId7" Type="http://schemas.openxmlformats.org/officeDocument/2006/relationships/image" Target="../media/image640.png"/><Relationship Id="rId12" Type="http://schemas.openxmlformats.org/officeDocument/2006/relationships/image" Target="../media/image7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9.png"/><Relationship Id="rId5" Type="http://schemas.openxmlformats.org/officeDocument/2006/relationships/image" Target="../media/image630.png"/><Relationship Id="rId10" Type="http://schemas.openxmlformats.org/officeDocument/2006/relationships/image" Target="../media/image68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solidFill>
                  <a:srgbClr val="002060"/>
                </a:solidFill>
              </a:rPr>
              <a:t>CS203B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Lecture 5: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Random variables </a:t>
            </a:r>
            <a:r>
              <a:rPr lang="en-US" sz="2000" b="1" dirty="0">
                <a:solidFill>
                  <a:schemeClr val="tx1"/>
                </a:solidFill>
              </a:rPr>
              <a:t>and</a:t>
            </a:r>
            <a:r>
              <a:rPr lang="en-US" sz="2000" b="1" dirty="0">
                <a:solidFill>
                  <a:srgbClr val="7030A0"/>
                </a:solidFill>
              </a:rPr>
              <a:t> expected value</a:t>
            </a:r>
            <a:endParaRPr lang="en-US" sz="2000" b="1" dirty="0">
              <a:solidFill>
                <a:srgbClr val="00206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: the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576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43434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  <p:bldP spid="47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Many</a:t>
            </a:r>
            <a:r>
              <a:rPr lang="en-US" sz="3200" b="1" dirty="0"/>
              <a:t> Random Variables </a:t>
            </a:r>
            <a:br>
              <a:rPr lang="en-US" sz="3200" b="1" dirty="0"/>
            </a:br>
            <a:r>
              <a:rPr lang="en-US" sz="3200" b="1" dirty="0"/>
              <a:t>for the </a:t>
            </a:r>
            <a:r>
              <a:rPr lang="en-US" sz="3200" b="1" u="sng" dirty="0"/>
              <a:t>same</a:t>
            </a:r>
            <a:r>
              <a:rPr lang="en-US" sz="3200" b="1" dirty="0"/>
              <a:t> 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Random Experiment: </a:t>
            </a:r>
            <a:r>
              <a:rPr lang="en-US" sz="2000" dirty="0"/>
              <a:t>Throwing a dice two times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X : </a:t>
            </a:r>
            <a:r>
              <a:rPr lang="en-US" sz="2000" dirty="0"/>
              <a:t>the largest number seen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Y : </a:t>
            </a:r>
            <a:r>
              <a:rPr lang="en-US" sz="2000" dirty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X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6</a:t>
                </a: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Y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9</a:t>
                </a: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66800" y="1981200"/>
            <a:ext cx="28194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362200"/>
            <a:ext cx="36576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Expected value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of a random variable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Value </a:t>
            </a:r>
            <a:r>
              <a:rPr lang="en-US" sz="3200" b="1" dirty="0"/>
              <a:t>of a random variable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>
                <a:solidFill>
                  <a:srgbClr val="002060"/>
                </a:solidFill>
              </a:rPr>
              <a:t>average value</a:t>
            </a:r>
            <a:r>
              <a:rPr lang="en-US" sz="32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Expected  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a</a:t>
            </a: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b</a:t>
            </a: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200400" y="6858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Example </a:t>
            </a:r>
            <a:r>
              <a:rPr lang="en-US" sz="4000" b="1" dirty="0">
                <a:solidFill>
                  <a:srgbClr val="0070C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077" y="161946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  </a:t>
                </a:r>
                <a:r>
                  <a:rPr lang="en-US" sz="2000" b="1" dirty="0"/>
                  <a:t>:  </a:t>
                </a:r>
                <a:r>
                  <a:rPr lang="en-US" sz="2000" dirty="0"/>
                  <a:t>A fair coin is tossed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3600" dirty="0"/>
                  <a:t>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4800" dirty="0"/>
                  <a:t> </a:t>
                </a:r>
                <a:r>
                  <a:rPr lang="en-US" sz="2000" dirty="0"/>
                  <a:t>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sz="2000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77" y="1619463"/>
                <a:ext cx="8229600" cy="4525963"/>
              </a:xfrm>
              <a:blipFill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2816832"/>
                <a:ext cx="1246046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6832"/>
                <a:ext cx="1246046" cy="764568"/>
              </a:xfrm>
              <a:prstGeom prst="rect">
                <a:avLst/>
              </a:prstGeom>
              <a:blipFill rotWithShape="1"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62949" y="3604750"/>
                <a:ext cx="1246047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49" y="3604750"/>
                <a:ext cx="1246047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64180" y="5098642"/>
                <a:ext cx="1322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80" y="5098642"/>
                <a:ext cx="132222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5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0" y="5029200"/>
                <a:ext cx="3968522" cy="5082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 ⋯+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+⋯+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029200"/>
                <a:ext cx="3968522" cy="508216"/>
              </a:xfrm>
              <a:prstGeom prst="rect">
                <a:avLst/>
              </a:prstGeom>
              <a:blipFill rotWithShape="1">
                <a:blip r:embed="rId6"/>
                <a:stretch>
                  <a:fillRect r="-1225"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02742" y="5669218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742" y="5669218"/>
                <a:ext cx="167885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3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29200" y="5581350"/>
                <a:ext cx="4389600" cy="5082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 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81350"/>
                <a:ext cx="4389600" cy="508216"/>
              </a:xfrm>
              <a:prstGeom prst="rect">
                <a:avLst/>
              </a:prstGeom>
              <a:blipFill rotWithShape="1">
                <a:blip r:embed="rId8"/>
                <a:stretch>
                  <a:fillRect r="-1247"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32155" y="6278818"/>
                <a:ext cx="12494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55" y="6278818"/>
                <a:ext cx="124944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29200" y="6216134"/>
                <a:ext cx="3405228" cy="5082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 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+⋯+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6216134"/>
                <a:ext cx="3405228" cy="508216"/>
              </a:xfrm>
              <a:prstGeom prst="rect">
                <a:avLst/>
              </a:prstGeom>
              <a:blipFill rotWithShape="1">
                <a:blip r:embed="rId10"/>
                <a:stretch>
                  <a:fillRect r="-1604" b="-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71600" y="4629098"/>
                <a:ext cx="1628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629098"/>
                <a:ext cx="16287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Down Ribbon 18"/>
              <p:cNvSpPr/>
              <p:nvPr/>
            </p:nvSpPr>
            <p:spPr>
              <a:xfrm>
                <a:off x="5634300" y="3701074"/>
                <a:ext cx="3352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Differentiating both sides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00" y="3701074"/>
                <a:ext cx="3352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2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Down Ribbon 19"/>
              <p:cNvSpPr/>
              <p:nvPr/>
            </p:nvSpPr>
            <p:spPr>
              <a:xfrm>
                <a:off x="5209557" y="2661423"/>
                <a:ext cx="4217408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both sides.</a:t>
                </a:r>
              </a:p>
            </p:txBody>
          </p:sp>
        </mc:Choice>
        <mc:Fallback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57" y="2661423"/>
                <a:ext cx="4217408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24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9" grpId="0" animBg="1"/>
      <p:bldP spid="19" grpId="1" animBg="1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Example </a:t>
            </a:r>
            <a:r>
              <a:rPr lang="en-US" sz="4000" b="1" dirty="0">
                <a:solidFill>
                  <a:srgbClr val="0070C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letters</a:t>
                </a:r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/>
                  <a:t> envelopes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The number of letters correctly placed into envelopes.</a:t>
                </a:r>
                <a:r>
                  <a:rPr lang="en-US" sz="2000" b="1" dirty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000" b="1" dirty="0"/>
                      <m:t> 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⋅</m:t>
                    </m:r>
                  </m:oMath>
                </a14:m>
                <a:r>
                  <a:rPr lang="en-US" sz="2000" dirty="0"/>
                  <a:t>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955636" y="3811389"/>
                <a:ext cx="1495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206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="1" dirty="0"/>
                      <m:t> 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36" y="3811389"/>
                <a:ext cx="1495922" cy="369332"/>
              </a:xfrm>
              <a:prstGeom prst="rect">
                <a:avLst/>
              </a:prstGeom>
              <a:blipFill>
                <a:blip r:embed="rId3"/>
                <a:stretch>
                  <a:fillRect l="-3673" t="-8197" r="-244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4419600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419600"/>
                <a:ext cx="365806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4495800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75693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258"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45835" y="4373562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35" y="4373562"/>
                <a:ext cx="365806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Example </a:t>
            </a:r>
            <a:r>
              <a:rPr lang="en-US" sz="4000" b="1" dirty="0">
                <a:solidFill>
                  <a:srgbClr val="0070C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/>
                  <a:t>:   Tossing a fair coin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2000" b="1" dirty="0"/>
                  <a:t>   times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number of times pattern </a:t>
                </a:r>
                <a:r>
                  <a:rPr lang="en-US" sz="2000" b="1" dirty="0"/>
                  <a:t>HHT</a:t>
                </a:r>
                <a:r>
                  <a:rPr lang="en-US" sz="2000" dirty="0"/>
                  <a:t> appears.</a:t>
                </a:r>
                <a:r>
                  <a:rPr lang="en-US" sz="2000" b="1" dirty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=  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19164" y="1992868"/>
                <a:ext cx="365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64" y="1992868"/>
                <a:ext cx="36580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9696" y="3733800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96" y="3733800"/>
                <a:ext cx="365805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Ribbon 4"/>
          <p:cNvSpPr/>
          <p:nvPr/>
        </p:nvSpPr>
        <p:spPr>
          <a:xfrm>
            <a:off x="381000" y="4800684"/>
            <a:ext cx="8077200" cy="16794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simple solution is based on observation that there can be only one occurrence of </a:t>
            </a:r>
            <a:r>
              <a:rPr lang="en-US" b="1" dirty="0">
                <a:solidFill>
                  <a:schemeClr val="tx1"/>
                </a:solidFill>
              </a:rPr>
              <a:t>HHT</a:t>
            </a:r>
            <a:r>
              <a:rPr lang="en-US" dirty="0">
                <a:solidFill>
                  <a:schemeClr val="tx1"/>
                </a:solidFill>
              </a:rPr>
              <a:t> in 5 tosses. Another solution is based on solving the problem in a recursive manner. We follow the latter approach since it seems to be generalizable. So we start with the answer for 3, and then 4, and then solve for 5.</a:t>
            </a:r>
          </a:p>
        </p:txBody>
      </p:sp>
    </p:spTree>
    <p:extLst>
      <p:ext uri="{BB962C8B-B14F-4D97-AF65-F5344CB8AC3E}">
        <p14:creationId xmlns:p14="http://schemas.microsoft.com/office/powerpoint/2010/main" val="329614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4" grpId="0"/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Example </a:t>
            </a:r>
            <a:r>
              <a:rPr lang="en-US" sz="4000" b="1" dirty="0">
                <a:solidFill>
                  <a:srgbClr val="0070C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/>
                  <a:t>:   Tossing a fair coin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2000" b="1" dirty="0"/>
                  <a:t>   times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number of times pattern </a:t>
                </a:r>
                <a:r>
                  <a:rPr lang="en-US" sz="2000" b="1" dirty="0"/>
                  <a:t>HHT</a:t>
                </a:r>
                <a:r>
                  <a:rPr lang="en-US" sz="2000" dirty="0"/>
                  <a:t> appears.</a:t>
                </a:r>
                <a:r>
                  <a:rPr lang="en-US" sz="2000" b="1" dirty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=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=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17304" y="1992868"/>
                <a:ext cx="36580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304" y="1992868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6867" y="3732234"/>
                <a:ext cx="66236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67" y="3732234"/>
                <a:ext cx="662361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387185"/>
              </p:ext>
            </p:extLst>
          </p:nvPr>
        </p:nvGraphicFramePr>
        <p:xfrm>
          <a:off x="6553200" y="2971800"/>
          <a:ext cx="152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91579"/>
              </p:ext>
            </p:extLst>
          </p:nvPr>
        </p:nvGraphicFramePr>
        <p:xfrm>
          <a:off x="6553200" y="3825240"/>
          <a:ext cx="152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82195" y="3733800"/>
                <a:ext cx="36580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195" y="3733800"/>
                <a:ext cx="365805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62200" y="3853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4416468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416468"/>
                <a:ext cx="365806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219200" y="4495800"/>
            <a:ext cx="350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95400" y="3810000"/>
            <a:ext cx="350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16200000">
            <a:off x="7357530" y="2319870"/>
            <a:ext cx="202452" cy="1049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4200" y="382621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6922" y="382621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0918" y="3821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10245"/>
              </p:ext>
            </p:extLst>
          </p:nvPr>
        </p:nvGraphicFramePr>
        <p:xfrm>
          <a:off x="6553200" y="4724400"/>
          <a:ext cx="1524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8000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5200" y="3765398"/>
                <a:ext cx="49404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765398"/>
                <a:ext cx="494046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8" grpId="0"/>
      <p:bldP spid="17" grpId="0"/>
      <p:bldP spid="18" grpId="0" animBg="1"/>
      <p:bldP spid="19" grpId="0" animBg="1"/>
      <p:bldP spid="20" grpId="0" animBg="1"/>
      <p:bldP spid="6" grpId="0"/>
      <p:bldP spid="21" grpId="0"/>
      <p:bldP spid="22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Example </a:t>
            </a:r>
            <a:r>
              <a:rPr lang="en-US" sz="4000" b="1" dirty="0">
                <a:solidFill>
                  <a:srgbClr val="0070C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</a:t>
                </a:r>
                <a:r>
                  <a:rPr lang="en-US" sz="2000" b="1" dirty="0"/>
                  <a:t>:   Tossing a fair coin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2000" b="1" dirty="0"/>
                  <a:t>   times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           X</a:t>
                </a:r>
                <a:r>
                  <a:rPr lang="en-US" sz="2000" dirty="0"/>
                  <a:t>: number of times pattern </a:t>
                </a:r>
                <a:r>
                  <a:rPr lang="en-US" sz="2000" b="1" dirty="0"/>
                  <a:t>HHT</a:t>
                </a:r>
                <a:r>
                  <a:rPr lang="en-US" sz="2000" dirty="0"/>
                  <a:t> appears.</a:t>
                </a:r>
                <a:r>
                  <a:rPr lang="en-US" sz="2000" b="1" dirty="0"/>
                  <a:t>                   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=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9696" y="5183396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696" y="5183396"/>
                <a:ext cx="365806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57292"/>
              </p:ext>
            </p:extLst>
          </p:nvPr>
        </p:nvGraphicFramePr>
        <p:xfrm>
          <a:off x="6553200" y="3200400"/>
          <a:ext cx="18288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43249"/>
              </p:ext>
            </p:extLst>
          </p:nvPr>
        </p:nvGraphicFramePr>
        <p:xfrm>
          <a:off x="6553200" y="3825240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67200" y="381000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0814" y="4032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63216" y="3884864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16" y="3884864"/>
                <a:ext cx="365806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325903" y="4495800"/>
            <a:ext cx="3504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06320"/>
              </p:ext>
            </p:extLst>
          </p:nvPr>
        </p:nvGraphicFramePr>
        <p:xfrm>
          <a:off x="6553200" y="4495800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48159"/>
              </p:ext>
            </p:extLst>
          </p:nvPr>
        </p:nvGraphicFramePr>
        <p:xfrm>
          <a:off x="6553200" y="5257800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34231"/>
              </p:ext>
            </p:extLst>
          </p:nvPr>
        </p:nvGraphicFramePr>
        <p:xfrm>
          <a:off x="6553200" y="5970508"/>
          <a:ext cx="1752600" cy="430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92"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44958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b="1" dirty="0"/>
              <a:t>T</a:t>
            </a:r>
            <a:r>
              <a:rPr lang="en-US" dirty="0"/>
              <a:t>    </a:t>
            </a:r>
            <a:r>
              <a:rPr lang="en-US" b="1" dirty="0"/>
              <a:t>*     *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79376" y="3884864"/>
                <a:ext cx="48282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76" y="3884864"/>
                <a:ext cx="482824" cy="610936"/>
              </a:xfrm>
              <a:prstGeom prst="rect">
                <a:avLst/>
              </a:prstGeom>
              <a:blipFill rotWithShape="1">
                <a:blip r:embed="rId5"/>
                <a:stretch>
                  <a:fillRect r="-1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16200000">
            <a:off x="7424950" y="2243349"/>
            <a:ext cx="404903" cy="15091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95600" y="3886200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86200"/>
                <a:ext cx="365806" cy="610936"/>
              </a:xfrm>
              <a:prstGeom prst="rect">
                <a:avLst/>
              </a:prstGeom>
              <a:blipFill rotWithShape="1">
                <a:blip r:embed="rId6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24200" y="3886200"/>
                <a:ext cx="482824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86200"/>
                <a:ext cx="482824" cy="612732"/>
              </a:xfrm>
              <a:prstGeom prst="rect">
                <a:avLst/>
              </a:prstGeom>
              <a:blipFill rotWithShape="1">
                <a:blip r:embed="rId7"/>
                <a:stretch>
                  <a:fillRect r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814718" y="403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93635" y="3883068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35" y="3883068"/>
                <a:ext cx="365806" cy="610936"/>
              </a:xfrm>
              <a:prstGeom prst="rect">
                <a:avLst/>
              </a:prstGeom>
              <a:blipFill rotWithShape="1">
                <a:blip r:embed="rId8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10800000">
            <a:off x="5638801" y="3940313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(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43887" y="3912160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887" y="3912160"/>
                <a:ext cx="365806" cy="610936"/>
              </a:xfrm>
              <a:prstGeom prst="rect">
                <a:avLst/>
              </a:prstGeom>
              <a:blipFill rotWithShape="1">
                <a:blip r:embed="rId9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759652" y="403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952242" y="3934675"/>
                <a:ext cx="3658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42" y="3934675"/>
                <a:ext cx="365806" cy="610936"/>
              </a:xfrm>
              <a:prstGeom prst="rect">
                <a:avLst/>
              </a:prstGeom>
              <a:blipFill rotWithShape="1">
                <a:blip r:embed="rId10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232804" y="4038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425394" y="3961064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394" y="3961064"/>
                <a:ext cx="365806" cy="612732"/>
              </a:xfrm>
              <a:prstGeom prst="rect">
                <a:avLst/>
              </a:prstGeom>
              <a:blipFill rotWithShape="1">
                <a:blip r:embed="rId11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/>
          <p:cNvSpPr/>
          <p:nvPr/>
        </p:nvSpPr>
        <p:spPr>
          <a:xfrm rot="16200000">
            <a:off x="7694822" y="3208120"/>
            <a:ext cx="202452" cy="10491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8368" y="53050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69614" y="4038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013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8" grpId="0"/>
      <p:bldP spid="17" grpId="0"/>
      <p:bldP spid="6" grpId="0"/>
      <p:bldP spid="23" grpId="0"/>
      <p:bldP spid="7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9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Can we solve these problems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letters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envelopes.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letters placed </a:t>
                </a:r>
                <a:r>
                  <a:rPr lang="en-US" sz="2000" b="1" dirty="0"/>
                  <a:t>correctly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400" b="1" dirty="0"/>
                  <a:t>  :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A coin is tossed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times. </a:t>
                </a:r>
              </a:p>
              <a:p>
                <a:pPr marL="0" indent="0">
                  <a:buNone/>
                </a:pPr>
                <a:r>
                  <a:rPr lang="en-US" sz="1800" dirty="0"/>
                  <a:t> Random Variable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1800" dirty="0"/>
                  <a:t>:  The number of times pattern</a:t>
                </a:r>
                <a:r>
                  <a:rPr lang="en-US" sz="1800" b="1" dirty="0"/>
                  <a:t> HHT </a:t>
                </a:r>
                <a:r>
                  <a:rPr lang="en-US" sz="1800" dirty="0"/>
                  <a:t>appears.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                    </a:t>
                </a:r>
                <a:r>
                  <a:rPr lang="en-US" sz="2400" b="1" dirty="0"/>
                  <a:t>E</a:t>
                </a:r>
                <a:r>
                  <a:rPr lang="en-US" sz="2400" dirty="0"/>
                  <a:t>[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400" dirty="0">
                    <a:solidFill>
                      <a:srgbClr val="002060"/>
                    </a:solidFill>
                  </a:rPr>
                  <a:t>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??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3</a:t>
                </a:r>
                <a:r>
                  <a:rPr lang="en-US" sz="2400" b="1" dirty="0"/>
                  <a:t>  :</a:t>
                </a:r>
              </a:p>
              <a:p>
                <a:pPr marL="0" indent="0">
                  <a:buNone/>
                </a:pPr>
                <a:r>
                  <a:rPr lang="en-US" sz="2000" dirty="0"/>
                  <a:t>A bin contains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red balls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b="1" dirty="0"/>
                  <a:t> blue balls </a:t>
                </a:r>
                <a:r>
                  <a:rPr lang="en-US" sz="2000" dirty="0"/>
                  <a:t>in a bin.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balls are taken out randomly uniformly without replacement.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red balls preceding all blue balls.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 rotWithShape="1">
                <a:blip r:embed="rId2"/>
                <a:stretch>
                  <a:fillRect l="-1071" t="-994" b="-37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2819400"/>
            <a:ext cx="403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C31"/>
                </a:solidFill>
              </a:rPr>
              <a:t>Homework </a:t>
            </a:r>
            <a:r>
              <a:rPr lang="en-US" sz="2800" b="1" dirty="0"/>
              <a:t>from last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609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Spend at least 2 hours today trying to solve the 3 problems given in the previous slide.</a:t>
            </a:r>
          </a:p>
          <a:p>
            <a:endParaRPr lang="en-US" sz="2400" dirty="0"/>
          </a:p>
          <a:p>
            <a:r>
              <a:rPr lang="en-US" sz="2400" dirty="0"/>
              <a:t>These 2 hours will be very valuable for you in the long run.</a:t>
            </a:r>
          </a:p>
          <a:p>
            <a:pPr marL="0" indent="0">
              <a:buNone/>
            </a:pPr>
            <a:r>
              <a:rPr lang="en-US" sz="2400" dirty="0"/>
              <a:t>      I really mean it.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Balls </a:t>
            </a:r>
            <a:r>
              <a:rPr lang="en-US" sz="3200" b="1" dirty="0">
                <a:solidFill>
                  <a:srgbClr val="7030A0"/>
                </a:solidFill>
              </a:rPr>
              <a:t>Out of</a:t>
            </a:r>
            <a:r>
              <a:rPr lang="en-US" sz="3200" b="1" dirty="0"/>
              <a:t> Bin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bin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IN" sz="2000" dirty="0"/>
                  <a:t> red balls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IN" sz="2000" dirty="0"/>
                  <a:t> blue balls.</a:t>
                </a:r>
              </a:p>
              <a:p>
                <a:pPr marL="0" indent="0">
                  <a:buNone/>
                </a:pPr>
                <a:r>
                  <a:rPr lang="en-US" sz="2000" dirty="0"/>
                  <a:t>Balls are taken out from the bag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What is the probability that         appears ahead of all blue balls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  <a:r>
                  <a:rPr lang="en-US" sz="2000" dirty="0"/>
                  <a:t> Give formal arguments in support of your answer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981200"/>
            <a:ext cx="2240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uniformly randomly</a:t>
            </a:r>
            <a:endParaRPr lang="en-IN" sz="20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981200"/>
            <a:ext cx="289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</a:t>
            </a:r>
            <a:r>
              <a:rPr lang="en-US" sz="2000" u="sng" dirty="0"/>
              <a:t>without</a:t>
            </a:r>
            <a:r>
              <a:rPr lang="en-US" sz="2000" dirty="0"/>
              <a:t> replacement.</a:t>
            </a:r>
            <a:endParaRPr lang="en-IN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667000" y="2971800"/>
            <a:ext cx="4876800" cy="304800"/>
            <a:chOff x="2667000" y="2971800"/>
            <a:chExt cx="4876800" cy="304800"/>
          </a:xfrm>
        </p:grpSpPr>
        <p:sp>
          <p:nvSpPr>
            <p:cNvPr id="5" name="Oval 4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4486507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3581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3657600"/>
            <a:ext cx="4876800" cy="312234"/>
            <a:chOff x="2667000" y="2971800"/>
            <a:chExt cx="4876800" cy="312234"/>
          </a:xfrm>
        </p:grpSpPr>
        <p:sp>
          <p:nvSpPr>
            <p:cNvPr id="20" name="Oval 19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67000" y="4335966"/>
            <a:ext cx="4876800" cy="312234"/>
            <a:chOff x="2667000" y="2971800"/>
            <a:chExt cx="4876800" cy="312234"/>
          </a:xfrm>
        </p:grpSpPr>
        <p:sp>
          <p:nvSpPr>
            <p:cNvPr id="32" name="Oval 31"/>
            <p:cNvSpPr/>
            <p:nvPr/>
          </p:nvSpPr>
          <p:spPr>
            <a:xfrm>
              <a:off x="2667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72390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3581400" y="2979234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4038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/>
            <p:cNvSpPr/>
            <p:nvPr/>
          </p:nvSpPr>
          <p:spPr>
            <a:xfrm>
              <a:off x="4486507" y="2979234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49530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67818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58674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63246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3124200" y="2971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/>
            <p:cNvSpPr/>
            <p:nvPr/>
          </p:nvSpPr>
          <p:spPr>
            <a:xfrm>
              <a:off x="5410200" y="2971800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3" name="5-Point Star 42"/>
          <p:cNvSpPr/>
          <p:nvPr/>
        </p:nvSpPr>
        <p:spPr>
          <a:xfrm>
            <a:off x="6858000" y="27432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5-Point Star 43"/>
          <p:cNvSpPr/>
          <p:nvPr/>
        </p:nvSpPr>
        <p:spPr>
          <a:xfrm>
            <a:off x="3200400" y="34290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5-Point Star 44"/>
          <p:cNvSpPr/>
          <p:nvPr/>
        </p:nvSpPr>
        <p:spPr>
          <a:xfrm>
            <a:off x="5486400" y="411480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5112834"/>
            <a:ext cx="304800" cy="525966"/>
            <a:chOff x="5562600" y="4267200"/>
            <a:chExt cx="304800" cy="525966"/>
          </a:xfrm>
        </p:grpSpPr>
        <p:sp>
          <p:nvSpPr>
            <p:cNvPr id="46" name="Oval 45"/>
            <p:cNvSpPr/>
            <p:nvPr/>
          </p:nvSpPr>
          <p:spPr>
            <a:xfrm>
              <a:off x="5562600" y="4488366"/>
              <a:ext cx="304800" cy="304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5638800" y="4267200"/>
              <a:ext cx="152400" cy="15240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006C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79" y="5097652"/>
                <a:ext cx="771621" cy="617348"/>
              </a:xfrm>
              <a:prstGeom prst="rect">
                <a:avLst/>
              </a:prstGeom>
              <a:blipFill rotWithShape="1">
                <a:blip r:embed="rId3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83658" y="6337610"/>
            <a:ext cx="4327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applying </a:t>
            </a:r>
            <a:r>
              <a:rPr lang="en-US" sz="2000" b="1" dirty="0"/>
              <a:t>Partition Theorem</a:t>
            </a:r>
            <a:r>
              <a:rPr lang="en-US" sz="2000" dirty="0"/>
              <a:t> carefully.</a:t>
            </a:r>
          </a:p>
        </p:txBody>
      </p:sp>
    </p:spTree>
    <p:extLst>
      <p:ext uri="{BB962C8B-B14F-4D97-AF65-F5344CB8AC3E}">
        <p14:creationId xmlns:p14="http://schemas.microsoft.com/office/powerpoint/2010/main" val="37193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Recruitment </a:t>
            </a:r>
            <a:r>
              <a:rPr lang="en-US" sz="3200" dirty="0"/>
              <a:t>problem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8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0600" y="5410200"/>
            <a:ext cx="6357938" cy="315948"/>
            <a:chOff x="990600" y="5410200"/>
            <a:chExt cx="6357938" cy="31594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990600" y="541020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4" name="Oval 23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20537" y="542320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20" name="Oval 19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267200" y="5445510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6" name="Oval 15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900738" y="5471529"/>
              <a:ext cx="1447800" cy="254619"/>
              <a:chOff x="990600" y="5410200"/>
              <a:chExt cx="1447800" cy="254619"/>
            </a:xfrm>
            <a:grpFill/>
          </p:grpSpPr>
          <p:sp>
            <p:nvSpPr>
              <p:cNvPr id="12" name="Oval 11"/>
              <p:cNvSpPr/>
              <p:nvPr/>
            </p:nvSpPr>
            <p:spPr>
              <a:xfrm>
                <a:off x="990600" y="5410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1600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62822" y="543529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5436219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1    2                              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73" y="5031573"/>
                <a:ext cx="658622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97044" y="5138186"/>
            <a:ext cx="0" cy="957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2093479"/>
            <a:ext cx="4315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 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5213" y="2057400"/>
            <a:ext cx="27949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best person is selected. 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5335140" y="2743200"/>
            <a:ext cx="3504060" cy="2133600"/>
            <a:chOff x="3009900" y="2362200"/>
            <a:chExt cx="3504060" cy="2133600"/>
          </a:xfrm>
        </p:grpSpPr>
        <p:sp>
          <p:nvSpPr>
            <p:cNvPr id="36" name="Oval 35"/>
            <p:cNvSpPr/>
            <p:nvPr/>
          </p:nvSpPr>
          <p:spPr>
            <a:xfrm>
              <a:off x="3009900" y="23622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48958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048250" y="3048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7338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448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600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52850" y="2667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2194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33528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2862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9624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67250" y="2514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4345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724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13385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4386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410200" y="2971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5105400" y="3352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0065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734050" y="2819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581650" y="3581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73405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10200" y="3276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257800" y="3657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886450" y="3810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019800" y="3505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5626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419600" y="2743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191000" y="2590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172200" y="3810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449440" y="2743200"/>
            <a:ext cx="3162300" cy="2133600"/>
            <a:chOff x="3124200" y="2362200"/>
            <a:chExt cx="3162300" cy="21336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6544815" y="3276600"/>
            <a:ext cx="1505135" cy="1066800"/>
            <a:chOff x="4219575" y="2895600"/>
            <a:chExt cx="1505135" cy="1066800"/>
          </a:xfrm>
        </p:grpSpPr>
        <p:sp>
          <p:nvSpPr>
            <p:cNvPr id="101" name="Oval 100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201690" y="2427754"/>
            <a:ext cx="23251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“the best” candidate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2417918"/>
                <a:ext cx="538865" cy="391646"/>
              </a:xfrm>
              <a:prstGeom prst="rect">
                <a:avLst/>
              </a:prstGeom>
              <a:blipFill rotWithShape="1">
                <a:blip r:embed="rId3"/>
                <a:stretch>
                  <a:fillRect t="-6250" r="-1931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occupying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place</a:t>
                </a: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450068"/>
                <a:ext cx="244291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95" t="-8197" r="-12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b="1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a:rPr lang="en-US" sz="2000" b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| 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b="1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988575"/>
                <a:ext cx="2429576" cy="503792"/>
              </a:xfrm>
              <a:prstGeom prst="rect">
                <a:avLst/>
              </a:prstGeom>
              <a:blipFill rotWithShape="1">
                <a:blip r:embed="rId5"/>
                <a:stretch>
                  <a:fillRect l="-19298" t="-118072" r="-3258" b="-17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 smtClean="0"/>
                      <m:t>P</m:t>
                    </m:r>
                    <m:r>
                      <m:rPr>
                        <m:nor/>
                      </m:rPr>
                      <a:rPr lang="en-US" b="1" dirty="0" smtClean="0"/>
                      <m:t>(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70C0"/>
                        </a:solidFill>
                      </a:rPr>
                      <m:t>B</m:t>
                    </m:r>
                  </m:oMath>
                </a14:m>
                <a:r>
                  <a:rPr lang="en-US" b="1" dirty="0"/>
                  <a:t>) =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5" y="3048000"/>
                <a:ext cx="80342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273"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5-Point Star 87"/>
          <p:cNvSpPr/>
          <p:nvPr/>
        </p:nvSpPr>
        <p:spPr>
          <a:xfrm>
            <a:off x="5077522" y="5726150"/>
            <a:ext cx="152400" cy="152400"/>
          </a:xfrm>
          <a:prstGeom prst="star5">
            <a:avLst/>
          </a:prstGeom>
          <a:solidFill>
            <a:srgbClr val="FFC000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5153722" y="5214123"/>
            <a:ext cx="0" cy="272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51" y="4835756"/>
                <a:ext cx="32489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196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44524" y="6107151"/>
            <a:ext cx="27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what conditions will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60" y="6096000"/>
            <a:ext cx="65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best applicant be selected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happens ?</a:t>
                </a: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107151"/>
                <a:ext cx="4530856" cy="391646"/>
              </a:xfrm>
              <a:prstGeom prst="rect">
                <a:avLst/>
              </a:prstGeom>
              <a:blipFill rotWithShape="1">
                <a:blip r:embed="rId8"/>
                <a:stretch>
                  <a:fillRect l="-1077" t="-6250" r="-269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best among the first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applicants</a:t>
                </a: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24" y="6462956"/>
                <a:ext cx="398743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23" t="-8197" r="-2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is occupying a position among the first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58" y="6470907"/>
                <a:ext cx="4085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43" t="-8333" r="-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36109" y="6462956"/>
            <a:ext cx="96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Answer: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3101964" y="3352800"/>
            <a:ext cx="581589" cy="782031"/>
            <a:chOff x="2438400" y="3429000"/>
            <a:chExt cx="581589" cy="782031"/>
          </a:xfrm>
        </p:grpSpPr>
        <p:sp>
          <p:nvSpPr>
            <p:cNvPr id="112" name="Right Brace 111"/>
            <p:cNvSpPr/>
            <p:nvPr/>
          </p:nvSpPr>
          <p:spPr>
            <a:xfrm rot="5400000">
              <a:off x="2518585" y="3348815"/>
              <a:ext cx="421220" cy="58158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729195" y="3832151"/>
              <a:ext cx="0" cy="378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66" y="4111083"/>
                <a:ext cx="440825" cy="596958"/>
              </a:xfrm>
              <a:prstGeom prst="rect">
                <a:avLst/>
              </a:prstGeom>
              <a:blipFill rotWithShape="1">
                <a:blip r:embed="rId11"/>
                <a:stretch>
                  <a:fillRect t="-3000" r="-35135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ight Brace 114"/>
          <p:cNvSpPr/>
          <p:nvPr/>
        </p:nvSpPr>
        <p:spPr>
          <a:xfrm rot="5400000">
            <a:off x="2382069" y="3170068"/>
            <a:ext cx="421220" cy="8586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84" y="3805535"/>
                <a:ext cx="383438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526" r="-3174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4552" y="129953"/>
                <a:ext cx="8294896" cy="13759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Conditioned on even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you will have to define a partition of the </a:t>
                </a:r>
                <a:r>
                  <a:rPr lang="en-US" i="1" dirty="0"/>
                  <a:t>reduced</a:t>
                </a:r>
                <a:r>
                  <a:rPr lang="en-US" dirty="0"/>
                  <a:t> sample space based on </a:t>
                </a:r>
              </a:p>
              <a:p>
                <a:pPr marL="0" indent="0">
                  <a:buNone/>
                </a:pPr>
                <a:r>
                  <a:rPr lang="en-US" dirty="0"/>
                  <a:t>“</a:t>
                </a:r>
                <a:r>
                  <a:rPr lang="en-US" b="1" dirty="0"/>
                  <a:t>the set of applicants that occupy first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/>
                  <a:t> positions”. </a:t>
                </a:r>
              </a:p>
              <a:p>
                <a:pPr marL="0" indent="0">
                  <a:buNone/>
                </a:pPr>
                <a:r>
                  <a:rPr lang="en-US" dirty="0"/>
                  <a:t>Then provide suitable arguments to conclude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| </m:t>
                        </m:r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1" dirty="0"/>
                  <a:t>) </a:t>
                </a:r>
                <a:r>
                  <a:rPr lang="en-IN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N" b="1" dirty="0"/>
                  <a:t> .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52" y="129953"/>
                <a:ext cx="8294896" cy="1375954"/>
              </a:xfrm>
              <a:prstGeom prst="rect">
                <a:avLst/>
              </a:prstGeom>
              <a:blipFill>
                <a:blip r:embed="rId13"/>
                <a:stretch>
                  <a:fillRect l="-587" t="-1316" b="-8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  <p:bldP spid="106" grpId="0" animBg="1"/>
      <p:bldP spid="107" grpId="0"/>
      <p:bldP spid="108" grpId="0"/>
      <p:bldP spid="88" grpId="0" animBg="1"/>
      <p:bldP spid="90" grpId="0" animBg="1"/>
      <p:bldP spid="3" grpId="0"/>
      <p:bldP spid="29" grpId="0"/>
      <p:bldP spid="109" grpId="0"/>
      <p:bldP spid="110" grpId="0" animBg="1"/>
      <p:bldP spid="2" grpId="0" animBg="1"/>
      <p:bldP spid="31" grpId="0"/>
      <p:bldP spid="114" grpId="0" animBg="1"/>
      <p:bldP spid="115" grpId="0" animBg="1"/>
      <p:bldP spid="32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Variable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Tossing a fair coin </a:t>
            </a:r>
            <a:r>
              <a:rPr lang="en-US" sz="3200" b="1" dirty="0">
                <a:solidFill>
                  <a:srgbClr val="0070C0"/>
                </a:solidFill>
              </a:rPr>
              <a:t>5</a:t>
            </a:r>
            <a:r>
              <a:rPr lang="en-US" sz="3200" b="1" dirty="0"/>
              <a:t> times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72" y="1905000"/>
            <a:ext cx="232166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3652295" y="6023517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74977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HEADS in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tosses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2858428"/>
            <a:ext cx="27560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Probability</a:t>
            </a:r>
            <a:r>
              <a:rPr lang="en-US" dirty="0"/>
              <a:t> of getting </a:t>
            </a:r>
          </a:p>
          <a:p>
            <a:pPr algn="ctr"/>
            <a:r>
              <a:rPr lang="en-US" dirty="0"/>
              <a:t>at least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 HEADS in </a:t>
            </a:r>
            <a:r>
              <a:rPr lang="en-US" dirty="0">
                <a:solidFill>
                  <a:srgbClr val="0070C0"/>
                </a:solidFill>
              </a:rPr>
              <a:t>5</a:t>
            </a:r>
            <a:r>
              <a:rPr lang="en-US" dirty="0"/>
              <a:t> tosses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6145175"/>
            <a:ext cx="7210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33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7" grpId="0" animBg="1"/>
      <p:bldP spid="7" grpI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Throwing </a:t>
            </a:r>
            <a:r>
              <a:rPr lang="en-US" sz="3200" b="1" dirty="0">
                <a:solidFill>
                  <a:srgbClr val="0070C0"/>
                </a:solidFill>
              </a:rPr>
              <a:t>3</a:t>
            </a:r>
            <a:r>
              <a:rPr lang="en-US" sz="3200" b="1" dirty="0"/>
              <a:t> dices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962400" y="54102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Sum of numbers</a:t>
            </a: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throws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05000"/>
            <a:ext cx="2590800" cy="259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99438" y="2858428"/>
            <a:ext cx="245400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Probability</a:t>
            </a:r>
            <a:r>
              <a:rPr lang="en-US" dirty="0"/>
              <a:t> of getting </a:t>
            </a:r>
          </a:p>
          <a:p>
            <a:pPr algn="ctr"/>
            <a:r>
              <a:rPr lang="en-US" dirty="0"/>
              <a:t>total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sum </a:t>
            </a:r>
            <a:r>
              <a:rPr lang="en-US" dirty="0">
                <a:solidFill>
                  <a:srgbClr val="0070C0"/>
                </a:solidFill>
              </a:rPr>
              <a:t>10</a:t>
            </a:r>
            <a:r>
              <a:rPr lang="en-US" dirty="0"/>
              <a:t> in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 throws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4600" y="5531858"/>
            <a:ext cx="8380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5150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Putting </a:t>
                </a:r>
                <a14:m>
                  <m:oMath xmlns:m="http://schemas.openxmlformats.org/officeDocument/2006/math">
                    <m:r>
                      <a:rPr lang="en-US" sz="32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/>
                  <a:t>letters randomly uniformly </a:t>
                </a:r>
                <a:br>
                  <a:rPr lang="en-US" sz="3200" dirty="0"/>
                </a:br>
                <a:r>
                  <a:rPr lang="en-US" sz="3200" dirty="0"/>
                  <a:t>into </a:t>
                </a:r>
                <a14:m>
                  <m:oMath xmlns:m="http://schemas.openxmlformats.org/officeDocument/2006/math">
                    <m:r>
                      <a:rPr lang="en-US" sz="3200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envelopes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429000" y="5410200"/>
            <a:ext cx="3005254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The numbers</a:t>
            </a:r>
            <a:r>
              <a:rPr lang="en-US" b="1" dirty="0"/>
              <a:t> </a:t>
            </a:r>
            <a:r>
              <a:rPr lang="en-US" dirty="0">
                <a:solidFill>
                  <a:schemeClr val="tx1"/>
                </a:solidFill>
              </a:rPr>
              <a:t>of letters that are correctly placed.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3392269"/>
                <a:ext cx="3310778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Probability</a:t>
                </a:r>
                <a:r>
                  <a:rPr lang="en-US" dirty="0"/>
                  <a:t> of getting </a:t>
                </a:r>
              </a:p>
              <a:p>
                <a:pPr algn="ctr"/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letters correctly placed.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392269"/>
                <a:ext cx="3310778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84" t="-3670" r="-2569" b="-119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14738"/>
            <a:ext cx="1437947" cy="9572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438284"/>
            <a:ext cx="1329836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37391" y="3908703"/>
                <a:ext cx="983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letters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91" y="3908703"/>
                <a:ext cx="98321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98952" y="2825118"/>
                <a:ext cx="13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envelopes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952" y="2825118"/>
                <a:ext cx="132709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82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75220" y="5532711"/>
                <a:ext cx="75309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20" y="5532711"/>
                <a:ext cx="75309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556" t="-6452" r="-1031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 animBg="1"/>
      <p:bldP spid="12" grpId="2" uiExpand="1" build="allAtOnce" animBg="1"/>
      <p:bldP spid="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3082</TotalTime>
  <Words>1009</Words>
  <Application>Microsoft Office PowerPoint</Application>
  <PresentationFormat>On-screen Show (4:3)</PresentationFormat>
  <Paragraphs>278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Mathematic for Computer Science - III CS203B </vt:lpstr>
      <vt:lpstr>PowerPoint Presentation</vt:lpstr>
      <vt:lpstr>Balls Out of Bin</vt:lpstr>
      <vt:lpstr>Recruitment problem</vt:lpstr>
      <vt:lpstr>PowerPoint Presentation</vt:lpstr>
      <vt:lpstr>Random Variable</vt:lpstr>
      <vt:lpstr>Tossing a fair coin 5 times</vt:lpstr>
      <vt:lpstr>Throwing 3 dices</vt:lpstr>
      <vt:lpstr>Putting n letters randomly uniformly  into n envelopes</vt:lpstr>
      <vt:lpstr>Random variable</vt:lpstr>
      <vt:lpstr>Many Random Variables  for the same Probability space</vt:lpstr>
      <vt:lpstr>Expected value  of a random variable</vt:lpstr>
      <vt:lpstr>Expected Value of a random variable (average value)</vt:lpstr>
      <vt:lpstr>Example 1</vt:lpstr>
      <vt:lpstr>Example 2</vt:lpstr>
      <vt:lpstr>Example 3</vt:lpstr>
      <vt:lpstr>Example 3</vt:lpstr>
      <vt:lpstr>Example 3</vt:lpstr>
      <vt:lpstr>Can we solve these problems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Anshit Arya</cp:lastModifiedBy>
  <cp:revision>556</cp:revision>
  <dcterms:created xsi:type="dcterms:W3CDTF">2011-12-03T04:13:03Z</dcterms:created>
  <dcterms:modified xsi:type="dcterms:W3CDTF">2021-08-03T18:32:37Z</dcterms:modified>
</cp:coreProperties>
</file>