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513" r:id="rId3"/>
    <p:sldId id="538" r:id="rId4"/>
    <p:sldId id="559" r:id="rId5"/>
    <p:sldId id="543" r:id="rId6"/>
    <p:sldId id="516" r:id="rId7"/>
    <p:sldId id="544" r:id="rId8"/>
    <p:sldId id="550" r:id="rId9"/>
    <p:sldId id="546" r:id="rId10"/>
    <p:sldId id="547" r:id="rId11"/>
    <p:sldId id="551" r:id="rId12"/>
    <p:sldId id="557" r:id="rId13"/>
    <p:sldId id="548" r:id="rId14"/>
    <p:sldId id="549" r:id="rId15"/>
    <p:sldId id="552" r:id="rId16"/>
    <p:sldId id="553" r:id="rId17"/>
    <p:sldId id="55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130.png"/><Relationship Id="rId7" Type="http://schemas.openxmlformats.org/officeDocument/2006/relationships/image" Target="../media/image280.png"/><Relationship Id="rId12" Type="http://schemas.openxmlformats.org/officeDocument/2006/relationships/image" Target="../media/image3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270.png"/><Relationship Id="rId5" Type="http://schemas.openxmlformats.org/officeDocument/2006/relationships/image" Target="../media/image290.png"/><Relationship Id="rId15" Type="http://schemas.openxmlformats.org/officeDocument/2006/relationships/image" Target="../media/image35.png"/><Relationship Id="rId10" Type="http://schemas.openxmlformats.org/officeDocument/2006/relationships/image" Target="../media/image210.png"/><Relationship Id="rId4" Type="http://schemas.openxmlformats.org/officeDocument/2006/relationships/image" Target="../media/image11.jpeg"/><Relationship Id="rId9" Type="http://schemas.openxmlformats.org/officeDocument/2006/relationships/image" Target="../media/image21.gif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11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0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6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35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4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gif"/><Relationship Id="rId7" Type="http://schemas.openxmlformats.org/officeDocument/2006/relationships/image" Target="../media/image22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gif"/><Relationship Id="rId10" Type="http://schemas.openxmlformats.org/officeDocument/2006/relationships/image" Target="../media/image29.png"/><Relationship Id="rId4" Type="http://schemas.openxmlformats.org/officeDocument/2006/relationships/image" Target="../media/image4.jp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80.png"/><Relationship Id="rId7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2060"/>
                </a:solidFill>
              </a:rPr>
              <a:t>CS203B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6: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Linearity</a:t>
            </a:r>
            <a:r>
              <a:rPr lang="en-US" sz="2000" b="1" dirty="0">
                <a:solidFill>
                  <a:schemeClr val="tx1"/>
                </a:solidFill>
              </a:rPr>
              <a:t> of </a:t>
            </a:r>
            <a:r>
              <a:rPr lang="en-US" sz="2000" b="1" dirty="0">
                <a:solidFill>
                  <a:srgbClr val="0070C0"/>
                </a:solidFill>
              </a:rPr>
              <a:t>expectation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Sum</a:t>
            </a:r>
            <a:r>
              <a:rPr lang="en-US" sz="3200" b="1" dirty="0">
                <a:solidFill>
                  <a:srgbClr val="002060"/>
                </a:solidFill>
              </a:rPr>
              <a:t>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/>
                  <a:t>:</a:t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r>
                  <a:rPr lang="en-US" sz="3200" b="1" dirty="0"/>
                  <a:t>Pattern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tosses of a fair coin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91600" cy="49530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                    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occurs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at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location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91600" cy="4953000"/>
              </a:xfrm>
              <a:blipFill rotWithShape="1">
                <a:blip r:embed="rId3"/>
                <a:stretch>
                  <a:fillRect l="-746" t="-616" b="-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620000" y="5506764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6158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81788" y="1641088"/>
            <a:ext cx="318612" cy="1102112"/>
            <a:chOff x="2736294" y="1564888"/>
            <a:chExt cx="318612" cy="110211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895600" y="1954124"/>
              <a:ext cx="0" cy="71287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36294" y="156488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94" y="1564888"/>
                  <a:ext cx="3186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5766371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66371"/>
                <a:ext cx="365805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49702" y="5766371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02" y="5766371"/>
                <a:ext cx="482824" cy="610936"/>
              </a:xfrm>
              <a:prstGeom prst="rect">
                <a:avLst/>
              </a:prstGeom>
              <a:blipFill rotWithShape="1">
                <a:blip r:embed="rId7"/>
                <a:stretch>
                  <a:fillRect r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5749122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749122"/>
                <a:ext cx="482824" cy="610936"/>
              </a:xfrm>
              <a:prstGeom prst="rect">
                <a:avLst/>
              </a:prstGeom>
              <a:blipFill rotWithShape="1">
                <a:blip r:embed="rId8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71464" y="27604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8195" y="2762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17990" y="2770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9" name="Trapezoid 28"/>
          <p:cNvSpPr/>
          <p:nvPr/>
        </p:nvSpPr>
        <p:spPr>
          <a:xfrm rot="5400000">
            <a:off x="7245587" y="1279079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805892"/>
            <a:ext cx="906604" cy="103899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66698" y="1209466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Ribbon 23"/>
          <p:cNvSpPr/>
          <p:nvPr/>
        </p:nvSpPr>
        <p:spPr>
          <a:xfrm>
            <a:off x="7322996" y="4026701"/>
            <a:ext cx="3678534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outcome of each coin toss is independent of other coins, so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00382" y="4800600"/>
                <a:ext cx="322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occur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location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82" y="4800600"/>
                <a:ext cx="322716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701" t="-8333" r="-22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1000" y="4800600"/>
                <a:ext cx="400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doesn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occur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location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0077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70" t="-8333" r="-16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72885" y="3219472"/>
                <a:ext cx="2989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  <m:brk m:alnAt="7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HH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C00000"/>
                          </a:solidFill>
                          <a:latin typeface="Cambria Math"/>
                        </a:rPr>
                        <m:t>T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occurs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at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th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location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85" y="3219472"/>
                <a:ext cx="29899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396996" y="3526603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96" y="3526603"/>
                <a:ext cx="12282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2793876" y="2726837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53200" y="6295547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is so easy and compact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2743798" y="570865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98" y="570865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Down Ribbon 32"/>
              <p:cNvSpPr/>
              <p:nvPr/>
            </p:nvSpPr>
            <p:spPr>
              <a:xfrm>
                <a:off x="-1709703" y="1378527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can define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9703" y="1378527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5"/>
                <a:stretch>
                  <a:fillRect b="-10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6765990" y="2984874"/>
            <a:ext cx="4838700" cy="1181100"/>
          </a:xfrm>
          <a:prstGeom prst="cloudCallout">
            <a:avLst>
              <a:gd name="adj1" fmla="val -53018"/>
              <a:gd name="adj2" fmla="val 725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would you focus on while taking </a:t>
            </a:r>
            <a:r>
              <a:rPr lang="en-US" i="1" dirty="0">
                <a:solidFill>
                  <a:schemeClr val="tx1"/>
                </a:solidFill>
              </a:rPr>
              <a:t>microscopic</a:t>
            </a:r>
            <a:r>
              <a:rPr lang="en-US" dirty="0">
                <a:solidFill>
                  <a:schemeClr val="tx1"/>
                </a:solidFill>
              </a:rPr>
              <a:t> approach of this experiment?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8" grpId="0" animBg="1"/>
      <p:bldP spid="28" grpId="1" animBg="1"/>
      <p:bldP spid="10" grpId="0"/>
      <p:bldP spid="18" grpId="0"/>
      <p:bldP spid="19" grpId="0"/>
      <p:bldP spid="12" grpId="0"/>
      <p:bldP spid="21" grpId="0"/>
      <p:bldP spid="22" grpId="0"/>
      <p:bldP spid="29" grpId="0" animBg="1"/>
      <p:bldP spid="24" grpId="0" animBg="1"/>
      <p:bldP spid="24" grpId="1" animBg="1"/>
      <p:bldP spid="14" grpId="0"/>
      <p:bldP spid="15" grpId="0"/>
      <p:bldP spid="16" grpId="0"/>
      <p:bldP spid="17" grpId="0"/>
      <p:bldP spid="20" grpId="0" animBg="1"/>
      <p:bldP spid="27" grpId="0" animBg="1"/>
      <p:bldP spid="27" grpId="1" animBg="1"/>
      <p:bldP spid="32" grpId="0" animBg="1"/>
      <p:bldP spid="33" grpId="0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/>
                  <a:t>:</a:t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r>
                  <a:rPr lang="en-US" sz="3200" b="1" dirty="0"/>
                  <a:t>Pattern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tosses of a fair coin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6436" y="1583607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?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436" y="1583607"/>
                <a:ext cx="8229600" cy="4884751"/>
              </a:xfrm>
              <a:blipFill>
                <a:blip r:embed="rId3"/>
                <a:stretch>
                  <a:fillRect l="-667" t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082658"/>
                  </p:ext>
                </p:extLst>
              </p:nvPr>
            </p:nvGraphicFramePr>
            <p:xfrm>
              <a:off x="152401" y="4744720"/>
              <a:ext cx="818886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1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72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437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48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57414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𝟗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𝟏𝟎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𝟏𝟒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082658"/>
                  </p:ext>
                </p:extLst>
              </p:nvPr>
            </p:nvGraphicFramePr>
            <p:xfrm>
              <a:off x="152401" y="4744720"/>
              <a:ext cx="818886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140"/>
                    <a:gridCol w="531080"/>
                    <a:gridCol w="617202"/>
                    <a:gridCol w="574140"/>
                    <a:gridCol w="624377"/>
                    <a:gridCol w="674802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39" r="-132978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046" t="-1639" r="-13367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08" t="-1639" r="-10514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6842" t="-1639" r="-101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69608" t="-1639" r="-84803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1532" t="-1639" r="-679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27660" t="-1639" r="-7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7660" t="-1639" r="-6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7660" t="-1639" r="-5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27660" t="-1639" r="-4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6842" t="-1639" r="-29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28723" t="-1639" r="-2010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28723" t="-1639" r="-1010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28723" t="-1639" r="-1064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Group 31"/>
          <p:cNvGrpSpPr/>
          <p:nvPr/>
        </p:nvGrpSpPr>
        <p:grpSpPr>
          <a:xfrm>
            <a:off x="7144392" y="2617232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⋯ 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0" y="3124200"/>
            <a:ext cx="1826141" cy="1017806"/>
            <a:chOff x="0" y="2868394"/>
            <a:chExt cx="1826141" cy="1017806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8394"/>
              <a:ext cx="182614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times 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HHT appears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913071" y="3514725"/>
              <a:ext cx="610929" cy="371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67727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600" y="5104883"/>
            <a:ext cx="7924800" cy="381517"/>
            <a:chOff x="228600" y="5104883"/>
            <a:chExt cx="7924800" cy="381517"/>
          </a:xfrm>
        </p:grpSpPr>
        <p:sp>
          <p:nvSpPr>
            <p:cNvPr id="3" name="TextBox 2"/>
            <p:cNvSpPr txBox="1"/>
            <p:nvPr/>
          </p:nvSpPr>
          <p:spPr>
            <a:xfrm>
              <a:off x="1905000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00427" y="5104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8914" y="5104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611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71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5939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35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131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57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1753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183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517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8600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651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1905000" y="2726837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089276" y="2743200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1576" y="3974068"/>
                <a:ext cx="375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76" y="39740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>
            <a:off x="2206686" y="2030324"/>
            <a:ext cx="0" cy="71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800" y="2373868"/>
            <a:ext cx="616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1      2       3       4      5      6      7     8      9      10    11    12     13   14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343400" y="1981200"/>
            <a:ext cx="0" cy="71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86013" y="1359932"/>
                <a:ext cx="96372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13" y="1359932"/>
                <a:ext cx="96372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5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3" grpId="0" animBg="1"/>
      <p:bldP spid="41" grpId="0"/>
      <p:bldP spid="129" grpId="0" animBg="1"/>
      <p:bldP spid="129" grpId="1" animBg="1"/>
      <p:bldP spid="130" grpId="0" animBg="1"/>
      <p:bldP spid="130" grpId="1" animBg="1"/>
      <p:bldP spid="10" grpId="0" animBg="1"/>
      <p:bldP spid="13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What have we learnt till now?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Letters into envelopes </a:t>
                </a:r>
                <a:r>
                  <a:rPr lang="en-US" sz="2000" dirty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/>
                  <a:t>the number of letters correctly placed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Pattern HHT in n coin tosses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/>
                  <a:t>the number of times HHT appears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  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79747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2766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2766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The main question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3276600"/>
            <a:ext cx="60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48722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Problem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dirty="0"/>
              <a:t>: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Letters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0070C0"/>
                </a:solidFill>
              </a:rPr>
              <a:t> envelopes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: the number of no. of letters correctly placed.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00" y="1460316"/>
            <a:ext cx="1941700" cy="1292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Problem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800" b="1" dirty="0"/>
                  <a:t>: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Pattern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in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tosses of a fair coin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: the number times pattern HHT appears.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−3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815" t="-623" b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62250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today’s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Solve </a:t>
            </a:r>
            <a:r>
              <a:rPr lang="en-US" sz="2000" b="1" dirty="0"/>
              <a:t>Problem 3</a:t>
            </a:r>
            <a:r>
              <a:rPr lang="en-US" sz="2000" dirty="0"/>
              <a:t> using linearity of expectation.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Try to ponder over the following questions 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Why does the linearity of expectation holds irrespective of the probability distribution of the random variables ?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Why does the linearity of expectation holds irrespective of the dependence/independence among the constituent random variables ?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Suppose we define “product of random variables” in a similar fashion. Will the same property holds there as well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Can we solve these problems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letters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envelopes.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letters placed </a:t>
                </a:r>
                <a:r>
                  <a:rPr lang="en-US" sz="2000" b="1" dirty="0"/>
                  <a:t>correctly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400" b="1" dirty="0"/>
                  <a:t>  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 coin is tossed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times. </a:t>
                </a:r>
              </a:p>
              <a:p>
                <a:pPr marL="0" indent="0">
                  <a:buNone/>
                </a:pPr>
                <a:r>
                  <a:rPr lang="en-US" sz="1800" dirty="0"/>
                  <a:t> Random Variable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1800" dirty="0"/>
                  <a:t>:  The number of times pattern</a:t>
                </a:r>
                <a:r>
                  <a:rPr lang="en-US" sz="1800" b="1" dirty="0"/>
                  <a:t> HHT </a:t>
                </a:r>
                <a:r>
                  <a:rPr lang="en-US" sz="1800" dirty="0"/>
                  <a:t>appears.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         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3</a:t>
                </a:r>
                <a:r>
                  <a:rPr lang="en-US" sz="2400" b="1" dirty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red 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blue</a:t>
                </a:r>
                <a:r>
                  <a:rPr lang="en-US" sz="2000" dirty="0"/>
                  <a:t> balls.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red balls preceding all blue balls.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37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envelopes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5016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letters</a:t>
                </a:r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envelopes </a:t>
                </a:r>
                <a:r>
                  <a:rPr lang="en-US" sz="2000" dirty="0"/>
                  <a:t>with distinct addresses written on them.</a:t>
                </a:r>
                <a:endParaRPr lang="en-US" sz="2000" b="1" dirty="0"/>
              </a:p>
              <a:p>
                <a:r>
                  <a:rPr lang="en-US" sz="2000" dirty="0"/>
                  <a:t>Each letter is meant for a unique envelope.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letters correctly placed.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 dirty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5016"/>
                <a:ext cx="8229600" cy="4525963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7" y="1480860"/>
            <a:ext cx="1941700" cy="12926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6600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8838" y="3775416"/>
            <a:ext cx="68473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Letters are assigned </a:t>
            </a:r>
            <a:r>
              <a:rPr lang="en-US" u="sng" dirty="0"/>
              <a:t>randomly uniformly</a:t>
            </a:r>
            <a:r>
              <a:rPr lang="en-US" dirty="0"/>
              <a:t> to the envelopes, one by one.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7000" y="914400"/>
            <a:ext cx="388619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19200" y="5511584"/>
                <a:ext cx="600934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11584"/>
                <a:ext cx="600934" cy="508216"/>
              </a:xfrm>
              <a:prstGeom prst="rect">
                <a:avLst/>
              </a:prstGeom>
              <a:blipFill rotWithShape="1">
                <a:blip r:embed="rId4"/>
                <a:stretch>
                  <a:fillRect r="-1212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5555518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55518"/>
                <a:ext cx="10447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3609" y="5595125"/>
                <a:ext cx="593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none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remaining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letters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are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placed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correctly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09" y="5595125"/>
                <a:ext cx="5936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124200" y="5541640"/>
            <a:ext cx="32766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77000" y="5562600"/>
            <a:ext cx="19050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36869" y="5581026"/>
                <a:ext cx="48610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(at least one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letters is correctly placed)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69" y="5581026"/>
                <a:ext cx="48610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2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43200" y="5562600"/>
                <a:ext cx="73344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1 −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562600"/>
                <a:ext cx="73344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667" t="-8333" r="-10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5575943" y="3823343"/>
            <a:ext cx="384048" cy="446606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33179" y="6248400"/>
                <a:ext cx="2800767" cy="5352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…</m:t>
                      </m:r>
                      <m:sSup>
                        <m:sSup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79" y="6248400"/>
                <a:ext cx="2800767" cy="535275"/>
              </a:xfrm>
              <a:prstGeom prst="rect">
                <a:avLst/>
              </a:prstGeom>
              <a:blipFill rotWithShape="1">
                <a:blip r:embed="rId9"/>
                <a:stretch>
                  <a:fillRect r="-87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Line Callout 1 11"/>
              <p:cNvSpPr/>
              <p:nvPr/>
            </p:nvSpPr>
            <p:spPr>
              <a:xfrm>
                <a:off x="92692" y="6245352"/>
                <a:ext cx="1763276" cy="612648"/>
              </a:xfrm>
              <a:prstGeom prst="borderCallout1">
                <a:avLst>
                  <a:gd name="adj1" fmla="val -1271"/>
                  <a:gd name="adj2" fmla="val 48979"/>
                  <a:gd name="adj3" fmla="val -49495"/>
                  <a:gd name="adj4" fmla="val 7439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No. of ways of choosing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letters</a:t>
                </a:r>
              </a:p>
            </p:txBody>
          </p:sp>
        </mc:Choice>
        <mc:Fallback>
          <p:sp>
            <p:nvSpPr>
              <p:cNvPr id="12" name="Line Callout 1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2" y="6245352"/>
                <a:ext cx="1763276" cy="612648"/>
              </a:xfrm>
              <a:prstGeom prst="borderCallout1">
                <a:avLst>
                  <a:gd name="adj1" fmla="val -1271"/>
                  <a:gd name="adj2" fmla="val 48979"/>
                  <a:gd name="adj3" fmla="val -49495"/>
                  <a:gd name="adj4" fmla="val 74396"/>
                </a:avLst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5410200"/>
                <a:ext cx="110568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410200"/>
                <a:ext cx="1105687" cy="62985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ine Callout 1 34"/>
              <p:cNvSpPr/>
              <p:nvPr/>
            </p:nvSpPr>
            <p:spPr>
              <a:xfrm>
                <a:off x="1905000" y="6245352"/>
                <a:ext cx="2360645" cy="612648"/>
              </a:xfrm>
              <a:prstGeom prst="borderCallout1">
                <a:avLst>
                  <a:gd name="adj1" fmla="val -1271"/>
                  <a:gd name="adj2" fmla="val 48979"/>
                  <a:gd name="adj3" fmla="val -54957"/>
                  <a:gd name="adj4" fmla="val 3202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Probability these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letters are placed correctly</a:t>
                </a:r>
              </a:p>
            </p:txBody>
          </p:sp>
        </mc:Choice>
        <mc:Fallback xmlns="">
          <p:sp>
            <p:nvSpPr>
              <p:cNvPr id="35" name="Line Callout 1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45352"/>
                <a:ext cx="2360645" cy="612648"/>
              </a:xfrm>
              <a:prstGeom prst="borderCallout1">
                <a:avLst>
                  <a:gd name="adj1" fmla="val -1271"/>
                  <a:gd name="adj2" fmla="val 48979"/>
                  <a:gd name="adj3" fmla="val -54957"/>
                  <a:gd name="adj4" fmla="val 32024"/>
                </a:avLst>
              </a:prstGeom>
              <a:blipFill rotWithShape="1">
                <a:blip r:embed="rId13"/>
                <a:stretch>
                  <a:fillRect r="-767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248400" y="4747274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appears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X]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11" grpId="0" animBg="1"/>
      <p:bldP spid="24" grpId="0" animBg="1"/>
      <p:bldP spid="25" grpId="0"/>
      <p:bldP spid="27" grpId="0"/>
      <p:bldP spid="18" grpId="0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12" grpId="0" animBg="1"/>
      <p:bldP spid="12" grpId="1" animBg="1"/>
      <p:bldP spid="13" grpId="0"/>
      <p:bldP spid="35" grpId="0" animBg="1"/>
      <p:bldP spid="35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/>
                  <a:t>:</a:t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r>
                  <a:rPr lang="en-US" sz="3200" b="1" dirty="0"/>
                  <a:t>Pattern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tosses of a fair coin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 fair coin is tossed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The number of times pattern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 </a:t>
                </a:r>
                <a:r>
                  <a:rPr lang="en-US" sz="2000" dirty="0"/>
                  <a:t>appears.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 dirty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Ribbon 1"/>
          <p:cNvSpPr/>
          <p:nvPr/>
        </p:nvSpPr>
        <p:spPr>
          <a:xfrm>
            <a:off x="2286000" y="5480746"/>
            <a:ext cx="3810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Recursive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4876800"/>
                <a:ext cx="76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76800"/>
                <a:ext cx="7628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00" t="-8197" r="-128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86120" y="4876800"/>
                <a:ext cx="4504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Expected no. of times HHT appears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tosses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20" y="4876800"/>
                <a:ext cx="45040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83" t="-8197" r="-21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appears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Y]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1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3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Bag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balls preceding 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b="1" dirty="0"/>
                  <a:t> ball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96069" y="2438400"/>
            <a:ext cx="4876800" cy="461665"/>
            <a:chOff x="2665141" y="2814935"/>
            <a:chExt cx="48768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2665141" y="2971800"/>
              <a:ext cx="4876800" cy="304800"/>
              <a:chOff x="2667000" y="2971800"/>
              <a:chExt cx="4876800" cy="304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571699" y="281493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3009792"/>
            <a:ext cx="2150328" cy="716805"/>
            <a:chOff x="2650272" y="3386327"/>
            <a:chExt cx="2150328" cy="71680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3533412" y="2503187"/>
              <a:ext cx="384048" cy="215032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/>
                    <a:t> red balls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87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3967976" y="1942230"/>
            <a:ext cx="2142893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2200" y="1969846"/>
            <a:ext cx="28213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233299" y="5424933"/>
                <a:ext cx="1220334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99" y="5424933"/>
                <a:ext cx="1220334" cy="1015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blipFill rotWithShape="1">
                <a:blip r:embed="rId6"/>
                <a:stretch>
                  <a:fillRect r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226554" y="5729286"/>
                <a:ext cx="1028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=</a:t>
                </a: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54" y="5729286"/>
                <a:ext cx="1028743" cy="369332"/>
              </a:xfrm>
              <a:prstGeom prst="rect">
                <a:avLst/>
              </a:prstGeom>
              <a:blipFill>
                <a:blip r:embed="rId7"/>
                <a:stretch>
                  <a:fillRect t="-10000" r="-414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miley Face 65"/>
          <p:cNvSpPr/>
          <p:nvPr/>
        </p:nvSpPr>
        <p:spPr>
          <a:xfrm>
            <a:off x="74676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0399" y="914400"/>
            <a:ext cx="275806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5669" y="5078197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 appears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Z]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11984" y="5463758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41216" y="5996952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34469" y="2978500"/>
            <a:ext cx="0" cy="374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blue ball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89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9" grpId="0" animBg="1"/>
      <p:bldP spid="60" grpId="0" animBg="1"/>
      <p:bldP spid="63" grpId="0"/>
      <p:bldP spid="64" grpId="0"/>
      <p:bldP spid="65" grpId="0"/>
      <p:bldP spid="66" grpId="0" animBg="1"/>
      <p:bldP spid="67" grpId="0" animBg="1"/>
      <p:bldP spid="34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/>
              <a:t>Since viewing the random experiment in its </a:t>
            </a:r>
            <a:r>
              <a:rPr lang="en-US" sz="2400" u="sng" dirty="0">
                <a:solidFill>
                  <a:srgbClr val="7030A0"/>
                </a:solidFill>
              </a:rPr>
              <a:t>entirety</a:t>
            </a:r>
            <a:r>
              <a:rPr lang="en-US" sz="2400" dirty="0"/>
              <a:t> looks so complex, </a:t>
            </a:r>
            <a:br>
              <a:rPr lang="en-US" sz="2400" dirty="0"/>
            </a:br>
            <a:r>
              <a:rPr lang="en-US" sz="2400" dirty="0"/>
              <a:t>let us take a </a:t>
            </a:r>
            <a:r>
              <a:rPr lang="en-US" sz="2400" i="1" dirty="0"/>
              <a:t>microscopic</a:t>
            </a:r>
            <a:r>
              <a:rPr lang="en-US" sz="2400" dirty="0"/>
              <a:t> 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245587" y="907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34626"/>
            <a:ext cx="906604" cy="103899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8856" y="431181"/>
            <a:ext cx="88203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45542" y="4420824"/>
            <a:ext cx="47456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of red balls preceding all blue balls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41917" y="454067"/>
                <a:ext cx="3535775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Letters into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envelopes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17" y="454067"/>
                <a:ext cx="353577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974" r="-3952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52960" y="2895600"/>
                <a:ext cx="372384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red balls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blue balls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60" y="2895600"/>
                <a:ext cx="372384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8974" r="-2121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41916" y="5066564"/>
                <a:ext cx="4268284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Tossing a coin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times blue balls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16" y="5066564"/>
                <a:ext cx="426828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65" t="-8974" r="-298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141916" y="6397161"/>
            <a:ext cx="41658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of times 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pattern appears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12019" y="2286000"/>
            <a:ext cx="52125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of letters correctly placed into envelopes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2960" y="5767115"/>
            <a:ext cx="366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TTT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HHHH</a:t>
            </a:r>
            <a:r>
              <a:rPr lang="en-US" b="1" dirty="0">
                <a:solidFill>
                  <a:srgbClr val="C00000"/>
                </a:solidFill>
              </a:rPr>
              <a:t>TT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143000" y="3734683"/>
            <a:ext cx="4197240" cy="280583"/>
            <a:chOff x="909549" y="1319617"/>
            <a:chExt cx="4197240" cy="280583"/>
          </a:xfrm>
        </p:grpSpPr>
        <p:grpSp>
          <p:nvGrpSpPr>
            <p:cNvPr id="92" name="Group 91"/>
            <p:cNvGrpSpPr/>
            <p:nvPr/>
          </p:nvGrpSpPr>
          <p:grpSpPr>
            <a:xfrm>
              <a:off x="909549" y="1319617"/>
              <a:ext cx="4197240" cy="280583"/>
              <a:chOff x="2667000" y="2971800"/>
              <a:chExt cx="48768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4" name="Oval 103"/>
            <p:cNvSpPr/>
            <p:nvPr/>
          </p:nvSpPr>
          <p:spPr>
            <a:xfrm>
              <a:off x="1676400" y="1329615"/>
              <a:ext cx="261631" cy="27058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41" y="1057938"/>
            <a:ext cx="1521127" cy="101263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79" y="1092321"/>
            <a:ext cx="1041793" cy="895426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44604" y="2781912"/>
            <a:ext cx="702209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6200" y="4953000"/>
            <a:ext cx="709049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5400000">
            <a:off x="7253383" y="31176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96" y="3644426"/>
            <a:ext cx="906604" cy="1038997"/>
          </a:xfrm>
          <a:prstGeom prst="rect">
            <a:avLst/>
          </a:prstGeom>
        </p:spPr>
      </p:pic>
      <p:sp>
        <p:nvSpPr>
          <p:cNvPr id="115" name="Trapezoid 114"/>
          <p:cNvSpPr/>
          <p:nvPr/>
        </p:nvSpPr>
        <p:spPr>
          <a:xfrm rot="5400000">
            <a:off x="7245587" y="5098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625626"/>
            <a:ext cx="906604" cy="103899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7166698" y="838200"/>
            <a:ext cx="312596" cy="6006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72" grpId="0"/>
      <p:bldP spid="113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envelopes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letter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correctly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placed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letter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correctly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letter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incorrectly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letter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is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correctly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4525963"/>
              </a:xfrm>
              <a:blipFill rotWithShape="1">
                <a:blip r:embed="rId2"/>
                <a:stretch>
                  <a:fillRect l="-690" t="-674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00" y="1460316"/>
            <a:ext cx="1941700" cy="12926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05400" y="5334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543800" y="5638800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  <p:sp>
        <p:nvSpPr>
          <p:cNvPr id="26" name="Trapezoid 25"/>
          <p:cNvSpPr/>
          <p:nvPr/>
        </p:nvSpPr>
        <p:spPr>
          <a:xfrm rot="5400000">
            <a:off x="7245587" y="907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34626"/>
            <a:ext cx="906604" cy="103899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166698" y="838200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2736" y="1954124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1639669"/>
                <a:ext cx="695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letter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639669"/>
                <a:ext cx="69544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895" t="-4717" r="-15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78" y="5786702"/>
            <a:ext cx="1655693" cy="10578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Line Callout 1 1"/>
              <p:cNvSpPr/>
              <p:nvPr/>
            </p:nvSpPr>
            <p:spPr>
              <a:xfrm>
                <a:off x="6324600" y="5298203"/>
                <a:ext cx="2438400" cy="571500"/>
              </a:xfrm>
              <a:prstGeom prst="borderCallout1">
                <a:avLst>
                  <a:gd name="adj1" fmla="val 44232"/>
                  <a:gd name="adj2" fmla="val -1016"/>
                  <a:gd name="adj3" fmla="val 114320"/>
                  <a:gd name="adj4" fmla="val -529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‘correct’ envelope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letter.</a:t>
                </a:r>
              </a:p>
            </p:txBody>
          </p:sp>
        </mc:Choice>
        <mc:Fallback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298203"/>
                <a:ext cx="2438400" cy="571500"/>
              </a:xfrm>
              <a:prstGeom prst="borderCallout1">
                <a:avLst>
                  <a:gd name="adj1" fmla="val 44232"/>
                  <a:gd name="adj2" fmla="val -1016"/>
                  <a:gd name="adj3" fmla="val 114320"/>
                  <a:gd name="adj4" fmla="val -52967"/>
                </a:avLst>
              </a:prstGeom>
              <a:blipFill>
                <a:blip r:embed="rId8"/>
                <a:stretch>
                  <a:fillRect t="-8036" b="-5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7138639" y="3975977"/>
            <a:ext cx="2979052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letter is equally likely to be placed in this envelope.  So…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260068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is so easy and compact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loud Callout 24"/>
              <p:cNvSpPr/>
              <p:nvPr/>
            </p:nvSpPr>
            <p:spPr>
              <a:xfrm>
                <a:off x="2362200" y="5563532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563532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Down Ribbon 26"/>
              <p:cNvSpPr/>
              <p:nvPr/>
            </p:nvSpPr>
            <p:spPr>
              <a:xfrm>
                <a:off x="-1219200" y="437187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can define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7" name="Down Ribbon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00" y="437187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 b="-9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6835052" y="2709949"/>
            <a:ext cx="4838700" cy="1181100"/>
          </a:xfrm>
          <a:prstGeom prst="cloudCallout">
            <a:avLst>
              <a:gd name="adj1" fmla="val -53018"/>
              <a:gd name="adj2" fmla="val 725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would you focus on while taking </a:t>
            </a:r>
            <a:r>
              <a:rPr lang="en-US" i="1" dirty="0">
                <a:solidFill>
                  <a:schemeClr val="tx1"/>
                </a:solidFill>
              </a:rPr>
              <a:t>microscopic</a:t>
            </a:r>
            <a:r>
              <a:rPr lang="en-US" dirty="0">
                <a:solidFill>
                  <a:schemeClr val="tx1"/>
                </a:solidFill>
              </a:rPr>
              <a:t> approach of this experiment?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28" grpId="0" animBg="1"/>
      <p:bldP spid="28" grpId="1" animBg="1"/>
      <p:bldP spid="26" grpId="0" animBg="1"/>
      <p:bldP spid="13" grpId="0"/>
      <p:bldP spid="2" grpId="0" animBg="1"/>
      <p:bldP spid="2" grpId="1" animBg="1"/>
      <p:bldP spid="10" grpId="0" animBg="1"/>
      <p:bldP spid="10" grpId="1" animBg="1"/>
      <p:bldP spid="23" grpId="0" animBg="1"/>
      <p:bldP spid="23" grpId="1" animBg="1"/>
      <p:bldP spid="25" grpId="0" animBg="1"/>
      <p:bldP spid="27" grpId="0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envelopes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1    2    3    4     5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559703"/>
                  </p:ext>
                </p:extLst>
              </p:nvPr>
            </p:nvGraphicFramePr>
            <p:xfrm>
              <a:off x="1522782" y="473044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35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559703"/>
                  </p:ext>
                </p:extLst>
              </p:nvPr>
            </p:nvGraphicFramePr>
            <p:xfrm>
              <a:off x="1522782" y="473044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3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" t="-1111" r="-402500" b="-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1111" r="-302500" b="-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502" t="-1111" r="-200995" b="-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00" t="-1111" r="-102000" b="-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000" t="-1111" r="-2000" b="-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144392" y="2617232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0" y="2868394"/>
            <a:ext cx="1905971" cy="1017806"/>
            <a:chOff x="0" y="2868394"/>
            <a:chExt cx="1905971" cy="1017806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8394"/>
              <a:ext cx="190597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letters 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correctly placed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952986" y="3514725"/>
              <a:ext cx="571014" cy="371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3004975" y="3191560"/>
            <a:ext cx="341793" cy="260219"/>
            <a:chOff x="3004975" y="3092581"/>
            <a:chExt cx="341793" cy="260219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841846" y="3191559"/>
            <a:ext cx="341793" cy="260219"/>
            <a:chOff x="3004975" y="3092581"/>
            <a:chExt cx="341793" cy="260219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760805" y="3191072"/>
            <a:ext cx="341793" cy="260219"/>
            <a:chOff x="3004975" y="3092581"/>
            <a:chExt cx="341793" cy="26021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588077" y="3191072"/>
            <a:ext cx="341793" cy="260219"/>
            <a:chOff x="3004975" y="3092581"/>
            <a:chExt cx="341793" cy="260219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516207" y="3200400"/>
            <a:ext cx="341793" cy="260219"/>
            <a:chOff x="3004975" y="3092581"/>
            <a:chExt cx="341793" cy="260219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3678295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49824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2494569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22038" y="3527218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1              2               3              4               5  </a:t>
            </a:r>
          </a:p>
        </p:txBody>
      </p:sp>
      <p:sp>
        <p:nvSpPr>
          <p:cNvPr id="109" name="Cross 108"/>
          <p:cNvSpPr/>
          <p:nvPr/>
        </p:nvSpPr>
        <p:spPr>
          <a:xfrm rot="2414088">
            <a:off x="3071204" y="2952400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ross 109"/>
          <p:cNvSpPr/>
          <p:nvPr/>
        </p:nvSpPr>
        <p:spPr>
          <a:xfrm rot="2414088">
            <a:off x="4805528" y="2980439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ross 111"/>
          <p:cNvSpPr/>
          <p:nvPr/>
        </p:nvSpPr>
        <p:spPr>
          <a:xfrm rot="2414088">
            <a:off x="6558128" y="2980439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927294" y="3003849"/>
            <a:ext cx="305286" cy="152400"/>
            <a:chOff x="762000" y="685800"/>
            <a:chExt cx="305286" cy="15240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62000" y="762000"/>
              <a:ext cx="76200" cy="76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838686" y="685800"/>
              <a:ext cx="228600" cy="152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640114" y="2998232"/>
            <a:ext cx="305286" cy="152400"/>
            <a:chOff x="762000" y="685800"/>
            <a:chExt cx="305286" cy="15240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762000" y="762000"/>
              <a:ext cx="76200" cy="76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838686" y="685800"/>
              <a:ext cx="228600" cy="152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786013" y="1359932"/>
                <a:ext cx="82586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13" y="1359932"/>
                <a:ext cx="82586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3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32274 0.1071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534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-0.00955 0.107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534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5 0.1071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5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0833 0.1071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53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1666 0.1085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8" grpId="0" uiExpand="1"/>
      <p:bldP spid="3" grpId="0"/>
      <p:bldP spid="49" grpId="0"/>
      <p:bldP spid="60" grpId="0"/>
      <p:bldP spid="62" grpId="0"/>
      <p:bldP spid="65" grpId="0"/>
      <p:bldP spid="33" grpId="0" animBg="1"/>
      <p:bldP spid="41" grpId="0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09" grpId="0" animBg="1"/>
      <p:bldP spid="110" grpId="0" animBg="1"/>
      <p:bldP spid="112" grpId="0" animBg="1"/>
      <p:bldP spid="1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1509</Words>
  <Application>Microsoft Office PowerPoint</Application>
  <PresentationFormat>On-screen Show (4:3)</PresentationFormat>
  <Paragraphs>357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Mathematic for Computer Science - III CS203B </vt:lpstr>
      <vt:lpstr>PowerPoint Presentation</vt:lpstr>
      <vt:lpstr>Can we solve these problems ?</vt:lpstr>
      <vt:lpstr>Problem 1: Letters and envelopes</vt:lpstr>
      <vt:lpstr>Problem 2: Pattern HHT in n tosses of a fair coin</vt:lpstr>
      <vt:lpstr>Problem 3: Balls Out of Bag</vt:lpstr>
      <vt:lpstr>Since viewing the random experiment in its entirety looks so complex,  let us take a microscopic view.</vt:lpstr>
      <vt:lpstr>Problem 1: Letters and envelopes</vt:lpstr>
      <vt:lpstr>Problem 1: Letters and envelopes</vt:lpstr>
      <vt:lpstr>Sum of Random Variables</vt:lpstr>
      <vt:lpstr>Problem 2: Pattern HHT in n tosses of a fair coin</vt:lpstr>
      <vt:lpstr>Problem 2: Pattern HHT in n tosses of a fair coin</vt:lpstr>
      <vt:lpstr>What have we learnt till now?</vt:lpstr>
      <vt:lpstr>The main question ?</vt:lpstr>
      <vt:lpstr>Problem 1: Letters and envelopes</vt:lpstr>
      <vt:lpstr>Problem 2: Pattern HHT in n tosses of a fair coin</vt:lpstr>
      <vt:lpstr>Homework from today’s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Anshit Arya</cp:lastModifiedBy>
  <cp:revision>587</cp:revision>
  <dcterms:created xsi:type="dcterms:W3CDTF">2011-12-03T04:13:03Z</dcterms:created>
  <dcterms:modified xsi:type="dcterms:W3CDTF">2021-08-04T17:02:43Z</dcterms:modified>
</cp:coreProperties>
</file>