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28" r:id="rId2"/>
    <p:sldId id="513" r:id="rId3"/>
    <p:sldId id="569" r:id="rId4"/>
    <p:sldId id="576" r:id="rId5"/>
    <p:sldId id="575" r:id="rId6"/>
    <p:sldId id="570" r:id="rId7"/>
    <p:sldId id="571" r:id="rId8"/>
    <p:sldId id="572" r:id="rId9"/>
    <p:sldId id="573" r:id="rId10"/>
    <p:sldId id="577" r:id="rId11"/>
    <p:sldId id="547" r:id="rId12"/>
    <p:sldId id="549" r:id="rId13"/>
    <p:sldId id="562" r:id="rId14"/>
    <p:sldId id="516" r:id="rId15"/>
    <p:sldId id="551" r:id="rId16"/>
    <p:sldId id="561" r:id="rId17"/>
    <p:sldId id="560" r:id="rId18"/>
    <p:sldId id="564" r:id="rId19"/>
    <p:sldId id="565" r:id="rId20"/>
    <p:sldId id="566" r:id="rId21"/>
    <p:sldId id="567" r:id="rId22"/>
    <p:sldId id="568" r:id="rId23"/>
    <p:sldId id="55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40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21.png"/><Relationship Id="rId5" Type="http://schemas.openxmlformats.org/officeDocument/2006/relationships/image" Target="../media/image15.png"/><Relationship Id="rId10" Type="http://schemas.openxmlformats.org/officeDocument/2006/relationships/image" Target="../media/image112.png"/><Relationship Id="rId4" Type="http://schemas.openxmlformats.org/officeDocument/2006/relationships/image" Target="../media/image14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11.png"/><Relationship Id="rId4" Type="http://schemas.openxmlformats.org/officeDocument/2006/relationships/image" Target="../media/image43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31.png"/><Relationship Id="rId7" Type="http://schemas.openxmlformats.org/officeDocument/2006/relationships/image" Target="../media/image42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2.gi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47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002060"/>
                </a:solidFill>
              </a:rPr>
              <a:t>CS203B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Lecture 7: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Well known </a:t>
            </a:r>
            <a:r>
              <a:rPr lang="en-US" sz="2000" b="1" dirty="0">
                <a:solidFill>
                  <a:srgbClr val="0070C0"/>
                </a:solidFill>
              </a:rPr>
              <a:t>random variables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Linearity</a:t>
            </a:r>
            <a:r>
              <a:rPr lang="en-US" sz="2000" b="1" dirty="0">
                <a:solidFill>
                  <a:schemeClr val="tx1"/>
                </a:solidFill>
              </a:rPr>
              <a:t> of </a:t>
            </a:r>
            <a:r>
              <a:rPr lang="en-US" sz="2000" b="1" dirty="0">
                <a:solidFill>
                  <a:srgbClr val="0070C0"/>
                </a:solidFill>
              </a:rPr>
              <a:t>expectation </a:t>
            </a:r>
            <a:r>
              <a:rPr lang="en-US" sz="2000" b="1" dirty="0">
                <a:solidFill>
                  <a:schemeClr val="tx1"/>
                </a:solidFill>
              </a:rPr>
              <a:t>(2 problems).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Conditional</a:t>
            </a:r>
            <a:r>
              <a:rPr lang="en-US" sz="2000" b="1" dirty="0">
                <a:solidFill>
                  <a:srgbClr val="0070C0"/>
                </a:solidFill>
              </a:rPr>
              <a:t> Expectation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 infinite sequence of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identical</a:t>
                </a:r>
                <a:r>
                  <a:rPr lang="en-US" sz="2000" u="sng" dirty="0"/>
                  <a:t> </a:t>
                </a:r>
                <a:r>
                  <a:rPr lang="en-US" sz="2000" dirty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: </a:t>
                </a:r>
                <a:r>
                  <a:rPr lang="en-US" sz="2000" dirty="0"/>
                  <a:t> the number of  trials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and including the trial which gives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success.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called a </a:t>
                </a:r>
                <a:r>
                  <a:rPr lang="en-US" sz="2000" b="1" dirty="0"/>
                  <a:t>negative binomial </a:t>
                </a:r>
                <a:r>
                  <a:rPr lang="en-US" sz="2000" dirty="0"/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tosses of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to get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HEADS.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r>
                  <a:rPr lang="en-US" sz="2000" dirty="0"/>
                  <a:t>What is its mass </a:t>
                </a:r>
                <a:r>
                  <a:rPr lang="en-US" sz="2000" dirty="0" err="1"/>
                  <a:t>funciton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u="sng" dirty="0"/>
                  <a:t>without</a:t>
                </a:r>
                <a:r>
                  <a:rPr lang="en-US" sz="2000" dirty="0"/>
                  <a:t> any knowledge of binomial coefficients, 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1053" t="-1078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Sum</a:t>
            </a:r>
            <a:r>
              <a:rPr lang="en-US" sz="3200" b="1" dirty="0">
                <a:solidFill>
                  <a:srgbClr val="002060"/>
                </a:solidFill>
              </a:rPr>
              <a:t>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</a:t>
                </a:r>
                <a:r>
                  <a:rPr lang="en-US" sz="1800" b="1" dirty="0"/>
                  <a:t>sum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sum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r="-962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Linearity</a:t>
            </a:r>
            <a:r>
              <a:rPr lang="en-US" sz="3600" b="1" dirty="0">
                <a:solidFill>
                  <a:srgbClr val="002060"/>
                </a:solidFill>
              </a:rPr>
              <a:t>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random variables </a:t>
                </a:r>
              </a:p>
              <a:p>
                <a:pPr marL="0" indent="0">
                  <a:buNone/>
                </a:pP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such that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3600" y="3226420"/>
            <a:ext cx="3200400" cy="8225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1400" y="3200400"/>
                <a:ext cx="1099724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1">
                              <a:latin typeface="Cambria Math"/>
                            </a:rPr>
                            <m:t>𝐄</m:t>
                          </m:r>
                          <m:r>
                            <a:rPr lang="en-US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200400"/>
                <a:ext cx="1099724" cy="848566"/>
              </a:xfrm>
              <a:prstGeom prst="rect">
                <a:avLst/>
              </a:prstGeom>
              <a:blipFill rotWithShape="1">
                <a:blip r:embed="rId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403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 </a:t>
            </a:r>
            <a:r>
              <a:rPr lang="en-US" sz="2800" b="1" dirty="0"/>
              <a:t>from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2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>
                <a:solidFill>
                  <a:srgbClr val="0070C0"/>
                </a:solidFill>
              </a:rPr>
              <a:t>3</a:t>
            </a:r>
            <a:r>
              <a:rPr lang="en-US" sz="3200" b="1" dirty="0"/>
              <a:t>:</a:t>
            </a:r>
            <a:br>
              <a:rPr lang="en-US" sz="3200" b="1" dirty="0"/>
            </a:br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Bag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/>
                  <a:t> balls preceding all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b="1" dirty="0"/>
                  <a:t> ball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>
                <a:blip r:embed="rId2"/>
                <a:stretch>
                  <a:fillRect l="-741" t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996069" y="2438400"/>
            <a:ext cx="4876800" cy="461665"/>
            <a:chOff x="2665141" y="2814935"/>
            <a:chExt cx="4876800" cy="461665"/>
          </a:xfrm>
        </p:grpSpPr>
        <p:grpSp>
          <p:nvGrpSpPr>
            <p:cNvPr id="18" name="Group 17"/>
            <p:cNvGrpSpPr/>
            <p:nvPr/>
          </p:nvGrpSpPr>
          <p:grpSpPr>
            <a:xfrm>
              <a:off x="2665141" y="2971800"/>
              <a:ext cx="4876800" cy="304800"/>
              <a:chOff x="2667000" y="2971800"/>
              <a:chExt cx="4876800" cy="304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667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242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86507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386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9530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102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674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246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239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81800" y="2971800"/>
                <a:ext cx="304800" cy="3048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571699" y="281493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81200" y="3009792"/>
            <a:ext cx="2150328" cy="716805"/>
            <a:chOff x="2650272" y="3386327"/>
            <a:chExt cx="2150328" cy="716805"/>
          </a:xfrm>
        </p:grpSpPr>
        <p:sp>
          <p:nvSpPr>
            <p:cNvPr id="51" name="Right Brace 50"/>
            <p:cNvSpPr/>
            <p:nvPr/>
          </p:nvSpPr>
          <p:spPr>
            <a:xfrm rot="5400000">
              <a:off x="3533412" y="2503187"/>
              <a:ext cx="384048" cy="215032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07472" y="3733800"/>
                  <a:ext cx="1113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/>
                    <a:t> red balls</a:t>
                  </a: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472" y="3733800"/>
                  <a:ext cx="111389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87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3967976" y="1942230"/>
            <a:ext cx="2142893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2200" y="1969846"/>
            <a:ext cx="2821388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198756" y="4911183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212675" y="5410088"/>
                <a:ext cx="1220334" cy="1015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75" y="5410088"/>
                <a:ext cx="1220334" cy="1015471"/>
              </a:xfrm>
              <a:prstGeom prst="rect">
                <a:avLst/>
              </a:prstGeom>
              <a:blipFill rotWithShape="1">
                <a:blip r:embed="rId4"/>
                <a:stretch>
                  <a:fillRect r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245766" y="5562600"/>
                <a:ext cx="1231234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66" y="5562600"/>
                <a:ext cx="1231234" cy="622863"/>
              </a:xfrm>
              <a:prstGeom prst="rect">
                <a:avLst/>
              </a:prstGeom>
              <a:blipFill rotWithShape="1">
                <a:blip r:embed="rId5"/>
                <a:stretch>
                  <a:fillRect r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005697" y="5758934"/>
                <a:ext cx="1028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="1" dirty="0"/>
                      <m:t> =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97" y="5758934"/>
                <a:ext cx="10287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4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miley Face 65"/>
          <p:cNvSpPr/>
          <p:nvPr/>
        </p:nvSpPr>
        <p:spPr>
          <a:xfrm>
            <a:off x="7467600" y="4343400"/>
            <a:ext cx="609600" cy="614065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00399" y="914400"/>
            <a:ext cx="2758069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00800" y="4964668"/>
            <a:ext cx="26883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 appears too complicated</a:t>
            </a:r>
          </a:p>
          <a:p>
            <a:pPr algn="ctr"/>
            <a:r>
              <a:rPr lang="en-US" dirty="0"/>
              <a:t>to compute </a:t>
            </a:r>
            <a:r>
              <a:rPr lang="en-US" b="1" dirty="0"/>
              <a:t>E</a:t>
            </a:r>
            <a:r>
              <a:rPr lang="en-US" dirty="0"/>
              <a:t>[</a:t>
            </a:r>
            <a:r>
              <a:rPr lang="en-US" b="1" dirty="0">
                <a:solidFill>
                  <a:srgbClr val="002060"/>
                </a:solidFill>
              </a:rPr>
              <a:t>Z]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11984" y="5463758"/>
            <a:ext cx="284485" cy="39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41216" y="5996952"/>
            <a:ext cx="284485" cy="39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34469" y="2978500"/>
            <a:ext cx="0" cy="374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6200" y="3352800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blue ball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116891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89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3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9" grpId="0" animBg="1"/>
      <p:bldP spid="60" grpId="0" animBg="1"/>
      <p:bldP spid="62" grpId="0" animBg="1"/>
      <p:bldP spid="63" grpId="0"/>
      <p:bldP spid="64" grpId="0"/>
      <p:bldP spid="65" grpId="0"/>
      <p:bldP spid="66" grpId="0" animBg="1"/>
      <p:bldP spid="67" grpId="0" animBg="1"/>
      <p:bldP spid="34" grpId="0" animBg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>
                <a:solidFill>
                  <a:srgbClr val="0070C0"/>
                </a:solidFill>
              </a:rPr>
              <a:t>3</a:t>
            </a:r>
            <a:r>
              <a:rPr lang="en-US" sz="3200" b="1" dirty="0"/>
              <a:t>: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Bag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91600" cy="52578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                            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              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Answer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th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red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ball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precedes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all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blue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balls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=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  <m:sup/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</a:t>
                </a: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91600" cy="5257800"/>
              </a:xfrm>
              <a:blipFill rotWithShape="1">
                <a:blip r:embed="rId2"/>
                <a:stretch>
                  <a:fillRect l="-74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620000" y="5506764"/>
            <a:ext cx="609600" cy="614065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50587" y="4949126"/>
                <a:ext cx="771621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7" y="4949126"/>
                <a:ext cx="771621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166698" y="1209466"/>
            <a:ext cx="312596" cy="1914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Ribbon 23"/>
          <p:cNvSpPr/>
          <p:nvPr/>
        </p:nvSpPr>
        <p:spPr>
          <a:xfrm>
            <a:off x="3808569" y="5096514"/>
            <a:ext cx="3678534" cy="9198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Based on Partition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66117" y="4236578"/>
                <a:ext cx="418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red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ball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precedes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all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blue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balls</m:t>
                    </m:r>
                    <m:r>
                      <m:rPr>
                        <m:nor/>
                      </m:rPr>
                      <a:rPr lang="en-US" dirty="0"/>
                      <m:t>) 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17" y="4236578"/>
                <a:ext cx="4185761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029734" y="4250460"/>
                <a:ext cx="4273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red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ball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precedes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all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blue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balls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34" y="4250460"/>
                <a:ext cx="4273927" cy="369332"/>
              </a:xfrm>
              <a:prstGeom prst="rect">
                <a:avLst/>
              </a:prstGeom>
              <a:blipFill>
                <a:blip r:embed="rId5"/>
                <a:stretch>
                  <a:fillRect l="-114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207231" y="2499811"/>
                <a:ext cx="3869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smtClean="0">
                        <a:latin typeface="Cambria Math"/>
                      </a:rPr>
                      <m:t>i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red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ball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precedes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all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blue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balls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231" y="2499811"/>
                <a:ext cx="386996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267200" y="2805686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05686"/>
                <a:ext cx="12282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629400" y="6107668"/>
            <a:ext cx="251735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is so easy and compact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loud Callout 31"/>
              <p:cNvSpPr/>
              <p:nvPr/>
            </p:nvSpPr>
            <p:spPr>
              <a:xfrm>
                <a:off x="6288358" y="2712641"/>
                <a:ext cx="3276600" cy="1295400"/>
              </a:xfrm>
              <a:prstGeom prst="cloudCallout">
                <a:avLst>
                  <a:gd name="adj1" fmla="val 27300"/>
                  <a:gd name="adj2" fmla="val 708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there exist any relation between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58" y="2712641"/>
                <a:ext cx="3276600" cy="1295400"/>
              </a:xfrm>
              <a:prstGeom prst="cloudCallout">
                <a:avLst>
                  <a:gd name="adj1" fmla="val 27300"/>
                  <a:gd name="adj2" fmla="val 70829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7467600" y="1295400"/>
            <a:ext cx="916258" cy="1007408"/>
            <a:chOff x="7467600" y="1295400"/>
            <a:chExt cx="916258" cy="1007408"/>
          </a:xfrm>
        </p:grpSpPr>
        <p:sp>
          <p:nvSpPr>
            <p:cNvPr id="49" name="Oval 48"/>
            <p:cNvSpPr/>
            <p:nvPr/>
          </p:nvSpPr>
          <p:spPr>
            <a:xfrm>
              <a:off x="7620000" y="152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467600" y="1295400"/>
              <a:ext cx="916258" cy="931208"/>
              <a:chOff x="5282979" y="2792189"/>
              <a:chExt cx="916258" cy="93120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5282979" y="2944589"/>
                <a:ext cx="916258" cy="778808"/>
                <a:chOff x="3274742" y="1507192"/>
                <a:chExt cx="916258" cy="778808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3274742" y="1524000"/>
                  <a:ext cx="916258" cy="762000"/>
                  <a:chOff x="3274742" y="1524000"/>
                  <a:chExt cx="916258" cy="7620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3274742" y="1905000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438293" y="1752600"/>
                    <a:ext cx="304800" cy="304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3886200" y="1957039"/>
                    <a:ext cx="304800" cy="304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657600" y="1752600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3581400" y="1981200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3657600" y="1524000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7" name="Oval 56"/>
                <p:cNvSpPr/>
                <p:nvPr/>
              </p:nvSpPr>
              <p:spPr>
                <a:xfrm>
                  <a:off x="3884342" y="1507192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5511579" y="2792189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8077200" y="1676400"/>
              <a:ext cx="304800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7620000" y="1998008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4" name="Oval 63"/>
          <p:cNvSpPr/>
          <p:nvPr/>
        </p:nvSpPr>
        <p:spPr>
          <a:xfrm>
            <a:off x="7696200" y="1295400"/>
            <a:ext cx="304800" cy="3048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541789" y="2226608"/>
                <a:ext cx="2360838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to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9" y="2226608"/>
                <a:ext cx="2360838" cy="7620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43800" y="1676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676400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001000" y="1916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9166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41888" y="1400076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888" y="1400076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678476" y="126313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76" y="1263134"/>
                <a:ext cx="3225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05468" y="6189357"/>
                <a:ext cx="790601" cy="57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68" y="6189357"/>
                <a:ext cx="790601" cy="575286"/>
              </a:xfrm>
              <a:prstGeom prst="rect">
                <a:avLst/>
              </a:prstGeom>
              <a:blipFill rotWithShape="1">
                <a:blip r:embed="rId14"/>
                <a:stretch>
                  <a:fillRect r="-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8" grpId="0" animBg="1"/>
      <p:bldP spid="28" grpId="1" animBg="1"/>
      <p:bldP spid="10" grpId="0"/>
      <p:bldP spid="24" grpId="0" animBg="1"/>
      <p:bldP spid="24" grpId="1" animBg="1"/>
      <p:bldP spid="14" grpId="0"/>
      <p:bldP spid="15" grpId="0"/>
      <p:bldP spid="16" grpId="0"/>
      <p:bldP spid="17" grpId="0"/>
      <p:bldP spid="27" grpId="0" animBg="1"/>
      <p:bldP spid="27" grpId="1" animBg="1"/>
      <p:bldP spid="32" grpId="0" animBg="1"/>
      <p:bldP spid="32" grpId="1" animBg="1"/>
      <p:bldP spid="64" grpId="0" animBg="1"/>
      <p:bldP spid="3" grpId="0" animBg="1"/>
      <p:bldP spid="11" grpId="0"/>
      <p:bldP spid="66" grpId="0"/>
      <p:bldP spid="67" grpId="0"/>
      <p:bldP spid="68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9050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Practice sheet </a:t>
            </a:r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8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problems on </a:t>
            </a:r>
            <a:r>
              <a:rPr lang="en-US" sz="2800" b="1" dirty="0">
                <a:solidFill>
                  <a:srgbClr val="7030A0"/>
                </a:solidFill>
              </a:rPr>
              <a:t>Linearity</a:t>
            </a:r>
            <a:r>
              <a:rPr lang="en-US" sz="2800" b="1" dirty="0">
                <a:solidFill>
                  <a:schemeClr val="tx1"/>
                </a:solidFill>
              </a:rPr>
              <a:t> of Expectation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5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10515600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people in a given collection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couples, exactly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die. </a:t>
                </a:r>
              </a:p>
              <a:p>
                <a:pPr marL="0" indent="0">
                  <a:buNone/>
                </a:pPr>
                <a:r>
                  <a:rPr lang="en-US" sz="2000" dirty="0"/>
                  <a:t>Assume that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have been picked uniformly at random.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the expected number of surviving couples.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 : The number of surviving couples.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th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couple</m:t>
                    </m:r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survives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10515600" cy="5867400"/>
              </a:xfrm>
              <a:blipFill>
                <a:blip r:embed="rId2"/>
                <a:stretch>
                  <a:fillRect l="-580" t="-624" b="-3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19200" y="3124200"/>
            <a:ext cx="533400" cy="228600"/>
            <a:chOff x="1219200" y="3124200"/>
            <a:chExt cx="533400" cy="228600"/>
          </a:xfrm>
        </p:grpSpPr>
        <p:sp>
          <p:nvSpPr>
            <p:cNvPr id="5" name="Oval 4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05000" y="3128434"/>
            <a:ext cx="533400" cy="228600"/>
            <a:chOff x="1219200" y="3124200"/>
            <a:chExt cx="533400" cy="228600"/>
          </a:xfrm>
        </p:grpSpPr>
        <p:sp>
          <p:nvSpPr>
            <p:cNvPr id="10" name="Oval 9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0800" y="3124200"/>
            <a:ext cx="533400" cy="228600"/>
            <a:chOff x="1219200" y="3124200"/>
            <a:chExt cx="533400" cy="228600"/>
          </a:xfrm>
        </p:grpSpPr>
        <p:sp>
          <p:nvSpPr>
            <p:cNvPr id="14" name="Oval 13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6000" y="3124200"/>
            <a:ext cx="533400" cy="228600"/>
            <a:chOff x="1219200" y="3124200"/>
            <a:chExt cx="533400" cy="228600"/>
          </a:xfrm>
        </p:grpSpPr>
        <p:sp>
          <p:nvSpPr>
            <p:cNvPr id="18" name="Oval 17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14800" y="3124200"/>
            <a:ext cx="533400" cy="228600"/>
            <a:chOff x="1219200" y="3124200"/>
            <a:chExt cx="533400" cy="228600"/>
          </a:xfrm>
        </p:grpSpPr>
        <p:sp>
          <p:nvSpPr>
            <p:cNvPr id="22" name="Oval 21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29000" y="290578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9468" y="28956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33400" y="3810000"/>
            <a:ext cx="723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667000" y="4029414"/>
                <a:ext cx="259398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        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0                                 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029414"/>
                <a:ext cx="2593980" cy="554254"/>
              </a:xfrm>
              <a:prstGeom prst="rect">
                <a:avLst/>
              </a:prstGeom>
              <a:blipFill rotWithShape="1">
                <a:blip r:embed="rId3"/>
                <a:stretch>
                  <a:fillRect r="-3059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21431" y="3974068"/>
                <a:ext cx="2303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smtClean="0">
                        <a:latin typeface="Cambria Math"/>
                      </a:rPr>
                      <m:t>i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couple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survives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431" y="3974068"/>
                <a:ext cx="23038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05200" y="4278868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278868"/>
                <a:ext cx="122822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170430" y="3982150"/>
                <a:ext cx="2360838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to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0" y="3982150"/>
                <a:ext cx="2360838" cy="762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loud Callout 38"/>
              <p:cNvSpPr/>
              <p:nvPr/>
            </p:nvSpPr>
            <p:spPr>
              <a:xfrm>
                <a:off x="6515100" y="1790700"/>
                <a:ext cx="3276600" cy="1295400"/>
              </a:xfrm>
              <a:prstGeom prst="cloudCallout">
                <a:avLst>
                  <a:gd name="adj1" fmla="val 27300"/>
                  <a:gd name="adj2" fmla="val 708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there exist any relation between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Cloud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0" y="1790700"/>
                <a:ext cx="3276600" cy="1295400"/>
              </a:xfrm>
              <a:prstGeom prst="cloudCallout">
                <a:avLst>
                  <a:gd name="adj1" fmla="val 27300"/>
                  <a:gd name="adj2" fmla="val 70829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626739" y="4572000"/>
                <a:ext cx="1326261" cy="948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39" y="4572000"/>
                <a:ext cx="1326261" cy="948914"/>
              </a:xfrm>
              <a:prstGeom prst="rect">
                <a:avLst/>
              </a:prstGeom>
              <a:blipFill rotWithShape="1">
                <a:blip r:embed="rId8"/>
                <a:stretch>
                  <a:fillRect r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53000" y="4724400"/>
                <a:ext cx="2741328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⋅(2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724400"/>
                <a:ext cx="2741328" cy="669094"/>
              </a:xfrm>
              <a:prstGeom prst="rect">
                <a:avLst/>
              </a:prstGeom>
              <a:blipFill rotWithShape="1">
                <a:blip r:embed="rId9"/>
                <a:stretch>
                  <a:fillRect r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986707" y="5914268"/>
                <a:ext cx="312200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⋅(2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07" y="5914268"/>
                <a:ext cx="3122009" cy="669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1219200" y="2895600"/>
            <a:ext cx="5410200" cy="533400"/>
            <a:chOff x="1371600" y="3048000"/>
            <a:chExt cx="5410200" cy="533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371600" y="3276600"/>
              <a:ext cx="533400" cy="228600"/>
              <a:chOff x="1219200" y="3124200"/>
              <a:chExt cx="533400" cy="228600"/>
            </a:xfrm>
          </p:grpSpPr>
          <p:sp>
            <p:nvSpPr>
              <p:cNvPr id="49" name="Oval 48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057400" y="3280834"/>
              <a:ext cx="533400" cy="228600"/>
              <a:chOff x="1219200" y="3124200"/>
              <a:chExt cx="533400" cy="228600"/>
            </a:xfrm>
          </p:grpSpPr>
          <p:sp>
            <p:nvSpPr>
              <p:cNvPr id="53" name="Oval 52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743200" y="3276600"/>
              <a:ext cx="533400" cy="228600"/>
              <a:chOff x="1219200" y="3124200"/>
              <a:chExt cx="533400" cy="228600"/>
            </a:xfrm>
          </p:grpSpPr>
          <p:sp>
            <p:nvSpPr>
              <p:cNvPr id="57" name="Oval 56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48400" y="3276600"/>
              <a:ext cx="533400" cy="228600"/>
              <a:chOff x="1219200" y="3124200"/>
              <a:chExt cx="533400" cy="228600"/>
            </a:xfrm>
          </p:grpSpPr>
          <p:sp>
            <p:nvSpPr>
              <p:cNvPr id="61" name="Oval 60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267200" y="3276600"/>
              <a:ext cx="533400" cy="228600"/>
              <a:chOff x="1219200" y="3124200"/>
              <a:chExt cx="533400" cy="228600"/>
            </a:xfrm>
          </p:grpSpPr>
          <p:sp>
            <p:nvSpPr>
              <p:cNvPr id="65" name="Oval 64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581400" y="305818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81868" y="30480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en-US" dirty="0"/>
            </a:p>
          </p:txBody>
        </p:sp>
      </p:grpSp>
      <p:sp>
        <p:nvSpPr>
          <p:cNvPr id="71" name="Oval 70"/>
          <p:cNvSpPr/>
          <p:nvPr/>
        </p:nvSpPr>
        <p:spPr>
          <a:xfrm>
            <a:off x="4071477" y="2990850"/>
            <a:ext cx="611977" cy="723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2514600" y="2438400"/>
            <a:ext cx="17192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333500" y="3360234"/>
            <a:ext cx="5251390" cy="373566"/>
            <a:chOff x="1333500" y="3360234"/>
            <a:chExt cx="5251390" cy="373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333500" y="336023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500" y="3360234"/>
                  <a:ext cx="36580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019300" y="33644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300" y="3364468"/>
                  <a:ext cx="36580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705100" y="336023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100" y="3360234"/>
                  <a:ext cx="36580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229100" y="3360234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100" y="3360234"/>
                  <a:ext cx="31861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6210300" y="3360234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300" y="3360234"/>
                  <a:ext cx="37459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71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1" grpId="0"/>
      <p:bldP spid="35" grpId="0"/>
      <p:bldP spid="36" grpId="0"/>
      <p:bldP spid="37" grpId="0"/>
      <p:bldP spid="38" grpId="0" animBg="1"/>
      <p:bldP spid="39" grpId="0" animBg="1"/>
      <p:bldP spid="39" grpId="1" animBg="1"/>
      <p:bldP spid="40" grpId="0"/>
      <p:bldP spid="41" grpId="0"/>
      <p:bldP spid="43" grpId="0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>
                <a:solidFill>
                  <a:srgbClr val="0070C0"/>
                </a:solidFill>
              </a:rPr>
              <a:t>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5237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event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random variable defined over the same probability space.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/>
                  <a:t>] 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5237"/>
                <a:ext cx="8229600" cy="5135563"/>
              </a:xfrm>
              <a:blipFill rotWithShape="1">
                <a:blip r:embed="rId2"/>
                <a:stretch>
                  <a:fillRect l="-1111" t="-594" b="-5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/>
              <a:t>Expectation</a:t>
            </a:r>
            <a:br>
              <a:rPr lang="en-US" sz="3600" b="1" dirty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476750" y="3238500"/>
            <a:ext cx="1518237" cy="1017032"/>
            <a:chOff x="4476750" y="3238500"/>
            <a:chExt cx="1518237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356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4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362200" y="1257300"/>
            <a:ext cx="415176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92040" y="1638300"/>
            <a:ext cx="430416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71" t="-8197" r="-4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that event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/>
                  <a:t> has happened.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33" t="-8197" r="-2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loud Callout 53"/>
          <p:cNvSpPr/>
          <p:nvPr/>
        </p:nvSpPr>
        <p:spPr>
          <a:xfrm>
            <a:off x="5657273" y="4532248"/>
            <a:ext cx="3782183" cy="1292612"/>
          </a:xfrm>
          <a:prstGeom prst="cloudCallout">
            <a:avLst>
              <a:gd name="adj1" fmla="val 33034"/>
              <a:gd name="adj2" fmla="val 738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calm mind, try to understand what it means.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Down Ribbon 54"/>
              <p:cNvSpPr/>
              <p:nvPr/>
            </p:nvSpPr>
            <p:spPr>
              <a:xfrm>
                <a:off x="114300" y="5875645"/>
                <a:ext cx="6324600" cy="841248"/>
              </a:xfrm>
              <a:prstGeom prst="ribbon">
                <a:avLst>
                  <a:gd name="adj1" fmla="val 8981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the 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where expectation is taken over </a:t>
                </a:r>
                <a:r>
                  <a:rPr lang="en-US" u="sng" dirty="0">
                    <a:solidFill>
                      <a:schemeClr val="tx1"/>
                    </a:solidFill>
                  </a:rPr>
                  <a:t>all elementary events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55" name="Down Ribbon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5875645"/>
                <a:ext cx="6324600" cy="841248"/>
              </a:xfrm>
              <a:prstGeom prst="ribbon">
                <a:avLst>
                  <a:gd name="adj1" fmla="val 8981"/>
                  <a:gd name="adj2" fmla="val 75000"/>
                </a:avLst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1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6" grpId="0" animBg="1"/>
      <p:bldP spid="57" grpId="0" animBg="1"/>
      <p:bldP spid="3" grpId="0" animBg="1"/>
      <p:bldP spid="7" grpId="0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339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Summary </a:t>
            </a:r>
            <a:r>
              <a:rPr lang="en-US" sz="2800" b="1" dirty="0"/>
              <a:t>of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5237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event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random variable defined over the same probability space.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/>
                  <a:t>] 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5237"/>
                <a:ext cx="8229600" cy="5135563"/>
              </a:xfrm>
              <a:blipFill rotWithShape="1">
                <a:blip r:embed="rId2"/>
                <a:stretch>
                  <a:fillRect l="-1111" t="-594" b="-5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</a:t>
            </a:r>
            <a:r>
              <a:rPr lang="en-US" sz="3600" b="1" dirty="0"/>
              <a:t> Expectation</a:t>
            </a:r>
            <a:br>
              <a:rPr lang="en-US" sz="3600" b="1" dirty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476750" y="3238500"/>
            <a:ext cx="1518238" cy="1017032"/>
            <a:chOff x="4476750" y="3238500"/>
            <a:chExt cx="1518238" cy="1017032"/>
          </a:xfrm>
        </p:grpSpPr>
        <p:sp>
          <p:nvSpPr>
            <p:cNvPr id="67" name="Oval 66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638800" y="3886200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35618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4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Oval 68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00400" y="4572000"/>
                <a:ext cx="38100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 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72000"/>
                <a:ext cx="3810000" cy="914400"/>
              </a:xfrm>
              <a:prstGeom prst="rect">
                <a:avLst/>
              </a:prstGeom>
              <a:blipFill rotWithShape="1">
                <a:blip r:embed="rId4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3652" y="4647011"/>
                <a:ext cx="1945596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𝐏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52" y="4647011"/>
                <a:ext cx="1945596" cy="764376"/>
              </a:xfrm>
              <a:prstGeom prst="rect">
                <a:avLst/>
              </a:prstGeom>
              <a:blipFill rotWithShape="1"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1000" y="4703213"/>
                <a:ext cx="809068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703213"/>
                <a:ext cx="809068" cy="651973"/>
              </a:xfrm>
              <a:prstGeom prst="rect">
                <a:avLst/>
              </a:prstGeom>
              <a:blipFill rotWithShape="1">
                <a:blip r:embed="rId6"/>
                <a:stretch>
                  <a:fillRect r="-9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14800" y="4419600"/>
                <a:ext cx="289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0" smtClean="0">
                              <a:latin typeface="Cambria Math"/>
                            </a:rPr>
                            <m:t>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419600"/>
                <a:ext cx="2895600" cy="1200329"/>
              </a:xfrm>
              <a:prstGeom prst="rect">
                <a:avLst/>
              </a:prstGeom>
              <a:blipFill rotWithShape="1">
                <a:blip r:embed="rId7"/>
                <a:stretch>
                  <a:fillRect t="-19289" r="-25053" b="-4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671" t="-8197" r="-4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that event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/>
                  <a:t> has happened.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633" t="-8197" r="-2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loud Callout 27"/>
          <p:cNvSpPr/>
          <p:nvPr/>
        </p:nvSpPr>
        <p:spPr>
          <a:xfrm>
            <a:off x="-170263" y="4535008"/>
            <a:ext cx="3370663" cy="1071911"/>
          </a:xfrm>
          <a:prstGeom prst="cloudCallout">
            <a:avLst>
              <a:gd name="adj1" fmla="val -21273"/>
              <a:gd name="adj2" fmla="val 712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still missing in this equation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own Ribbon 28"/>
              <p:cNvSpPr/>
              <p:nvPr/>
            </p:nvSpPr>
            <p:spPr>
              <a:xfrm>
                <a:off x="18480" y="5864612"/>
                <a:ext cx="6324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the 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where expectation is taken over </a:t>
                </a:r>
                <a:r>
                  <a:rPr lang="en-US" u="sng" dirty="0">
                    <a:solidFill>
                      <a:schemeClr val="tx1"/>
                    </a:solidFill>
                  </a:rPr>
                  <a:t>all elementary events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9" name="Down Ribbo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" y="5864612"/>
                <a:ext cx="6324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99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3" grpId="0"/>
      <p:bldP spid="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Partition </a:t>
            </a:r>
            <a:r>
              <a:rPr lang="en-US" sz="3200" b="1" dirty="0">
                <a:solidFill>
                  <a:srgbClr val="002060"/>
                </a:solidFill>
              </a:rPr>
              <a:t>of </a:t>
            </a:r>
            <a:r>
              <a:rPr lang="en-US" sz="3200" b="1" dirty="0">
                <a:solidFill>
                  <a:srgbClr val="0070C0"/>
                </a:solidFill>
              </a:rPr>
              <a:t>sample space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a random variable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, how can we express </a:t>
                </a:r>
                <a:r>
                  <a:rPr lang="en-US" sz="1800" b="1" dirty="0"/>
                  <a:t>E(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7150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>
                    <a:solidFill>
                      <a:schemeClr val="tx1"/>
                    </a:solidFill>
                  </a:rPr>
                  <a:t>                   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E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chemeClr val="tx1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150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30496" b="-58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109912" y="1148576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2791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3730" y="5949434"/>
                <a:ext cx="929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000" b="1" i="0" dirty="0" smtClean="0"/>
                        <m:t>P</m:t>
                      </m:r>
                      <m:r>
                        <m:rPr>
                          <m:nor/>
                        </m:rPr>
                        <a:rPr lang="en-US" sz="2000" i="0" dirty="0" smtClean="0"/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 dirty="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30" y="5949434"/>
                <a:ext cx="929870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980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4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  <p:bldP spid="2" grpId="0" uiExpan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Miner</a:t>
            </a:r>
            <a:r>
              <a:rPr lang="en-US" b="1" dirty="0"/>
              <a:t>’s Problem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The number of hours to escape from the mine.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800" dirty="0"/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=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1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760158" y="1643062"/>
            <a:ext cx="3997830" cy="1176338"/>
            <a:chOff x="2760158" y="1643062"/>
            <a:chExt cx="3997830" cy="11763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158" y="1643062"/>
              <a:ext cx="1119188" cy="98289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01788" y="2441289"/>
              <a:ext cx="8210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Door 1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612" y="1651841"/>
              <a:ext cx="1119188" cy="98289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280242" y="2450068"/>
              <a:ext cx="8210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Door 2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651841"/>
              <a:ext cx="1119188" cy="98289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732141" y="2450068"/>
              <a:ext cx="8210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Door 3</a:t>
              </a:r>
            </a:p>
          </p:txBody>
        </p:sp>
      </p:grpSp>
      <p:sp>
        <p:nvSpPr>
          <p:cNvPr id="12" name="Curved Down Arrow 11"/>
          <p:cNvSpPr/>
          <p:nvPr/>
        </p:nvSpPr>
        <p:spPr>
          <a:xfrm rot="7745230">
            <a:off x="5696368" y="2715176"/>
            <a:ext cx="1800448" cy="10466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3389983" flipV="1">
            <a:off x="1962588" y="2753754"/>
            <a:ext cx="1800448" cy="9227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4432078" y="990600"/>
            <a:ext cx="484632" cy="74980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90982" y="1266296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hours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3135868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hours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2810621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hours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3810000"/>
            <a:ext cx="495317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71600" y="4191000"/>
                <a:ext cx="175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91000"/>
                <a:ext cx="1750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2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71800" y="4202668"/>
                <a:ext cx="1975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 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02668"/>
                <a:ext cx="197502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6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4202668"/>
                <a:ext cx="1975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 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02668"/>
                <a:ext cx="19750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03759" y="4583668"/>
                <a:ext cx="438761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d>
                      <m:dPr>
                        <m:endChr m:val="]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d>
                          <m:dPr>
                            <m:begChr m:val="[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  +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/>
                  <a:t>     +       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 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59" y="4583668"/>
                <a:ext cx="4387611" cy="492443"/>
              </a:xfrm>
              <a:prstGeom prst="rect">
                <a:avLst/>
              </a:prstGeom>
              <a:blipFill rotWithShape="1">
                <a:blip r:embed="rId7"/>
                <a:stretch>
                  <a:fillRect r="-138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03759" y="5791200"/>
                <a:ext cx="238558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             +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59" y="5791200"/>
                <a:ext cx="2385589" cy="492443"/>
              </a:xfrm>
              <a:prstGeom prst="rect">
                <a:avLst/>
              </a:prstGeom>
              <a:blipFill rotWithShape="1">
                <a:blip r:embed="rId8"/>
                <a:stretch>
                  <a:fillRect r="-357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/>
          <p:cNvSpPr/>
          <p:nvPr/>
        </p:nvSpPr>
        <p:spPr>
          <a:xfrm rot="16200000">
            <a:off x="2019624" y="4685976"/>
            <a:ext cx="275767" cy="8098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4000" y="5193268"/>
                <a:ext cx="11592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93268"/>
                <a:ext cx="115929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84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/>
          <p:cNvSpPr/>
          <p:nvPr/>
        </p:nvSpPr>
        <p:spPr>
          <a:xfrm rot="16200000">
            <a:off x="3467424" y="4685978"/>
            <a:ext cx="275767" cy="8098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83280" y="5193270"/>
                <a:ext cx="4267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0" y="5193270"/>
                <a:ext cx="4267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/>
          <p:cNvSpPr/>
          <p:nvPr/>
        </p:nvSpPr>
        <p:spPr>
          <a:xfrm rot="16200000">
            <a:off x="4991424" y="4685976"/>
            <a:ext cx="275767" cy="8098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95800" y="5193268"/>
                <a:ext cx="11592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𝟕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93268"/>
                <a:ext cx="1159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84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97825" y="5867400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825" y="5867400"/>
                <a:ext cx="88357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73822" y="5867400"/>
                <a:ext cx="5645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𝟏𝟓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22" y="5867400"/>
                <a:ext cx="56457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82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00200" y="6260068"/>
                <a:ext cx="5645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𝟏𝟓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260068"/>
                <a:ext cx="5645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84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72" y="2857500"/>
            <a:ext cx="946328" cy="9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5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 </a:t>
            </a:r>
            <a:r>
              <a:rPr lang="en-US" sz="3600" b="1" dirty="0"/>
              <a:t>from today’s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Solve </a:t>
            </a:r>
            <a:r>
              <a:rPr lang="en-US" sz="2000" b="1" dirty="0"/>
              <a:t>Problem 2</a:t>
            </a:r>
            <a:r>
              <a:rPr lang="en-US" sz="2000" dirty="0"/>
              <a:t> of Practice sheet 2 using conditional expectation.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Solve all the problems of </a:t>
            </a:r>
            <a:r>
              <a:rPr lang="en-US" sz="2000" b="1" dirty="0"/>
              <a:t>Practice sheet 2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variables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: the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95332"/>
            <a:ext cx="46482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57600" y="43434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43434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6" grpId="0" animBg="1"/>
      <p:bldP spid="67" grpId="0"/>
      <p:bldP spid="52" grpId="0" animBg="1"/>
      <p:bldP spid="47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Probability </a:t>
            </a:r>
            <a:r>
              <a:rPr lang="en-US" sz="3200" b="1" dirty="0">
                <a:solidFill>
                  <a:srgbClr val="7030A0"/>
                </a:solidFill>
              </a:rPr>
              <a:t>mass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a random variable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/>
                  <a:t> defined over a discrete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mass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/>
                  <a:t> is defined as follows.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                  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1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`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1676400"/>
            <a:ext cx="4876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547383"/>
                <a:ext cx="705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47383"/>
                <a:ext cx="7057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400" y="2547383"/>
                <a:ext cx="1458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b="1">
                          <a:latin typeface="Cambria Math"/>
                        </a:rPr>
                        <m:t>𝐏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47383"/>
                <a:ext cx="14582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46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13581" y="3274095"/>
                <a:ext cx="116781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𝐑</m:t>
                          </m:r>
                        </m:sub>
                        <m:sup/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581" y="3274095"/>
                <a:ext cx="1167819" cy="764505"/>
              </a:xfrm>
              <a:prstGeom prst="rect">
                <a:avLst/>
              </a:prstGeom>
              <a:blipFill rotWithShape="1">
                <a:blip r:embed="rId5"/>
                <a:stretch>
                  <a:fillRect r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Some</a:t>
            </a:r>
            <a:r>
              <a:rPr lang="en-US" sz="3200" dirty="0">
                <a:solidFill>
                  <a:srgbClr val="0070C0"/>
                </a:solidFill>
              </a:rPr>
              <a:t> Well Known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0070C0"/>
                </a:solidFill>
              </a:rPr>
              <a:t>Well STUDIED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Random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dirty="0" err="1"/>
                  <a:t>r.v</a:t>
                </a:r>
                <a:r>
                  <a:rPr lang="en-US" sz="2000" dirty="0"/>
                  <a:t>. variable </a:t>
                </a:r>
                <a:r>
                  <a:rPr lang="en-US" sz="2000" b="1" dirty="0"/>
                  <a:t>X</a:t>
                </a:r>
                <a:r>
                  <a:rPr lang="en-US" sz="2000" dirty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it takes value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(success)with prob.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&amp; takes value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(failure )with prob.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usually called a </a:t>
                </a:r>
                <a:r>
                  <a:rPr lang="en-US" sz="2000" b="1" dirty="0"/>
                  <a:t>Bernoulli trial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/>
                  <a:t>HEADS corresponds 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and TAILS corresponds 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  <a:blipFill rotWithShape="1">
                <a:blip r:embed="rId2"/>
                <a:stretch>
                  <a:fillRect l="-1123" t="-107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independent Bernoulli trials each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are carried out.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</a:t>
                </a:r>
                <a:r>
                  <a:rPr lang="en-US" sz="2000" dirty="0"/>
                  <a:t>denote the number of successes in these trials.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said to be a Binomial random variable with parameters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HEADS when we toss a coin (of HEADs probability=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times.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)=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r>
                  <a:rPr lang="en-US" sz="2000" dirty="0"/>
                  <a:t>Prove, without any knowledge of binomial coefficients,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  <a:blipFill rotWithShape="1">
                <a:blip r:embed="rId2"/>
                <a:stretch>
                  <a:fillRect l="-1053" t="-994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724400" y="4219807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103" t="-8197" r="-5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Bernoulli random variable for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Bernoulli trial.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1" t="-8197" r="-7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Geometric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630651"/>
                <a:ext cx="8305800" cy="50908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 infinite sequence of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identical </a:t>
                </a:r>
                <a:r>
                  <a:rPr lang="en-US" sz="2000" dirty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: </a:t>
                </a:r>
                <a:r>
                  <a:rPr lang="en-US" sz="2000" dirty="0"/>
                  <a:t> the number of  trials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and including the first trial which gives 1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called a </a:t>
                </a:r>
                <a:r>
                  <a:rPr lang="en-US" sz="2000" b="1" dirty="0"/>
                  <a:t>Geometric </a:t>
                </a:r>
                <a:r>
                  <a:rPr lang="en-US" sz="2000" dirty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tosses of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to get the first HEADS.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)=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630651"/>
                <a:ext cx="8305800" cy="5090824"/>
              </a:xfrm>
              <a:blipFill>
                <a:blip r:embed="rId2"/>
                <a:stretch>
                  <a:fillRect l="-1175" t="-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5334000"/>
                <a:ext cx="143193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1431930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468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4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1505</Words>
  <Application>Microsoft Office PowerPoint</Application>
  <PresentationFormat>On-screen Show (4:3)</PresentationFormat>
  <Paragraphs>355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Mathematic for Computer Science - III CS203B </vt:lpstr>
      <vt:lpstr>PowerPoint Presentation</vt:lpstr>
      <vt:lpstr>Random variables</vt:lpstr>
      <vt:lpstr>Random variable</vt:lpstr>
      <vt:lpstr>Probability mass function</vt:lpstr>
      <vt:lpstr>Some Well Known and Well STUDIED Random Variables</vt:lpstr>
      <vt:lpstr>Bernoulli Random Variable</vt:lpstr>
      <vt:lpstr>Binomial Random Variable</vt:lpstr>
      <vt:lpstr>Geometric Random Variable</vt:lpstr>
      <vt:lpstr>Negative Binomial Random Variable</vt:lpstr>
      <vt:lpstr>Sum of Random Variables</vt:lpstr>
      <vt:lpstr>Linearity of Expectation</vt:lpstr>
      <vt:lpstr>PowerPoint Presentation</vt:lpstr>
      <vt:lpstr>Problem 3: Balls Out of Bag</vt:lpstr>
      <vt:lpstr>Problem 3: Balls Out of Bag</vt:lpstr>
      <vt:lpstr>Practice sheet 2</vt:lpstr>
      <vt:lpstr>Problem 5 </vt:lpstr>
      <vt:lpstr>Conditional Expectation</vt:lpstr>
      <vt:lpstr>Conditional Expectation </vt:lpstr>
      <vt:lpstr>Conditional Expectation </vt:lpstr>
      <vt:lpstr>Partition of sample space </vt:lpstr>
      <vt:lpstr>Miner’s Problem </vt:lpstr>
      <vt:lpstr>Homework from today’s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Anshit Arya</cp:lastModifiedBy>
  <cp:revision>619</cp:revision>
  <dcterms:created xsi:type="dcterms:W3CDTF">2011-12-03T04:13:03Z</dcterms:created>
  <dcterms:modified xsi:type="dcterms:W3CDTF">2021-08-05T17:31:01Z</dcterms:modified>
</cp:coreProperties>
</file>