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428" r:id="rId2"/>
    <p:sldId id="513" r:id="rId3"/>
    <p:sldId id="564" r:id="rId4"/>
    <p:sldId id="565" r:id="rId5"/>
    <p:sldId id="567" r:id="rId6"/>
    <p:sldId id="568" r:id="rId7"/>
    <p:sldId id="601" r:id="rId8"/>
    <p:sldId id="602" r:id="rId9"/>
    <p:sldId id="587" r:id="rId10"/>
    <p:sldId id="589" r:id="rId11"/>
    <p:sldId id="590" r:id="rId12"/>
    <p:sldId id="591" r:id="rId13"/>
    <p:sldId id="592" r:id="rId14"/>
    <p:sldId id="593" r:id="rId15"/>
    <p:sldId id="594" r:id="rId16"/>
    <p:sldId id="595" r:id="rId17"/>
    <p:sldId id="59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104" d="100"/>
          <a:sy n="104" d="100"/>
        </p:scale>
        <p:origin x="18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Randomization will exploit</a:t>
            </a:r>
            <a:r>
              <a:rPr lang="en-US" baseline="0" dirty="0"/>
              <a:t> this huge difference to achieve a very simple and elegant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BAC89-E171-443E-BB0D-565729F89E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9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8/6/2021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8/6/2021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8/6/2021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8/6/2021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8/6/2021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7.png"/><Relationship Id="rId7" Type="http://schemas.openxmlformats.org/officeDocument/2006/relationships/image" Target="../media/image5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610.png"/><Relationship Id="rId3" Type="http://schemas.openxmlformats.org/officeDocument/2006/relationships/image" Target="../media/image590.png"/><Relationship Id="rId7" Type="http://schemas.openxmlformats.org/officeDocument/2006/relationships/image" Target="../media/image221.png"/><Relationship Id="rId12" Type="http://schemas.openxmlformats.org/officeDocument/2006/relationships/image" Target="../media/image56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51.png"/><Relationship Id="rId15" Type="http://schemas.openxmlformats.org/officeDocument/2006/relationships/image" Target="../media/image81.png"/><Relationship Id="rId10" Type="http://schemas.openxmlformats.org/officeDocument/2006/relationships/image" Target="../media/image541.png"/><Relationship Id="rId4" Type="http://schemas.openxmlformats.org/officeDocument/2006/relationships/image" Target="../media/image600.png"/><Relationship Id="rId9" Type="http://schemas.openxmlformats.org/officeDocument/2006/relationships/image" Target="../media/image530.png"/><Relationship Id="rId14" Type="http://schemas.openxmlformats.org/officeDocument/2006/relationships/image" Target="../media/image6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73.png"/><Relationship Id="rId4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71.png"/><Relationship Id="rId18" Type="http://schemas.openxmlformats.org/officeDocument/2006/relationships/image" Target="../media/image180.png"/><Relationship Id="rId3" Type="http://schemas.openxmlformats.org/officeDocument/2006/relationships/image" Target="../media/image74.png"/><Relationship Id="rId7" Type="http://schemas.openxmlformats.org/officeDocument/2006/relationships/image" Target="../media/image75.png"/><Relationship Id="rId12" Type="http://schemas.openxmlformats.org/officeDocument/2006/relationships/image" Target="../media/image110.png"/><Relationship Id="rId17" Type="http://schemas.openxmlformats.org/officeDocument/2006/relationships/image" Target="../media/image170.png"/><Relationship Id="rId2" Type="http://schemas.openxmlformats.org/officeDocument/2006/relationships/image" Target="../media/image130.png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68.png"/><Relationship Id="rId5" Type="http://schemas.openxmlformats.org/officeDocument/2006/relationships/image" Target="../media/image320.png"/><Relationship Id="rId15" Type="http://schemas.openxmlformats.org/officeDocument/2006/relationships/image" Target="../media/image73.png"/><Relationship Id="rId10" Type="http://schemas.openxmlformats.org/officeDocument/2006/relationships/image" Target="../media/image67.png"/><Relationship Id="rId4" Type="http://schemas.openxmlformats.org/officeDocument/2006/relationships/image" Target="../media/image310.png"/><Relationship Id="rId1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49.png"/><Relationship Id="rId4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431.png"/><Relationship Id="rId7" Type="http://schemas.openxmlformats.org/officeDocument/2006/relationships/image" Target="../media/image42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10" Type="http://schemas.openxmlformats.org/officeDocument/2006/relationships/image" Target="../media/image450.png"/><Relationship Id="rId4" Type="http://schemas.openxmlformats.org/officeDocument/2006/relationships/image" Target="../media/image390.png"/><Relationship Id="rId9" Type="http://schemas.openxmlformats.org/officeDocument/2006/relationships/image" Target="../media/image4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1.jp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1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42.png"/><Relationship Id="rId3" Type="http://schemas.openxmlformats.org/officeDocument/2006/relationships/image" Target="../media/image23.png"/><Relationship Id="rId21" Type="http://schemas.openxmlformats.org/officeDocument/2006/relationships/image" Target="../media/image46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41.png"/><Relationship Id="rId25" Type="http://schemas.openxmlformats.org/officeDocument/2006/relationships/image" Target="../media/image48.png"/><Relationship Id="rId2" Type="http://schemas.openxmlformats.org/officeDocument/2006/relationships/image" Target="../media/image22.png"/><Relationship Id="rId16" Type="http://schemas.openxmlformats.org/officeDocument/2006/relationships/image" Target="../media/image37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2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5.png"/><Relationship Id="rId10" Type="http://schemas.openxmlformats.org/officeDocument/2006/relationships/image" Target="../media/image30.png"/><Relationship Id="rId19" Type="http://schemas.openxmlformats.org/officeDocument/2006/relationships/image" Target="../media/image44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 for Computer Science - III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>
                <a:solidFill>
                  <a:srgbClr val="002060"/>
                </a:solidFill>
              </a:rPr>
              <a:t>CS203B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7030A0"/>
                </a:solidFill>
              </a:rPr>
              <a:t>Lecture 8: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b="1" dirty="0">
              <a:solidFill>
                <a:srgbClr val="7030A0"/>
              </a:solidFill>
            </a:endParaRPr>
          </a:p>
          <a:p>
            <a:pPr marL="342900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Conditional</a:t>
            </a:r>
            <a:r>
              <a:rPr lang="en-US" sz="2000" b="1" dirty="0">
                <a:solidFill>
                  <a:srgbClr val="0070C0"/>
                </a:solidFill>
              </a:rPr>
              <a:t> Expectation contd.</a:t>
            </a:r>
          </a:p>
          <a:p>
            <a:pPr marL="342900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An application in computer science</a:t>
            </a:r>
          </a:p>
          <a:p>
            <a:pPr marL="342900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b="1" dirty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33400"/>
            <a:ext cx="85344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Aim: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To determine if File </a:t>
            </a:r>
            <a:r>
              <a:rPr lang="en-US" sz="2000" b="1" dirty="0">
                <a:solidFill>
                  <a:srgbClr val="7030A0"/>
                </a:solidFill>
              </a:rPr>
              <a:t>A</a:t>
            </a:r>
            <a:r>
              <a:rPr lang="en-US" sz="2000" b="1" dirty="0"/>
              <a:t> </a:t>
            </a:r>
            <a:r>
              <a:rPr lang="en-US" sz="2000" dirty="0"/>
              <a:t>is</a:t>
            </a:r>
            <a:r>
              <a:rPr lang="en-US" sz="2000" b="1" dirty="0"/>
              <a:t> </a:t>
            </a:r>
            <a:r>
              <a:rPr lang="en-US" sz="2000" dirty="0"/>
              <a:t>identical to File </a:t>
            </a:r>
            <a:r>
              <a:rPr lang="en-US" sz="2000" b="1" dirty="0">
                <a:solidFill>
                  <a:srgbClr val="7030A0"/>
                </a:solidFill>
              </a:rPr>
              <a:t>B</a:t>
            </a:r>
            <a:r>
              <a:rPr lang="en-US" sz="2000" dirty="0"/>
              <a:t> by communicating </a:t>
            </a:r>
            <a:r>
              <a:rPr lang="en-US" sz="2000" b="1" u="sng" dirty="0"/>
              <a:t>fewest bits </a:t>
            </a:r>
            <a:r>
              <a:rPr lang="en-US" sz="2000" dirty="0"/>
              <a:t>? 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762000"/>
            <a:ext cx="2451100" cy="151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838200"/>
            <a:ext cx="2451100" cy="151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971800" y="1752600"/>
            <a:ext cx="3505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loud"/>
          <p:cNvSpPr>
            <a:spLocks noChangeAspect="1" noEditPoints="1" noChangeArrowheads="1"/>
          </p:cNvSpPr>
          <p:nvPr/>
        </p:nvSpPr>
        <p:spPr bwMode="auto">
          <a:xfrm>
            <a:off x="3519056" y="1057588"/>
            <a:ext cx="2209800" cy="15122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  Network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38200" y="2057400"/>
            <a:ext cx="704039" cy="1740932"/>
            <a:chOff x="838200" y="3810000"/>
            <a:chExt cx="704039" cy="1740932"/>
          </a:xfrm>
        </p:grpSpPr>
        <p:grpSp>
          <p:nvGrpSpPr>
            <p:cNvPr id="6" name="Group 5"/>
            <p:cNvGrpSpPr/>
            <p:nvPr/>
          </p:nvGrpSpPr>
          <p:grpSpPr>
            <a:xfrm>
              <a:off x="838200" y="4495800"/>
              <a:ext cx="704039" cy="1055132"/>
              <a:chOff x="990600" y="4572000"/>
              <a:chExt cx="704039" cy="1055132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600" y="4572000"/>
                <a:ext cx="685800" cy="685800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990600" y="5257800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File </a:t>
                </a:r>
                <a:r>
                  <a:rPr lang="en-US" b="1" dirty="0"/>
                  <a:t>A</a:t>
                </a:r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219200" y="3810000"/>
              <a:ext cx="0" cy="675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324600" y="2209800"/>
            <a:ext cx="685800" cy="1557754"/>
            <a:chOff x="6324600" y="3962400"/>
            <a:chExt cx="685800" cy="1557754"/>
          </a:xfrm>
        </p:grpSpPr>
        <p:grpSp>
          <p:nvGrpSpPr>
            <p:cNvPr id="9" name="Group 8"/>
            <p:cNvGrpSpPr/>
            <p:nvPr/>
          </p:nvGrpSpPr>
          <p:grpSpPr>
            <a:xfrm>
              <a:off x="6324600" y="4495800"/>
              <a:ext cx="685800" cy="1024354"/>
              <a:chOff x="6324600" y="4572000"/>
              <a:chExt cx="685800" cy="102435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4600" y="4572000"/>
                <a:ext cx="685800" cy="68580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6373687" y="5257800"/>
                <a:ext cx="6367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File </a:t>
                </a:r>
                <a:r>
                  <a:rPr lang="en-US" sz="1600" b="1" dirty="0"/>
                  <a:t>B</a:t>
                </a: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6629400" y="39624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1066800" y="43434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10200" y="42672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3400" y="3733800"/>
                <a:ext cx="157408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size(</a:t>
                </a:r>
                <a:r>
                  <a:rPr lang="en-US" b="1" dirty="0"/>
                  <a:t>A</a:t>
                </a:r>
                <a:r>
                  <a:rPr lang="en-US" dirty="0"/>
                  <a:t>) 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bits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733800"/>
                <a:ext cx="157408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077" t="-6452" r="-576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3600" y="3733800"/>
                <a:ext cx="15644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size(</a:t>
                </a:r>
                <a:r>
                  <a:rPr lang="en-US" b="1" dirty="0"/>
                  <a:t>B</a:t>
                </a:r>
                <a:r>
                  <a:rPr lang="en-US" dirty="0"/>
                  <a:t>) 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bits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733800"/>
                <a:ext cx="1564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703" t="-6452" r="-579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59701"/>
              </p:ext>
            </p:extLst>
          </p:nvPr>
        </p:nvGraphicFramePr>
        <p:xfrm>
          <a:off x="1763441" y="5257800"/>
          <a:ext cx="5549900" cy="11074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77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bits to be sent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981200" y="5638800"/>
            <a:ext cx="73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Trivial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76400" y="6019800"/>
            <a:ext cx="289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elementary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34000" y="5606534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606534"/>
                <a:ext cx="38664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06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334000" y="5955268"/>
                <a:ext cx="1051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(log(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955268"/>
                <a:ext cx="105189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624" t="-8197" r="-104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2514600" y="43434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7589843" y="5789973"/>
            <a:ext cx="1295546" cy="962799"/>
            <a:chOff x="7467600" y="5410200"/>
            <a:chExt cx="1295546" cy="962799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5410200"/>
              <a:ext cx="971478" cy="72860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7467600" y="6096000"/>
              <a:ext cx="12955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Bernard MT Condensed" pitchFamily="18" charset="0"/>
                </a:rPr>
                <a:t>On a few occasions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7343319" y="6154277"/>
            <a:ext cx="505281" cy="744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23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15" grpId="0" animBg="1"/>
      <p:bldP spid="20" grpId="0" animBg="1"/>
      <p:bldP spid="17" grpId="0" animBg="1"/>
      <p:bldP spid="24" grpId="0" animBg="1"/>
      <p:bldP spid="21" grpId="0"/>
      <p:bldP spid="25" grpId="0"/>
      <p:bldP spid="26" grpId="0"/>
      <p:bldP spid="27" grpId="0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How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many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 primes less than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</a:rPr>
                  <a:t> ?</a:t>
                </a:r>
                <a:br>
                  <a:rPr lang="en-US" sz="2800" b="1" dirty="0">
                    <a:solidFill>
                      <a:srgbClr val="002060"/>
                    </a:solidFill>
                  </a:rPr>
                </a:br>
                <a:endParaRPr lang="en-US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5761577"/>
                  </p:ext>
                </p:extLst>
              </p:nvPr>
            </p:nvGraphicFramePr>
            <p:xfrm>
              <a:off x="1524000" y="1447801"/>
              <a:ext cx="6172200" cy="32003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086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861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413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Primes less than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𝟐𝟓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𝟏𝟔𝟖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𝟏𝟐𝟐𝟗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𝟏𝟎𝟎𝟎𝟎𝟎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𝟗𝟓𝟗𝟐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𝟏𝟎𝟎𝟎𝟎𝟎𝟎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𝟕𝟖𝟒𝟗𝟖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30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413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64007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2307282"/>
                  </p:ext>
                </p:extLst>
              </p:nvPr>
            </p:nvGraphicFramePr>
            <p:xfrm>
              <a:off x="1524000" y="1447801"/>
              <a:ext cx="6172200" cy="32003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086100"/>
                    <a:gridCol w="30861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8333" r="-99803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8333" b="-775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30000" r="-99803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130000" b="-8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30000" r="-99803" b="-7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230000" b="-7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30000" r="-99803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330000" b="-6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430000" r="-99803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430000" b="-5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530000" r="-99803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530000" b="-4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630000" r="-99803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630000" b="-33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608333" r="-99803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608333" b="-175000"/>
                          </a:stretch>
                        </a:blipFill>
                      </a:tcPr>
                    </a:tc>
                  </a:tr>
                  <a:tr h="64007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5162864" y="4038600"/>
            <a:ext cx="20761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32794" y="5395562"/>
                <a:ext cx="4124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How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many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 prime factors of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b="1" dirty="0">
                    <a:solidFill>
                      <a:srgbClr val="002060"/>
                    </a:solidFill>
                  </a:rPr>
                  <a:t> ?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794" y="5395562"/>
                <a:ext cx="4124591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216" t="-10526" r="-295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15000" y="5441728"/>
                <a:ext cx="960519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&lt;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41728"/>
                <a:ext cx="960519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452" r="-6918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0" y="6107668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𝟑𝟓𝟎𝟎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107668"/>
                <a:ext cx="788999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00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93574" y="6101448"/>
                <a:ext cx="1192826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574" y="6101448"/>
                <a:ext cx="1192826" cy="375552"/>
              </a:xfrm>
              <a:prstGeom prst="rect">
                <a:avLst/>
              </a:prstGeom>
              <a:blipFill rotWithShape="1">
                <a:blip r:embed="rId10"/>
                <a:stretch>
                  <a:fillRect t="-6452" r="-612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56510" y="60960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510" y="6096000"/>
                <a:ext cx="41069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93574" y="6096000"/>
                <a:ext cx="1192826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𝟓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574" y="6096000"/>
                <a:ext cx="1192826" cy="375552"/>
              </a:xfrm>
              <a:prstGeom prst="rect">
                <a:avLst/>
              </a:prstGeom>
              <a:blipFill rotWithShape="1">
                <a:blip r:embed="rId12"/>
                <a:stretch>
                  <a:fillRect t="-6452" r="-612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739849" y="1459468"/>
                <a:ext cx="746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  <a:ea typeface="Cambria Math"/>
                      </a:rPr>
                      <m:t>𝝅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849" y="1459468"/>
                <a:ext cx="74655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31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58196" y="4108939"/>
                <a:ext cx="746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  <a:ea typeface="Cambria Math"/>
                        </a:rPr>
                        <m:t>𝝅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196" y="4108939"/>
                <a:ext cx="74655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42455" y="4096884"/>
                <a:ext cx="1196545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/>
                        </a:rPr>
                        <m:t>≈</m:t>
                      </m:r>
                      <m:f>
                        <m:fPr>
                          <m:type m:val="skw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455" y="4096884"/>
                <a:ext cx="1196545" cy="468205"/>
              </a:xfrm>
              <a:prstGeom prst="rect">
                <a:avLst/>
              </a:prstGeom>
              <a:blipFill rotWithShape="1">
                <a:blip r:embed="rId15"/>
                <a:stretch>
                  <a:fillRect l="-3553" t="-116883" r="-24873" b="-17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5334000" y="4648200"/>
            <a:ext cx="1663213" cy="793527"/>
            <a:chOff x="5334001" y="4572000"/>
            <a:chExt cx="1634384" cy="869728"/>
          </a:xfrm>
        </p:grpSpPr>
        <p:sp>
          <p:nvSpPr>
            <p:cNvPr id="13" name="Up-Down Arrow 12"/>
            <p:cNvSpPr/>
            <p:nvPr/>
          </p:nvSpPr>
          <p:spPr>
            <a:xfrm>
              <a:off x="5334001" y="4572000"/>
              <a:ext cx="1634384" cy="869728"/>
            </a:xfrm>
            <a:prstGeom prst="upDownArrow">
              <a:avLst>
                <a:gd name="adj1" fmla="val 50000"/>
                <a:gd name="adj2" fmla="val 35896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47899" y="4822551"/>
              <a:ext cx="961416" cy="338554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Huge gap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287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/>
      <p:bldP spid="12" grpId="0" animBg="1"/>
      <p:bldP spid="6" grpId="0"/>
      <p:bldP spid="7" grpId="0"/>
      <p:bldP spid="8" grpId="0"/>
      <p:bldP spid="14" grpId="0" animBg="1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Key idea: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Visualize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 file as a </a:t>
            </a:r>
            <a:r>
              <a:rPr lang="en-US" sz="3200" b="1" dirty="0">
                <a:solidFill>
                  <a:srgbClr val="0070C0"/>
                </a:solidFill>
              </a:rPr>
              <a:t>binary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File </a:t>
                </a:r>
                <a:r>
                  <a:rPr lang="en-US" sz="2000" b="1" dirty="0"/>
                  <a:t>A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File </a:t>
                </a:r>
                <a:r>
                  <a:rPr lang="en-US" sz="2000" b="1" dirty="0"/>
                  <a:t>B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(trivial) Observation: </a:t>
                </a:r>
                <a:r>
                  <a:rPr lang="en-US" sz="2000" dirty="0"/>
                  <a:t>File </a:t>
                </a:r>
                <a:r>
                  <a:rPr lang="en-US" sz="2000" b="1" dirty="0"/>
                  <a:t>A</a:t>
                </a:r>
                <a:r>
                  <a:rPr lang="en-US" sz="2000" dirty="0"/>
                  <a:t> = File </a:t>
                </a:r>
                <a:r>
                  <a:rPr lang="en-US" sz="2000" b="1" dirty="0"/>
                  <a:t>B</a:t>
                </a:r>
                <a:r>
                  <a:rPr lang="en-US" sz="2000" dirty="0"/>
                  <a:t>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2000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How large a number 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sz="2000" dirty="0"/>
                  <a:t> 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sz="2000" dirty="0"/>
                  <a:t>) be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always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b="1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1524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20574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667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38100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0" y="3810000"/>
            <a:ext cx="1371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91000" y="3810000"/>
            <a:ext cx="121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13778" y="914400"/>
            <a:ext cx="26010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91000" y="9144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47800" y="49530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89978" y="4572000"/>
            <a:ext cx="22200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0" y="45720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6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762000"/>
            <a:ext cx="2451100" cy="151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838200"/>
            <a:ext cx="2451100" cy="151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971800" y="1752600"/>
            <a:ext cx="3505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loud"/>
          <p:cNvSpPr>
            <a:spLocks noChangeAspect="1" noEditPoints="1" noChangeArrowheads="1"/>
          </p:cNvSpPr>
          <p:nvPr/>
        </p:nvSpPr>
        <p:spPr bwMode="auto">
          <a:xfrm>
            <a:off x="3733800" y="805127"/>
            <a:ext cx="2209800" cy="148087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  Network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38200" y="2057400"/>
            <a:ext cx="704039" cy="1740932"/>
            <a:chOff x="838200" y="3810000"/>
            <a:chExt cx="704039" cy="1740932"/>
          </a:xfrm>
        </p:grpSpPr>
        <p:grpSp>
          <p:nvGrpSpPr>
            <p:cNvPr id="6" name="Group 5"/>
            <p:cNvGrpSpPr/>
            <p:nvPr/>
          </p:nvGrpSpPr>
          <p:grpSpPr>
            <a:xfrm>
              <a:off x="838200" y="4495800"/>
              <a:ext cx="704039" cy="1055132"/>
              <a:chOff x="990600" y="4572000"/>
              <a:chExt cx="704039" cy="1055132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600" y="4572000"/>
                <a:ext cx="685800" cy="685800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990600" y="5257800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File </a:t>
                </a:r>
                <a:r>
                  <a:rPr lang="en-US" b="1" dirty="0"/>
                  <a:t>A</a:t>
                </a:r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219200" y="3810000"/>
              <a:ext cx="0" cy="675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324600" y="2209800"/>
            <a:ext cx="685800" cy="1557754"/>
            <a:chOff x="6324600" y="3962400"/>
            <a:chExt cx="685800" cy="1557754"/>
          </a:xfrm>
        </p:grpSpPr>
        <p:grpSp>
          <p:nvGrpSpPr>
            <p:cNvPr id="9" name="Group 8"/>
            <p:cNvGrpSpPr/>
            <p:nvPr/>
          </p:nvGrpSpPr>
          <p:grpSpPr>
            <a:xfrm>
              <a:off x="6324600" y="4495800"/>
              <a:ext cx="685800" cy="1024354"/>
              <a:chOff x="6324600" y="4572000"/>
              <a:chExt cx="685800" cy="102435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4600" y="4572000"/>
                <a:ext cx="685800" cy="68580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6373687" y="5257800"/>
                <a:ext cx="6367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File </a:t>
                </a:r>
                <a:r>
                  <a:rPr lang="en-US" sz="1600" b="1" dirty="0"/>
                  <a:t>B</a:t>
                </a: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6629400" y="39624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5181600" y="42672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3400" y="3733800"/>
                <a:ext cx="157408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size(</a:t>
                </a:r>
                <a:r>
                  <a:rPr lang="en-US" b="1" dirty="0"/>
                  <a:t>A</a:t>
                </a:r>
                <a:r>
                  <a:rPr lang="en-US" dirty="0"/>
                  <a:t>) 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bits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733800"/>
                <a:ext cx="157408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077" t="-6452" r="-576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3600" y="3733800"/>
                <a:ext cx="15644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size(</a:t>
                </a:r>
                <a:r>
                  <a:rPr lang="en-US" b="1" dirty="0"/>
                  <a:t>B</a:t>
                </a:r>
                <a:r>
                  <a:rPr lang="en-US" dirty="0"/>
                  <a:t>) 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bits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733800"/>
                <a:ext cx="1564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703" t="-6452" r="-579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3352800" y="5562600"/>
            <a:ext cx="233807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What should be sent ? </a:t>
            </a:r>
          </a:p>
        </p:txBody>
      </p:sp>
    </p:spTree>
    <p:extLst>
      <p:ext uri="{BB962C8B-B14F-4D97-AF65-F5344CB8AC3E}">
        <p14:creationId xmlns:p14="http://schemas.microsoft.com/office/powerpoint/2010/main" val="23081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err="1">
                    <a:solidFill>
                      <a:srgbClr val="7030A0"/>
                    </a:solidFill>
                  </a:rPr>
                  <a:t>RandomEqualityChecking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-Protocol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3200" dirty="0"/>
                  <a:t>) </a:t>
                </a:r>
                <a:endParaRPr 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Processing</a:t>
                </a:r>
                <a:r>
                  <a:rPr lang="en-US" sz="2000" dirty="0"/>
                  <a:t> at the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sender</a:t>
                </a:r>
                <a:r>
                  <a:rPr lang="en-US" sz="2000" dirty="0"/>
                  <a:t> computer :   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𝒑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a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prime</a:t>
                </a:r>
                <a:r>
                  <a:rPr lang="en-US" sz="1800" dirty="0"/>
                  <a:t> number selected randomly uniformly from 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/>
                  <a:t>] 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sz="2000" dirty="0"/>
                  <a:t> 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sender  </a:t>
                </a:r>
                <a:r>
                  <a:rPr lang="en-US" sz="1800" dirty="0"/>
                  <a:t>sends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1800" dirty="0"/>
                  <a:t>to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receiver 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Processing</a:t>
                </a:r>
                <a:r>
                  <a:rPr lang="en-US" sz="2000" dirty="0"/>
                  <a:t> at the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receiver</a:t>
                </a:r>
                <a:r>
                  <a:rPr lang="en-US" sz="2000" dirty="0"/>
                  <a:t> computer: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1800" dirty="0"/>
                  <a:t>is received from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sender</a:t>
                </a:r>
                <a:r>
                  <a:rPr lang="en-US" sz="1800" dirty="0"/>
                  <a:t>.  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sz="2000" dirty="0"/>
                  <a:t> 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b="1" dirty="0"/>
                  <a:t>If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   send </a:t>
                </a:r>
                <a:r>
                  <a:rPr lang="en-US" sz="2000" dirty="0">
                    <a:solidFill>
                      <a:srgbClr val="7030A0"/>
                    </a:solidFill>
                  </a:rPr>
                  <a:t>“A=B” </a:t>
                </a:r>
                <a:r>
                  <a:rPr lang="en-US" sz="2000" dirty="0"/>
                  <a:t>to the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sender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:r>
                  <a:rPr lang="en-US" sz="2000" b="1" dirty="0"/>
                  <a:t>else            </a:t>
                </a:r>
                <a:r>
                  <a:rPr lang="en-US" sz="2000" dirty="0"/>
                  <a:t> send </a:t>
                </a:r>
                <a:r>
                  <a:rPr lang="en-US" sz="2000" dirty="0">
                    <a:solidFill>
                      <a:srgbClr val="7030A0"/>
                    </a:solidFill>
                  </a:rPr>
                  <a:t>“A≠B” </a:t>
                </a:r>
                <a:r>
                  <a:rPr lang="en-US" sz="2000" dirty="0"/>
                  <a:t>to the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sender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Number of Bits transmitted: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7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276600" y="19812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3600" y="19812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3000" y="23622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09800" y="45720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33600" y="49530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0" y="27432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9200" y="41910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2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66066"/>
              </p:ext>
            </p:extLst>
          </p:nvPr>
        </p:nvGraphicFramePr>
        <p:xfrm>
          <a:off x="1219200" y="1554480"/>
          <a:ext cx="7620000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Cases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1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79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Error </a:t>
            </a:r>
            <a:r>
              <a:rPr lang="en-US" sz="3200" b="1" dirty="0"/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  =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6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|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/>
                  <a:t>, then surely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The protocol makes an error </a:t>
                </a:r>
                <a:r>
                  <a:rPr lang="en-US" sz="1800" b="1" dirty="0"/>
                  <a:t>if and only if 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B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endParaRPr lang="en-US" sz="1800" dirty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B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1800" dirty="0"/>
              </a:p>
              <a:p>
                <a:pPr>
                  <a:buFont typeface="Wingdings"/>
                  <a:buChar char="ó"/>
                </a:pP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ea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1800" dirty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ea typeface="Cambria Math"/>
                  </a:rPr>
                  <a:t>divides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𝒅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741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80132" y="25908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831873" y="1917602"/>
                <a:ext cx="1139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873" y="1917602"/>
                <a:ext cx="113992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641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798372" y="2590800"/>
                <a:ext cx="1139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372" y="2590800"/>
                <a:ext cx="113992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69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461818" y="1905000"/>
                <a:ext cx="2547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b="1" i="0" smtClean="0">
                        <a:latin typeface="Cambria Math"/>
                      </a:rPr>
                      <m:t>𝐦𝐨𝐝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0" smtClean="0">
                        <a:latin typeface="Cambria Math"/>
                      </a:rPr>
                      <m:t>𝐦𝐨𝐝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818" y="1905000"/>
                <a:ext cx="254736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31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051183" y="2373868"/>
                <a:ext cx="341641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>
                          <a:latin typeface="Cambria Math"/>
                        </a:rPr>
                        <m:t>𝐦𝐨𝐝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b="1" i="1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1">
                          <a:latin typeface="Cambria Math"/>
                        </a:rPr>
                        <m:t>𝐦𝐨𝐝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183" y="2373868"/>
                <a:ext cx="341641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495800" y="2743200"/>
                <a:ext cx="284109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  <a:ea typeface="Cambria Math"/>
                        </a:rPr>
                        <m:t>with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𝑠𝑜𝑚𝑒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probability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743200"/>
                <a:ext cx="2841098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14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74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  <p:bldP spid="18" grpId="0"/>
      <p:bldP spid="20" grpId="0"/>
      <p:bldP spid="69" grpId="0"/>
      <p:bldP spid="71" grpId="0" animBg="1"/>
      <p:bldP spid="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1232210" y="5257800"/>
            <a:ext cx="2806390" cy="1066800"/>
            <a:chOff x="1156010" y="4800600"/>
            <a:chExt cx="2806390" cy="1066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ounded Rectangle 47"/>
                <p:cNvSpPr/>
                <p:nvPr/>
              </p:nvSpPr>
              <p:spPr>
                <a:xfrm>
                  <a:off x="1156010" y="5290066"/>
                  <a:ext cx="2806390" cy="577334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2060"/>
                      </a:solidFill>
                    </a:rPr>
                    <a:t>prime numbers in the range [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].</a:t>
                  </a:r>
                </a:p>
              </p:txBody>
            </p:sp>
          </mc:Choice>
          <mc:Fallback xmlns="">
            <p:sp>
              <p:nvSpPr>
                <p:cNvPr id="48" name="Rounded 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010" y="5290066"/>
                  <a:ext cx="2806390" cy="577334"/>
                </a:xfrm>
                <a:prstGeom prst="roundRect">
                  <a:avLst/>
                </a:prstGeom>
                <a:blipFill rotWithShape="1">
                  <a:blip r:embed="rId2"/>
                  <a:stretch>
                    <a:fillRect t="-8081" b="-191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/>
            <p:cNvCxnSpPr/>
            <p:nvPr/>
          </p:nvCxnSpPr>
          <p:spPr>
            <a:xfrm>
              <a:off x="1219200" y="4856202"/>
              <a:ext cx="241610" cy="4338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422710" y="4856202"/>
              <a:ext cx="95250" cy="4338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622735" y="4812268"/>
              <a:ext cx="0" cy="47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852961" y="4812268"/>
              <a:ext cx="0" cy="47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2260910" y="4800600"/>
              <a:ext cx="0" cy="47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590800" y="4812268"/>
              <a:ext cx="0" cy="47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803603" y="4800600"/>
              <a:ext cx="0" cy="47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3080060" y="4809893"/>
              <a:ext cx="53434" cy="468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213410" y="4805246"/>
              <a:ext cx="106170" cy="4848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3416455" y="4856202"/>
              <a:ext cx="254155" cy="4338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000269"/>
              </p:ext>
            </p:extLst>
          </p:nvPr>
        </p:nvGraphicFramePr>
        <p:xfrm>
          <a:off x="1219200" y="1554480"/>
          <a:ext cx="7620000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Cases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1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79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Error </a:t>
            </a:r>
            <a:r>
              <a:rPr lang="en-US" sz="3200" b="1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777194" y="5257800"/>
            <a:ext cx="7604806" cy="533400"/>
            <a:chOff x="700994" y="4648200"/>
            <a:chExt cx="7604806" cy="5334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914400" y="4724400"/>
              <a:ext cx="7391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14400" y="46482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962400" y="46482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810000" y="48006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48006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00994" y="481226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994" y="4812268"/>
                  <a:ext cx="3658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1232210" y="5257800"/>
            <a:ext cx="2590800" cy="76200"/>
            <a:chOff x="1219200" y="4267200"/>
            <a:chExt cx="2590800" cy="76200"/>
          </a:xfrm>
        </p:grpSpPr>
        <p:sp>
          <p:nvSpPr>
            <p:cNvPr id="25" name="Oval 24"/>
            <p:cNvSpPr/>
            <p:nvPr/>
          </p:nvSpPr>
          <p:spPr>
            <a:xfrm>
              <a:off x="12192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4478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6764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9050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2860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57779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004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3528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7338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80639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62000" y="3505200"/>
            <a:ext cx="7581864" cy="609600"/>
            <a:chOff x="762000" y="2362200"/>
            <a:chExt cx="7581864" cy="609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8077200" y="23622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/>
            <p:cNvGrpSpPr/>
            <p:nvPr/>
          </p:nvGrpSpPr>
          <p:grpSpPr>
            <a:xfrm>
              <a:off x="762000" y="2373868"/>
              <a:ext cx="7581864" cy="597932"/>
              <a:chOff x="762000" y="2362200"/>
              <a:chExt cx="7581864" cy="597932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2438400"/>
                <a:ext cx="3276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7848600" y="2514600"/>
                    <a:ext cx="4952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8600" y="2514600"/>
                    <a:ext cx="49526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48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62000" y="25908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25908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/>
              <p:cNvCxnSpPr/>
              <p:nvPr/>
            </p:nvCxnSpPr>
            <p:spPr>
              <a:xfrm>
                <a:off x="990600" y="2362200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191000" y="2438400"/>
                <a:ext cx="106680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>
              <a:off x="5257800" y="2438400"/>
              <a:ext cx="2895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1689410" y="3527167"/>
            <a:ext cx="76200" cy="762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86000" y="3527167"/>
            <a:ext cx="76200" cy="762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819400" y="3527167"/>
            <a:ext cx="76200" cy="762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499410" y="3527167"/>
            <a:ext cx="76200" cy="762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04010" y="3527167"/>
            <a:ext cx="76200" cy="762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7385756" y="3505200"/>
            <a:ext cx="386644" cy="533400"/>
            <a:chOff x="7385756" y="2863334"/>
            <a:chExt cx="386644" cy="533400"/>
          </a:xfrm>
        </p:grpSpPr>
        <p:sp>
          <p:nvSpPr>
            <p:cNvPr id="14" name="Oval 13"/>
            <p:cNvSpPr/>
            <p:nvPr/>
          </p:nvSpPr>
          <p:spPr>
            <a:xfrm>
              <a:off x="7543800" y="2863334"/>
              <a:ext cx="76200" cy="10846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7385756" y="3027402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5756" y="3027402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/>
          <p:cNvGrpSpPr/>
          <p:nvPr/>
        </p:nvGrpSpPr>
        <p:grpSpPr>
          <a:xfrm>
            <a:off x="1765610" y="3657600"/>
            <a:ext cx="3771900" cy="762000"/>
            <a:chOff x="1765610" y="2514600"/>
            <a:chExt cx="3771900" cy="76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2908610" y="2851666"/>
                  <a:ext cx="2628900" cy="424934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2060"/>
                      </a:solidFill>
                    </a:rPr>
                    <a:t>The prime factors of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𝒅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8610" y="2851666"/>
                  <a:ext cx="2628900" cy="424934"/>
                </a:xfrm>
                <a:prstGeom prst="roundRect">
                  <a:avLst/>
                </a:prstGeom>
                <a:blipFill rotWithShape="1">
                  <a:blip r:embed="rId8"/>
                  <a:stretch>
                    <a:fillRect b="-121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/>
            <p:cNvCxnSpPr/>
            <p:nvPr/>
          </p:nvCxnSpPr>
          <p:spPr>
            <a:xfrm>
              <a:off x="1765610" y="2526268"/>
              <a:ext cx="1524000" cy="3253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413310" y="2526268"/>
              <a:ext cx="1333500" cy="3253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870510" y="2514600"/>
              <a:ext cx="1091890" cy="337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241646" y="2514600"/>
              <a:ext cx="464" cy="337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4724400" y="2514600"/>
              <a:ext cx="685800" cy="337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5880132" y="25908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831873" y="1917602"/>
                <a:ext cx="1139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873" y="1917602"/>
                <a:ext cx="11399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641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798372" y="2590800"/>
                <a:ext cx="1139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372" y="2590800"/>
                <a:ext cx="11399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69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051183" y="2373868"/>
                <a:ext cx="341641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>
                          <a:latin typeface="Cambria Math"/>
                        </a:rPr>
                        <m:t>𝐦𝐨𝐝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b="1" i="1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1">
                          <a:latin typeface="Cambria Math"/>
                        </a:rPr>
                        <m:t>𝐦𝐨𝐝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183" y="2373868"/>
                <a:ext cx="3416417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610100" y="2743200"/>
                <a:ext cx="284109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  <a:ea typeface="Cambria Math"/>
                        </a:rPr>
                        <m:t>with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𝑠𝑜𝑚𝑒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probability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2743200"/>
                <a:ext cx="2841098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23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56411" y="2743200"/>
                <a:ext cx="839589" cy="56124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𝝅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411" y="2743200"/>
                <a:ext cx="839589" cy="561244"/>
              </a:xfrm>
              <a:prstGeom prst="rect">
                <a:avLst/>
              </a:prstGeom>
              <a:blipFill rotWithShape="1">
                <a:blip r:embed="rId14"/>
                <a:stretch>
                  <a:fillRect r="-5797" b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461818" y="1905000"/>
                <a:ext cx="2547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b="1" i="0" smtClean="0">
                        <a:latin typeface="Cambria Math"/>
                      </a:rPr>
                      <m:t>𝐦𝐨𝐝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0" smtClean="0">
                        <a:latin typeface="Cambria Math"/>
                      </a:rPr>
                      <m:t>𝐦𝐨𝐝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818" y="1905000"/>
                <a:ext cx="254736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31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48733" y="4022467"/>
                <a:ext cx="6238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733" y="4022467"/>
                <a:ext cx="623889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333" r="-1274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135514" y="5867400"/>
                <a:ext cx="68480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𝝅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514" y="5867400"/>
                <a:ext cx="684803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115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755899" y="5713088"/>
                <a:ext cx="1003801" cy="645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num>
                        <m:den>
                          <m:r>
                            <a:rPr lang="en-US" b="1" dirty="0">
                              <a:latin typeface="Cambria Math"/>
                            </a:rPr>
                            <m:t>𝐥𝐨𝐠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899" y="5713088"/>
                <a:ext cx="1003801" cy="645690"/>
              </a:xfrm>
              <a:prstGeom prst="rect">
                <a:avLst/>
              </a:prstGeom>
              <a:blipFill rotWithShape="1">
                <a:blip r:embed="rId18"/>
                <a:stretch>
                  <a:fillRect r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78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40" grpId="0" animBg="1"/>
      <p:bldP spid="40" grpId="1" animBg="1"/>
      <p:bldP spid="41" grpId="0" animBg="1"/>
      <p:bldP spid="41" grpId="1" animBg="1"/>
      <p:bldP spid="44" grpId="0" animBg="1"/>
      <p:bldP spid="45" grpId="0" animBg="1"/>
      <p:bldP spid="7" grpId="0" animBg="1"/>
      <p:bldP spid="5" grpId="0" animBg="1"/>
      <p:bldP spid="69" grpId="0" animBg="1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135514" y="5670110"/>
            <a:ext cx="1731886" cy="7639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Error </a:t>
            </a:r>
            <a:r>
              <a:rPr lang="en-US" sz="3200" b="1" dirty="0"/>
              <a:t>Analysis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Lemma: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The probability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RandomEqualityChecking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-Protocol </a:t>
                </a:r>
                <a:r>
                  <a:rPr lang="en-US" sz="1800" dirty="0"/>
                  <a:t>makes an error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How large should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1800" dirty="0"/>
                  <a:t> be in order to achieve error probability &lt;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800" dirty="0"/>
                  <a:t>  ?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  <a:r>
                  <a:rPr lang="en-US" sz="1800" dirty="0"/>
                  <a:t>Pick 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1800" b="1" dirty="0"/>
                  <a:t> =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4</m:t>
                    </m:r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log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num>
                      <m:den>
                        <m:func>
                          <m:func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1800" dirty="0"/>
                  <a:t> .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4</m:t>
                        </m:r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log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</m:t>
                        </m:r>
                        <m:func>
                          <m:func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+2+</m:t>
                        </m:r>
                        <m:func>
                          <m:func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den>
                    </m:f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 </a:t>
                </a: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&gt;4</m:t>
                    </m:r>
                  </m:oMath>
                </a14:m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Bits transmitted: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= </a:t>
                </a:r>
                <a:r>
                  <a:rPr lang="en-US" sz="1800" b="1" i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404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35514" y="5867400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𝝅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514" y="5867400"/>
                <a:ext cx="68480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15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55899" y="5713088"/>
                <a:ext cx="1003801" cy="645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num>
                        <m:den>
                          <m:r>
                            <a:rPr lang="en-US" b="1" dirty="0">
                              <a:latin typeface="Cambria Math"/>
                            </a:rPr>
                            <m:t>𝐥𝐨𝐠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899" y="5713088"/>
                <a:ext cx="1003801" cy="645690"/>
              </a:xfrm>
              <a:prstGeom prst="rect">
                <a:avLst/>
              </a:prstGeom>
              <a:blipFill rotWithShape="1">
                <a:blip r:embed="rId4"/>
                <a:stretch>
                  <a:fillRect r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6400800" y="5661049"/>
            <a:ext cx="971478" cy="962799"/>
            <a:chOff x="7620000" y="5410200"/>
            <a:chExt cx="971478" cy="962799"/>
          </a:xfrm>
          <a:solidFill>
            <a:schemeClr val="accent2">
              <a:lumMod val="20000"/>
              <a:lumOff val="80000"/>
            </a:schemeClr>
          </a:solidFill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5410200"/>
              <a:ext cx="971478" cy="728609"/>
            </a:xfrm>
            <a:prstGeom prst="rect">
              <a:avLst/>
            </a:prstGeom>
            <a:grpFill/>
          </p:spPr>
        </p:pic>
        <p:sp>
          <p:nvSpPr>
            <p:cNvPr id="18" name="TextBox 17"/>
            <p:cNvSpPr txBox="1"/>
            <p:nvPr/>
          </p:nvSpPr>
          <p:spPr>
            <a:xfrm>
              <a:off x="7655950" y="6096000"/>
              <a:ext cx="91884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Bernard MT Condensed" pitchFamily="18" charset="0"/>
                </a:rPr>
                <a:t>How often ?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48600" y="5838017"/>
                <a:ext cx="596574" cy="6127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9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5838017"/>
                <a:ext cx="596574" cy="612732"/>
              </a:xfrm>
              <a:prstGeom prst="rect">
                <a:avLst/>
              </a:prstGeom>
              <a:blipFill rotWithShape="1">
                <a:blip r:embed="rId6"/>
                <a:stretch>
                  <a:fillRect r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85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2819400"/>
            <a:ext cx="339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6C31"/>
                </a:solidFill>
              </a:rPr>
              <a:t>Summary </a:t>
            </a:r>
            <a:r>
              <a:rPr lang="en-US" sz="2800" b="1" dirty="0"/>
              <a:t>of last 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609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Conditional </a:t>
            </a:r>
            <a:r>
              <a:rPr lang="en-US" sz="3600" b="1" dirty="0">
                <a:solidFill>
                  <a:srgbClr val="0070C0"/>
                </a:solidFill>
              </a:rPr>
              <a:t>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𝐄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𝜺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4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Down Ribbon 1"/>
          <p:cNvSpPr/>
          <p:nvPr/>
        </p:nvSpPr>
        <p:spPr>
          <a:xfrm>
            <a:off x="1752600" y="4876800"/>
            <a:ext cx="54102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are revisiting this concept to ensure that you fully internalize this concept and its use.</a:t>
            </a:r>
          </a:p>
        </p:txBody>
      </p:sp>
    </p:spTree>
    <p:extLst>
      <p:ext uri="{BB962C8B-B14F-4D97-AF65-F5344CB8AC3E}">
        <p14:creationId xmlns:p14="http://schemas.microsoft.com/office/powerpoint/2010/main" val="54732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5237"/>
                <a:ext cx="85344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an event 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be a random variable defined over the same probability space.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sz="2000" dirty="0"/>
                  <a:t>] 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Main point</a:t>
                </a:r>
                <a:r>
                  <a:rPr lang="en-US" sz="2000" dirty="0"/>
                  <a:t>: Happening of event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sz="2000" dirty="0"/>
                  <a:t> has reduced the sample space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If you can </a:t>
                </a:r>
                <a:r>
                  <a:rPr lang="en-US" sz="2000" dirty="0" err="1"/>
                  <a:t>visualise</a:t>
                </a:r>
                <a:r>
                  <a:rPr lang="en-US" sz="2000" dirty="0"/>
                  <a:t> this reduced sample space,</a:t>
                </a:r>
                <a:r>
                  <a:rPr lang="en-US" sz="2000" b="1" dirty="0"/>
                  <a:t>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sz="2000" dirty="0"/>
                  <a:t>] become easy to calculate.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5237"/>
                <a:ext cx="8534400" cy="5135563"/>
              </a:xfrm>
              <a:blipFill rotWithShape="1">
                <a:blip r:embed="rId2"/>
                <a:stretch>
                  <a:fillRect l="-1071" t="-594" r="-429" b="-54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Conditional </a:t>
            </a:r>
            <a:r>
              <a:rPr lang="en-US" sz="3600" b="1" dirty="0"/>
              <a:t>Expectation</a:t>
            </a:r>
            <a:br>
              <a:rPr lang="en-US" sz="3600" b="1" dirty="0"/>
            </a:b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4476750" y="3238500"/>
            <a:ext cx="1518237" cy="1017032"/>
            <a:chOff x="4476750" y="3238500"/>
            <a:chExt cx="1518237" cy="1017032"/>
          </a:xfrm>
        </p:grpSpPr>
        <p:sp>
          <p:nvSpPr>
            <p:cNvPr id="2" name="Oval 1"/>
            <p:cNvSpPr/>
            <p:nvPr/>
          </p:nvSpPr>
          <p:spPr>
            <a:xfrm>
              <a:off x="4476750" y="3238500"/>
              <a:ext cx="1409700" cy="876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638800" y="3886200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𝜺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886200"/>
                  <a:ext cx="3561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24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49316" y="1992868"/>
                <a:ext cx="205588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Expected value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316" y="1992868"/>
                <a:ext cx="205588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671" t="-8197" r="-41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98541" y="1981200"/>
                <a:ext cx="3364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given that event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dirty="0"/>
                  <a:t> has happened.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41" y="1981200"/>
                <a:ext cx="33647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33" t="-8197" r="-21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457200" y="2819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0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Partition </a:t>
            </a:r>
            <a:r>
              <a:rPr lang="en-US" sz="3200" b="1" dirty="0">
                <a:solidFill>
                  <a:srgbClr val="002060"/>
                </a:solidFill>
              </a:rPr>
              <a:t>of </a:t>
            </a:r>
            <a:r>
              <a:rPr lang="en-US" sz="3200" b="1" dirty="0">
                <a:solidFill>
                  <a:srgbClr val="0070C0"/>
                </a:solidFill>
              </a:rPr>
              <a:t>sample space</a:t>
            </a:r>
            <a:br>
              <a:rPr lang="en-US" sz="3200" b="1" dirty="0">
                <a:solidFill>
                  <a:srgbClr val="002060"/>
                </a:solidFill>
              </a:rPr>
            </a:b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5344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set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is said to induce a partition of </a:t>
                </a:r>
                <a14:m>
                  <m:oMath xmlns:m="http://schemas.openxmlformats.org/officeDocument/2006/math">
                    <m:r>
                      <a:rPr lang="el-GR" sz="2000" b="1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 if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/>
                  <a:t> </a:t>
                </a:r>
                <a:r>
                  <a:rPr lang="en-US" sz="2400" dirty="0"/>
                  <a:t>=</a:t>
                </a:r>
                <a:r>
                  <a:rPr lang="en-US" sz="2000" dirty="0">
                    <a:latin typeface="Cambria Math"/>
                    <a:ea typeface="Cambria Math"/>
                  </a:rPr>
                  <a:t>∅</a:t>
                </a:r>
                <a:r>
                  <a:rPr lang="en-US" sz="2400" dirty="0">
                    <a:latin typeface="Cambria Math"/>
                    <a:ea typeface="Cambria Math"/>
                  </a:rPr>
                  <a:t> </a:t>
                </a:r>
                <a:r>
                  <a:rPr lang="en-US" sz="1800" dirty="0">
                    <a:latin typeface="Cambria Math"/>
                    <a:ea typeface="Cambria Math"/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For a random variable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X</a:t>
                </a:r>
                <a:r>
                  <a:rPr lang="en-US" sz="1800" dirty="0"/>
                  <a:t>, how can we express </a:t>
                </a:r>
                <a:r>
                  <a:rPr lang="en-US" sz="1800" b="1" dirty="0"/>
                  <a:t>E(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X</a:t>
                </a:r>
                <a:r>
                  <a:rPr lang="en-US" sz="1800" b="1" dirty="0"/>
                  <a:t>)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in terms of a given partition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534400" cy="5059363"/>
              </a:xfrm>
              <a:blipFill rotWithShape="1">
                <a:blip r:embed="rId2"/>
                <a:stretch>
                  <a:fillRect l="-714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057400" y="5715000"/>
                <a:ext cx="4285680" cy="838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b="1" dirty="0">
                    <a:solidFill>
                      <a:schemeClr val="tx1"/>
                    </a:solidFill>
                  </a:rPr>
                  <a:t>                   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E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i="0" dirty="0" smtClean="0">
                            <a:solidFill>
                              <a:schemeClr val="tx1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715000"/>
                <a:ext cx="4285680" cy="838200"/>
              </a:xfrm>
              <a:prstGeom prst="rect">
                <a:avLst/>
              </a:prstGeom>
              <a:blipFill rotWithShape="1">
                <a:blip r:embed="rId3"/>
                <a:stretch>
                  <a:fillRect l="-990" t="-30496" b="-58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3124200" y="2362200"/>
            <a:ext cx="3162300" cy="2133600"/>
            <a:chOff x="3124200" y="2362200"/>
            <a:chExt cx="3162300" cy="21336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3109912" y="1148576"/>
            <a:ext cx="3976688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465474" y="3663434"/>
                <a:ext cx="503408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474" y="3663434"/>
                <a:ext cx="50340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250" r="-12791" b="-2031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482790" y="4010722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790" y="4010722"/>
                <a:ext cx="5087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250" r="-12644" b="-2031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447648" y="3783568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648" y="3783568"/>
                <a:ext cx="508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12791" b="-222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683915" y="3010004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915" y="3010004"/>
                <a:ext cx="50872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2644" b="-222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847064" y="2488168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064" y="2488168"/>
                <a:ext cx="508729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2644" b="-2031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781425" y="2552700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25" y="2552700"/>
                <a:ext cx="508729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12644" b="-222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13730" y="5949434"/>
                <a:ext cx="9298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⋅</m:t>
                      </m:r>
                      <m:r>
                        <m:rPr>
                          <m:nor/>
                        </m:rPr>
                        <a:rPr lang="en-US" sz="2000" b="1" i="0" dirty="0" smtClean="0"/>
                        <m:t>P</m:t>
                      </m:r>
                      <m:r>
                        <m:rPr>
                          <m:nor/>
                        </m:rPr>
                        <a:rPr lang="en-US" sz="2000" i="0" dirty="0" smtClean="0"/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i="0" dirty="0" smtClean="0"/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730" y="5949434"/>
                <a:ext cx="929870" cy="400110"/>
              </a:xfrm>
              <a:prstGeom prst="rect">
                <a:avLst/>
              </a:prstGeom>
              <a:blipFill rotWithShape="1">
                <a:blip r:embed="rId10"/>
                <a:stretch>
                  <a:fillRect t="-7576" r="-980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40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51" grpId="0" animBg="1"/>
      <p:bldP spid="2" grpId="0" uiExpand="1" animBg="1"/>
      <p:bldP spid="58" grpId="0" animBg="1"/>
      <p:bldP spid="59" grpId="0" animBg="1"/>
      <p:bldP spid="60" grpId="0" animBg="1"/>
      <p:bldP spid="62" grpId="0" animBg="1"/>
      <p:bldP spid="64" grpId="0" animBg="1"/>
      <p:bldP spid="65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</a:t>
            </a:r>
            <a:r>
              <a:rPr lang="en-US" b="1" dirty="0">
                <a:solidFill>
                  <a:srgbClr val="7030A0"/>
                </a:solidFill>
              </a:rPr>
              <a:t>Dice</a:t>
            </a:r>
            <a:r>
              <a:rPr lang="en-US" b="1" dirty="0"/>
              <a:t> Problem</a:t>
            </a:r>
            <a:br>
              <a:rPr lang="en-US" b="1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fair dice is successively rolled.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: The number of rolls to get a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 : The number of rolls to get a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b="1" i="0" dirty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0" dirty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5" y="2813566"/>
            <a:ext cx="633045" cy="685799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457200" y="2362200"/>
            <a:ext cx="495317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600200" y="6343629"/>
                <a:ext cx="6126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6343629"/>
                <a:ext cx="61266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3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76589"/>
              </p:ext>
            </p:extLst>
          </p:nvPr>
        </p:nvGraphicFramePr>
        <p:xfrm>
          <a:off x="1760200" y="2979699"/>
          <a:ext cx="75361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37556" y="4748260"/>
                <a:ext cx="1422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= </a:t>
                </a:r>
                <a:r>
                  <a:rPr lang="en-US" b="1" dirty="0">
                    <a:solidFill>
                      <a:srgbClr val="C00000"/>
                    </a:solidFill>
                  </a:rPr>
                  <a:t>?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56" y="4748260"/>
                <a:ext cx="14221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57200" y="5620143"/>
                <a:ext cx="2512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𝐏</m:t>
                    </m:r>
                    <m:d>
                      <m:dPr>
                        <m:begChr m:val="["/>
                        <m:endChr m:val="|"/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&gt;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𝒋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=   </a:t>
                </a:r>
                <a:r>
                  <a:rPr lang="en-US" b="1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620143"/>
                <a:ext cx="251216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339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212078" y="3745468"/>
                <a:ext cx="458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078" y="3745468"/>
                <a:ext cx="45877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667000" y="3683912"/>
                <a:ext cx="5105372" cy="49244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</a:t>
                </a:r>
                <a:r>
                  <a:rPr lang="en-US" b="1" dirty="0"/>
                  <a:t>geometric</a:t>
                </a:r>
                <a:r>
                  <a:rPr lang="en-US" dirty="0"/>
                  <a:t> random variable with parameter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683912"/>
                <a:ext cx="5105372" cy="492443"/>
              </a:xfrm>
              <a:prstGeom prst="rect">
                <a:avLst/>
              </a:prstGeom>
              <a:blipFill rotWithShape="1">
                <a:blip r:embed="rId8"/>
                <a:stretch>
                  <a:fillRect l="-954" b="-60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02366" y="6341769"/>
                <a:ext cx="1023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= </a:t>
                </a:r>
                <a:r>
                  <a:rPr lang="en-US" b="1" dirty="0">
                    <a:solidFill>
                      <a:srgbClr val="C00000"/>
                    </a:solidFill>
                  </a:rPr>
                  <a:t>?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66" y="6341769"/>
                <a:ext cx="102303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95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676400" y="4648200"/>
                <a:ext cx="1133900" cy="56945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num>
                              <m:den>
                                <m:r>
                                  <a:rPr lang="en-US" b="1" i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648200"/>
                <a:ext cx="1133900" cy="569451"/>
              </a:xfrm>
              <a:prstGeom prst="rect">
                <a:avLst/>
              </a:prstGeom>
              <a:blipFill rotWithShape="1">
                <a:blip r:embed="rId10"/>
                <a:stretch>
                  <a:fillRect r="-8065" b="-4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828800" y="2971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971800"/>
                <a:ext cx="37542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219200" y="6198589"/>
                <a:ext cx="380232" cy="65941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6198589"/>
                <a:ext cx="380232" cy="659411"/>
              </a:xfrm>
              <a:prstGeom prst="rect">
                <a:avLst/>
              </a:prstGeom>
              <a:blipFill rotWithShape="1">
                <a:blip r:embed="rId12"/>
                <a:stretch>
                  <a:fillRect r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4242382" y="5620143"/>
            <a:ext cx="473507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Memorylessness</a:t>
            </a:r>
            <a:r>
              <a:rPr lang="en-US" dirty="0"/>
              <a:t> of geometric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356623" y="2971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623" y="2971800"/>
                <a:ext cx="37542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819400" y="2971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971800"/>
                <a:ext cx="375423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347223" y="2971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223" y="2971800"/>
                <a:ext cx="37542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815577" y="2971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577" y="2971800"/>
                <a:ext cx="375423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267200" y="2971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971800"/>
                <a:ext cx="375423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800600" y="2971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971800"/>
                <a:ext cx="375423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339577" y="2971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577" y="2971800"/>
                <a:ext cx="375423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796777" y="2971800"/>
                <a:ext cx="3916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7" y="2971800"/>
                <a:ext cx="391645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676100" y="5486400"/>
                <a:ext cx="1133900" cy="56945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num>
                              <m:den>
                                <m:r>
                                  <a:rPr lang="en-US" b="1" i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100" y="5486400"/>
                <a:ext cx="1133900" cy="569451"/>
              </a:xfrm>
              <a:prstGeom prst="rect">
                <a:avLst/>
              </a:prstGeom>
              <a:blipFill rotWithShape="1">
                <a:blip r:embed="rId21"/>
                <a:stretch>
                  <a:fillRect r="-8065" b="-5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648038" y="5558135"/>
                <a:ext cx="1162178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𝐏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038" y="5558135"/>
                <a:ext cx="1162178" cy="461665"/>
              </a:xfrm>
              <a:prstGeom prst="rect">
                <a:avLst/>
              </a:prstGeom>
              <a:blipFill rotWithShape="1">
                <a:blip r:embed="rId22"/>
                <a:stretch>
                  <a:fillRect t="-10526" r="-1308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20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50"/>
                            </p:stCondLst>
                            <p:childTnLst>
                              <p:par>
                                <p:cTn id="5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50"/>
                            </p:stCondLst>
                            <p:childTnLst>
                              <p:par>
                                <p:cTn id="7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9" grpId="0" animBg="1"/>
      <p:bldP spid="52" grpId="0"/>
      <p:bldP spid="53" grpId="0"/>
      <p:bldP spid="61" grpId="0"/>
      <p:bldP spid="62" grpId="0" animBg="1"/>
      <p:bldP spid="64" grpId="0"/>
      <p:bldP spid="65" grpId="0" animBg="1"/>
      <p:bldP spid="67" grpId="0"/>
      <p:bldP spid="63" grpId="0" animBg="1"/>
      <p:bldP spid="68" grpId="0" animBg="1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 animBg="1"/>
      <p:bldP spid="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130147"/>
              </p:ext>
            </p:extLst>
          </p:nvPr>
        </p:nvGraphicFramePr>
        <p:xfrm>
          <a:off x="1760200" y="2979699"/>
          <a:ext cx="75361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</a:t>
            </a:r>
            <a:r>
              <a:rPr lang="en-US" b="1" dirty="0">
                <a:solidFill>
                  <a:srgbClr val="7030A0"/>
                </a:solidFill>
              </a:rPr>
              <a:t>Dice</a:t>
            </a:r>
            <a:r>
              <a:rPr lang="en-US" b="1" dirty="0"/>
              <a:t> Problem</a:t>
            </a:r>
            <a:br>
              <a:rPr lang="en-US" b="1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fair die is successively rolled.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: The number of rolls to get a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 : The number of rolls to get a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b="1" i="0" dirty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0" dirty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=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=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𝟓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 =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11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117308" y="4202668"/>
                <a:ext cx="115929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𝟏</m:t>
                    </m:r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b="1" smtClean="0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308" y="4202668"/>
                <a:ext cx="1159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83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438400" y="4953000"/>
                <a:ext cx="2157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𝐏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[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𝒀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𝟓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953000"/>
                <a:ext cx="215796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310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336288" y="3429000"/>
                <a:ext cx="37542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288" y="3429000"/>
                <a:ext cx="37542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810000" y="4202668"/>
                <a:ext cx="54373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𝟕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202668"/>
                <a:ext cx="54373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989" t="-8197" r="-179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209800" y="5334000"/>
                <a:ext cx="2382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+ </m:t>
                      </m:r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𝐏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[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𝒀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𝟓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334000"/>
                <a:ext cx="238238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8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209800" y="5715000"/>
                <a:ext cx="2382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+ </m:t>
                      </m:r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𝐏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[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𝒀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𝟓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715000"/>
                <a:ext cx="238238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82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209800" y="6107668"/>
                <a:ext cx="2382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+ </m:t>
                      </m:r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𝐏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[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𝒀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𝟓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6107668"/>
                <a:ext cx="238238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8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189618" y="6514688"/>
                <a:ext cx="764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+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?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618" y="6514688"/>
                <a:ext cx="76495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1031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800600" y="4953000"/>
                <a:ext cx="384444" cy="49244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953000"/>
                <a:ext cx="384444" cy="492443"/>
              </a:xfrm>
              <a:prstGeom prst="rect">
                <a:avLst/>
              </a:prstGeom>
              <a:blipFill rotWithShape="1">
                <a:blip r:embed="rId11"/>
                <a:stretch>
                  <a:fillRect r="-1428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096000" y="5334000"/>
                <a:ext cx="914400" cy="49244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𝟐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34000"/>
                <a:ext cx="914400" cy="492443"/>
              </a:xfrm>
              <a:prstGeom prst="rect">
                <a:avLst/>
              </a:prstGeom>
              <a:blipFill rotWithShape="1">
                <a:blip r:embed="rId12"/>
                <a:stretch>
                  <a:fillRect r="-1600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807318" y="5715000"/>
                <a:ext cx="1143000" cy="49244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𝟑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318" y="5715000"/>
                <a:ext cx="1143000" cy="492443"/>
              </a:xfrm>
              <a:prstGeom prst="rect">
                <a:avLst/>
              </a:prstGeom>
              <a:blipFill rotWithShape="1">
                <a:blip r:embed="rId13"/>
                <a:stretch>
                  <a:fillRect r="-16578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096000" y="6096000"/>
                <a:ext cx="1524000" cy="49244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𝟒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096000"/>
                <a:ext cx="1524000" cy="492443"/>
              </a:xfrm>
              <a:prstGeom prst="rect">
                <a:avLst/>
              </a:prstGeom>
              <a:blipFill rotWithShape="1">
                <a:blip r:embed="rId14"/>
                <a:stretch>
                  <a:fillRect r="-440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834376" y="29834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376" y="2983468"/>
                <a:ext cx="37542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810000" y="29834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983468"/>
                <a:ext cx="375423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ight Brace 48"/>
          <p:cNvSpPr/>
          <p:nvPr/>
        </p:nvSpPr>
        <p:spPr>
          <a:xfrm rot="5400000">
            <a:off x="2629880" y="2509074"/>
            <a:ext cx="304800" cy="199225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514600" y="3581400"/>
                <a:ext cx="612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581400"/>
                <a:ext cx="612667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13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91570" y="6488668"/>
                <a:ext cx="169463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+  </m:t>
                      </m:r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𝟓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570" y="6488668"/>
                <a:ext cx="1694630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43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86200" y="6488668"/>
                <a:ext cx="2071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𝐏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[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&gt;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 |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𝒀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𝟓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6488668"/>
                <a:ext cx="2071401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354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590800" y="6488668"/>
                <a:ext cx="115929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𝟓</m:t>
                    </m:r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b="1" smtClean="0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6488668"/>
                <a:ext cx="1159292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84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24400" y="6475141"/>
                <a:ext cx="37542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6475141"/>
                <a:ext cx="375424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918" y="2209800"/>
            <a:ext cx="633045" cy="685799"/>
          </a:xfrm>
          <a:prstGeom prst="rect">
            <a:avLst/>
          </a:prstGeom>
        </p:spPr>
      </p:pic>
      <p:sp>
        <p:nvSpPr>
          <p:cNvPr id="5" name="Down Ribbon 4"/>
          <p:cNvSpPr/>
          <p:nvPr/>
        </p:nvSpPr>
        <p:spPr>
          <a:xfrm>
            <a:off x="5638800" y="914400"/>
            <a:ext cx="3200400" cy="1069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Please go through this slides slowly, very slowly...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5791370" y="3352799"/>
            <a:ext cx="3200229" cy="873516"/>
          </a:xfrm>
          <a:prstGeom prst="cloudCallout">
            <a:avLst>
              <a:gd name="adj1" fmla="val -25162"/>
              <a:gd name="adj2" fmla="val 8153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reduced sample space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114800" y="6400800"/>
                <a:ext cx="1755388" cy="49244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6400800"/>
                <a:ext cx="1755388" cy="492443"/>
              </a:xfrm>
              <a:prstGeom prst="rect">
                <a:avLst/>
              </a:prstGeom>
              <a:blipFill rotWithShape="1">
                <a:blip r:embed="rId2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loud Callout 45"/>
              <p:cNvSpPr/>
              <p:nvPr/>
            </p:nvSpPr>
            <p:spPr>
              <a:xfrm>
                <a:off x="7696280" y="4865786"/>
                <a:ext cx="3200229" cy="873516"/>
              </a:xfrm>
              <a:prstGeom prst="cloudCallout">
                <a:avLst>
                  <a:gd name="adj1" fmla="val -630"/>
                  <a:gd name="adj2" fmla="val 14814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values can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take in this reduced sample space ?</a:t>
                </a:r>
              </a:p>
            </p:txBody>
          </p:sp>
        </mc:Choice>
        <mc:Fallback>
          <p:sp>
            <p:nvSpPr>
              <p:cNvPr id="46" name="Cloud Callout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80" y="4865786"/>
                <a:ext cx="3200229" cy="873516"/>
              </a:xfrm>
              <a:prstGeom prst="cloudCallout">
                <a:avLst>
                  <a:gd name="adj1" fmla="val -630"/>
                  <a:gd name="adj2" fmla="val 148147"/>
                </a:avLst>
              </a:prstGeom>
              <a:blipFill>
                <a:blip r:embed="rId24"/>
                <a:stretch>
                  <a:fillRect t="-34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20000" y="4389193"/>
                <a:ext cx="153279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𝟔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4389193"/>
                <a:ext cx="1532791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6349" r="-3953" b="-222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45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animBg="1"/>
      <p:bldP spid="32" grpId="0"/>
      <p:bldP spid="29" grpId="0" animBg="1"/>
      <p:bldP spid="37" grpId="0" animBg="1"/>
      <p:bldP spid="38" grpId="0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7" grpId="0"/>
      <p:bldP spid="47" grpId="1"/>
      <p:bldP spid="48" grpId="0"/>
      <p:bldP spid="49" grpId="0" animBg="1"/>
      <p:bldP spid="50" grpId="0"/>
      <p:bldP spid="30" grpId="0" animBg="1"/>
      <p:bldP spid="31" grpId="0"/>
      <p:bldP spid="51" grpId="0" animBg="1"/>
      <p:bldP spid="6" grpId="0" animBg="1"/>
      <p:bldP spid="5" grpId="0" animBg="1"/>
      <p:bldP spid="7" grpId="0" animBg="1"/>
      <p:bldP spid="7" grpId="1" animBg="1"/>
      <p:bldP spid="36" grpId="0" animBg="1"/>
      <p:bldP spid="46" grpId="0" animBg="1"/>
      <p:bldP spid="46" grpId="1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Homework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is the expected number of coin tosses to get 3 consecutive heads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Hint:</a:t>
            </a:r>
            <a:r>
              <a:rPr lang="en-US" sz="2000" dirty="0"/>
              <a:t> Define partition space based on the 1</a:t>
            </a:r>
            <a:r>
              <a:rPr lang="en-US" sz="2000" baseline="30000" dirty="0"/>
              <a:t>st</a:t>
            </a:r>
            <a:r>
              <a:rPr lang="en-US" sz="2000" dirty="0"/>
              <a:t> occurrence of 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Probability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/>
              <a:t>for</a:t>
            </a:r>
            <a:r>
              <a:rPr lang="en-US" dirty="0">
                <a:solidFill>
                  <a:srgbClr val="7030A0"/>
                </a:solidFill>
              </a:rPr>
              <a:t> computer Science</a:t>
            </a:r>
            <a:br>
              <a:rPr lang="en-US" sz="2800" dirty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Checking equality of files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9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4044</TotalTime>
  <Words>1142</Words>
  <Application>Microsoft Office PowerPoint</Application>
  <PresentationFormat>On-screen Show (4:3)</PresentationFormat>
  <Paragraphs>295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Bernard MT Condensed</vt:lpstr>
      <vt:lpstr>Calibri</vt:lpstr>
      <vt:lpstr>Cambria Math</vt:lpstr>
      <vt:lpstr>Wingdings</vt:lpstr>
      <vt:lpstr>Office Theme</vt:lpstr>
      <vt:lpstr>Mathematic for Computer Science - III CS203B </vt:lpstr>
      <vt:lpstr>PowerPoint Presentation</vt:lpstr>
      <vt:lpstr>Conditional Expectation</vt:lpstr>
      <vt:lpstr>Conditional Expectation </vt:lpstr>
      <vt:lpstr>Partition of sample space </vt:lpstr>
      <vt:lpstr>A Dice Problem </vt:lpstr>
      <vt:lpstr>A Dice Problem </vt:lpstr>
      <vt:lpstr>Homework</vt:lpstr>
      <vt:lpstr>Probability  for computer Science </vt:lpstr>
      <vt:lpstr>PowerPoint Presentation</vt:lpstr>
      <vt:lpstr>How many primes less than n ? </vt:lpstr>
      <vt:lpstr>Key idea: Visualize a file as a binary number</vt:lpstr>
      <vt:lpstr>PowerPoint Presentation</vt:lpstr>
      <vt:lpstr>RandomEqualityChecking-Protocol(A,B) </vt:lpstr>
      <vt:lpstr>Error Analysis</vt:lpstr>
      <vt:lpstr>Error Analysis</vt:lpstr>
      <vt:lpstr>Error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Anshit Arya</cp:lastModifiedBy>
  <cp:revision>639</cp:revision>
  <dcterms:created xsi:type="dcterms:W3CDTF">2011-12-03T04:13:03Z</dcterms:created>
  <dcterms:modified xsi:type="dcterms:W3CDTF">2021-08-06T12:21:09Z</dcterms:modified>
</cp:coreProperties>
</file>