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1"/>
  </p:notesMasterIdLst>
  <p:sldIdLst>
    <p:sldId id="428" r:id="rId2"/>
    <p:sldId id="603" r:id="rId3"/>
    <p:sldId id="611" r:id="rId4"/>
    <p:sldId id="605" r:id="rId5"/>
    <p:sldId id="607" r:id="rId6"/>
    <p:sldId id="620" r:id="rId7"/>
    <p:sldId id="608" r:id="rId8"/>
    <p:sldId id="610" r:id="rId9"/>
    <p:sldId id="609" r:id="rId10"/>
    <p:sldId id="604" r:id="rId11"/>
    <p:sldId id="612" r:id="rId12"/>
    <p:sldId id="564" r:id="rId13"/>
    <p:sldId id="613" r:id="rId14"/>
    <p:sldId id="614" r:id="rId15"/>
    <p:sldId id="587" r:id="rId16"/>
    <p:sldId id="615" r:id="rId17"/>
    <p:sldId id="616" r:id="rId18"/>
    <p:sldId id="617" r:id="rId19"/>
    <p:sldId id="618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>
        <p:scale>
          <a:sx n="85" d="100"/>
          <a:sy n="85" d="100"/>
        </p:scale>
        <p:origin x="-2364" y="-6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Lecture 9: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Poisson </a:t>
            </a:r>
            <a:r>
              <a:rPr lang="en-US" sz="2000" b="1" dirty="0" smtClean="0">
                <a:solidFill>
                  <a:schemeClr val="tx1"/>
                </a:solidFill>
              </a:rPr>
              <a:t>Random variable</a:t>
            </a: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7030A0"/>
                </a:solidFill>
              </a:rPr>
              <a:t>Computing </a:t>
            </a:r>
            <a:r>
              <a:rPr lang="en-US" sz="2000" b="1" dirty="0" smtClean="0">
                <a:solidFill>
                  <a:schemeClr val="tx1"/>
                </a:solidFill>
              </a:rPr>
              <a:t>a random sample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?</a:t>
                </a:r>
                <a:r>
                  <a:rPr lang="en-US" dirty="0" smtClean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 smtClean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⋯(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    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⋅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⋯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⋯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d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⋅</m:t>
                        </m:r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5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6345" y="4977161"/>
                <a:ext cx="735778" cy="4529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5" y="4977161"/>
                <a:ext cx="735778" cy="452945"/>
              </a:xfrm>
              <a:prstGeom prst="rect">
                <a:avLst/>
              </a:prstGeom>
              <a:blipFill rotWithShape="1">
                <a:blip r:embed="rId4"/>
                <a:stretch>
                  <a:fillRect t="-5333" r="-991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38241" y="3877865"/>
            <a:ext cx="400718" cy="3505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 rot="5400000">
            <a:off x="6186320" y="5195596"/>
            <a:ext cx="352759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7253121" y="5195720"/>
            <a:ext cx="352759" cy="8382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46597" y="5845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597" y="5845692"/>
                <a:ext cx="36580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1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55697" y="584569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97" y="5845692"/>
                <a:ext cx="36580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27299" y="5710535"/>
                <a:ext cx="7545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299" y="5710535"/>
                <a:ext cx="754501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1532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50960" y="2878105"/>
                <a:ext cx="725840" cy="62709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60" y="2878105"/>
                <a:ext cx="725840" cy="627095"/>
              </a:xfrm>
              <a:prstGeom prst="rect">
                <a:avLst/>
              </a:prstGeom>
              <a:blipFill rotWithShape="1">
                <a:blip r:embed="rId8"/>
                <a:stretch>
                  <a:fillRect r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53000" y="2878041"/>
                <a:ext cx="1474891" cy="62715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878041"/>
                <a:ext cx="1474891" cy="627159"/>
              </a:xfrm>
              <a:prstGeom prst="rect">
                <a:avLst/>
              </a:prstGeom>
              <a:blipFill rotWithShape="1">
                <a:blip r:embed="rId9"/>
                <a:stretch>
                  <a:fillRect r="-4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210049" y="19812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91000" y="28956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97452" y="38992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388620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0400" y="48898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8852" y="4889810"/>
            <a:ext cx="34937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946191" y="2983468"/>
                <a:ext cx="1065676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191" y="2983468"/>
                <a:ext cx="106567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681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6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Poisson</a:t>
            </a:r>
            <a:r>
              <a:rPr lang="en-US" sz="3600" b="1" dirty="0" smtClean="0"/>
              <a:t> Random variable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defined over a probability space (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𝛀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is called a Poisson random variable with parameter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𝝀</m:t>
                    </m:r>
                  </m:oMath>
                </a14:m>
                <a:r>
                  <a:rPr lang="en-US" sz="2000" dirty="0" smtClean="0"/>
                  <a:t> if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takes values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 smtClean="0">
                        <a:latin typeface="Cambria Math"/>
                      </a:rPr>
                      <m:t>,… </m:t>
                    </m:r>
                  </m:oMath>
                </a14:m>
                <a:endParaRPr lang="en-US" sz="2000" b="1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) = </a:t>
                </a:r>
                <a:endParaRPr lang="en-US" sz="2000" dirty="0" smtClean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 smtClean="0"/>
                  <a:t>: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Show that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  <m:r>
                      <a:rPr lang="en-US" sz="2000" b="1" i="1">
                        <a:latin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 defined above is indeed a valid mass function, i.e.,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2.     What is the expected value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?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3200400"/>
                <a:ext cx="998094" cy="653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200400"/>
                <a:ext cx="998094" cy="653897"/>
              </a:xfrm>
              <a:prstGeom prst="rect">
                <a:avLst/>
              </a:prstGeom>
              <a:blipFill rotWithShape="1">
                <a:blip r:embed="rId3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26670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120543" y="4876800"/>
                <a:ext cx="1992981" cy="764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0 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43" y="4876800"/>
                <a:ext cx="1992981" cy="764761"/>
              </a:xfrm>
              <a:prstGeom prst="rect">
                <a:avLst/>
              </a:prstGeom>
              <a:blipFill rotWithShape="1">
                <a:blip r:embed="rId4"/>
                <a:stretch>
                  <a:fillRect r="-3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75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Binomial</a:t>
            </a:r>
            <a:r>
              <a:rPr lang="en-US" sz="3600" b="1" dirty="0" smtClean="0"/>
              <a:t> </a:t>
            </a:r>
            <a:r>
              <a:rPr lang="en-US" sz="3600" b="1" dirty="0"/>
              <a:t>Random variable</a:t>
            </a:r>
            <a:endParaRPr lang="en-US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5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1828800"/>
                <a:ext cx="6400800" cy="1752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𝑨𝒑𝒑𝒓𝒐𝒙𝒊𝒎𝒂𝒕𝒊𝒐𝒏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of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Sub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1828800"/>
                <a:ext cx="6400800" cy="1752600"/>
              </a:xfrm>
              <a:blipFill rotWithShape="1">
                <a:blip r:embed="rId2"/>
                <a:stretch>
                  <a:fillRect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81200" y="4211444"/>
            <a:ext cx="504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Poisson </a:t>
            </a:r>
            <a:r>
              <a:rPr lang="en-US" sz="3600" b="1" dirty="0" smtClean="0"/>
              <a:t>Random Variable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3456878"/>
            <a:ext cx="687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By</a:t>
            </a:r>
            <a:r>
              <a:rPr lang="en-US" sz="2800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732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𝑿</m:t>
                    </m:r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7030A0"/>
                    </a:solidFill>
                  </a:rPr>
                  <a:t>: Binomial</a:t>
                </a:r>
                <a:r>
                  <a:rPr lang="en-US" sz="2400" b="1" dirty="0" smtClean="0"/>
                  <a:t> </a:t>
                </a:r>
                <a:r>
                  <a:rPr lang="en-US" sz="2400" b="1" dirty="0"/>
                  <a:t>Random </a:t>
                </a:r>
                <a:r>
                  <a:rPr lang="en-US" sz="2400" b="1" dirty="0" smtClean="0"/>
                  <a:t>variable with parameter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latin typeface="Cambria Math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P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𝑿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/>
                  <a:t>) 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If </a:t>
                </a:r>
              </a:p>
              <a:p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3600" dirty="0" smtClean="0"/>
                  <a:t>too large</a:t>
                </a:r>
              </a:p>
              <a:p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1600" dirty="0" smtClean="0"/>
                  <a:t>too small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400" dirty="0"/>
                  <a:t> =  a moderate constant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b="-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78906" y="2413876"/>
                <a:ext cx="998094" cy="65389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𝜆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906" y="2413876"/>
                <a:ext cx="998094" cy="653897"/>
              </a:xfrm>
              <a:prstGeom prst="rect">
                <a:avLst/>
              </a:prstGeom>
              <a:blipFill rotWithShape="1">
                <a:blip r:embed="rId3"/>
                <a:stretch>
                  <a:fillRect r="-66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01658" y="2556159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8" y="2556159"/>
                <a:ext cx="40748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8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895977" y="2556158"/>
                <a:ext cx="152214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977" y="2556158"/>
                <a:ext cx="152214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00" t="-8197" r="-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447800" y="3962400"/>
            <a:ext cx="3036548" cy="5965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47800" y="4648200"/>
            <a:ext cx="3036548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00200" y="5099824"/>
            <a:ext cx="3036548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4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3024" y="1143000"/>
                <a:ext cx="8920976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</a:t>
                </a:r>
                <a:r>
                  <a:rPr lang="en-US" sz="2000" dirty="0" smtClean="0"/>
                  <a:t>that</a:t>
                </a:r>
              </a:p>
              <a:p>
                <a:r>
                  <a:rPr lang="en-US" sz="2000" dirty="0" smtClean="0"/>
                  <a:t>The </a:t>
                </a:r>
                <a:r>
                  <a:rPr lang="en-US" sz="2000" dirty="0" smtClean="0"/>
                  <a:t>probability that an item produced by a </a:t>
                </a:r>
                <a:r>
                  <a:rPr lang="en-US" sz="2000" dirty="0" smtClean="0"/>
                  <a:t>machine </a:t>
                </a:r>
                <a:r>
                  <a:rPr lang="en-US" sz="2000" dirty="0" smtClean="0"/>
                  <a:t>will be defective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0.1</m:t>
                    </m:r>
                  </m:oMath>
                </a14:m>
                <a:r>
                  <a:rPr lang="en-US" sz="2000" dirty="0" smtClean="0"/>
                  <a:t>. </a:t>
                </a:r>
                <a:endParaRPr lang="en-US" sz="2000" dirty="0" smtClean="0"/>
              </a:p>
              <a:p>
                <a:r>
                  <a:rPr lang="en-US" sz="2000" dirty="0" smtClean="0"/>
                  <a:t>Each item is going to be defective independent of other items.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Find </a:t>
                </a:r>
                <a:r>
                  <a:rPr lang="en-US" sz="2000" dirty="0" smtClean="0"/>
                  <a:t>the probability that a sample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 items will contain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 smtClean="0"/>
                  <a:t> defective item.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24" y="1143000"/>
                <a:ext cx="8920976" cy="4983163"/>
              </a:xfrm>
              <a:blipFill rotWithShape="1">
                <a:blip r:embed="rId2"/>
                <a:stretch>
                  <a:fillRect l="-752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57400" y="3000683"/>
                <a:ext cx="214847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000683"/>
                <a:ext cx="2148473" cy="714683"/>
              </a:xfrm>
              <a:prstGeom prst="rect">
                <a:avLst/>
              </a:prstGeom>
              <a:blipFill rotWithShape="1">
                <a:blip r:embed="rId3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114800" y="2971800"/>
                <a:ext cx="230877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0.9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71800"/>
                <a:ext cx="2308774" cy="714683"/>
              </a:xfrm>
              <a:prstGeom prst="rect">
                <a:avLst/>
              </a:prstGeom>
              <a:blipFill rotWithShape="1">
                <a:blip r:embed="rId4"/>
                <a:stretch>
                  <a:fillRect r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04532" y="4642624"/>
                <a:ext cx="59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532" y="4642624"/>
                <a:ext cx="59291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44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74481" y="4583668"/>
                <a:ext cx="592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81" y="4583668"/>
                <a:ext cx="59291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32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2877850" y="3621190"/>
            <a:ext cx="286140" cy="127336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5141975" y="3621025"/>
            <a:ext cx="307849" cy="1295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315200" y="3048000"/>
                <a:ext cx="1215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0.7361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048000"/>
                <a:ext cx="1215397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4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315200" y="4504408"/>
                <a:ext cx="1215397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0.7358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504408"/>
                <a:ext cx="12153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547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7200" y="5791200"/>
                <a:ext cx="791370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𝜆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791200"/>
                <a:ext cx="79137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154" t="-8197" r="-123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590800" y="3733800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33800"/>
                <a:ext cx="10390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706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752133" y="3733800"/>
                <a:ext cx="1039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133" y="3733800"/>
                <a:ext cx="103906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294" t="-8333" r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130290" y="37338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90" y="3733800"/>
                <a:ext cx="41068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940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2821259" y="5710432"/>
                <a:ext cx="2817541" cy="537968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259" y="5710432"/>
                <a:ext cx="2817541" cy="537968"/>
              </a:xfrm>
              <a:prstGeom prst="rect">
                <a:avLst/>
              </a:prstGeom>
              <a:blipFill rotWithShape="1">
                <a:blip r:embed="rId13"/>
                <a:stretch>
                  <a:fillRect l="-1724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981200" y="2634734"/>
                <a:ext cx="460382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</a:t>
                </a:r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34734"/>
                <a:ext cx="46038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10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62200" y="2647072"/>
            <a:ext cx="547303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random variable for the number of defective items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57200" y="3733800"/>
                <a:ext cx="1260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)  =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1260281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865" t="-8333" r="-772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Down Ribbon 20"/>
              <p:cNvSpPr/>
              <p:nvPr/>
            </p:nvSpPr>
            <p:spPr>
              <a:xfrm>
                <a:off x="2274614" y="4949952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Binomial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random 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Down Ribbon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14" y="4949952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6"/>
                <a:stretch>
                  <a:fillRect b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loud Callout 21"/>
          <p:cNvSpPr/>
          <p:nvPr/>
        </p:nvSpPr>
        <p:spPr>
          <a:xfrm>
            <a:off x="4172419" y="5294466"/>
            <a:ext cx="4445620" cy="993468"/>
          </a:xfrm>
          <a:prstGeom prst="cloudCallout">
            <a:avLst>
              <a:gd name="adj1" fmla="val 16698"/>
              <a:gd name="adj2" fmla="val 9890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Let us approximate it using </a:t>
            </a:r>
            <a:r>
              <a:rPr lang="en-US" b="1" dirty="0" smtClean="0">
                <a:solidFill>
                  <a:srgbClr val="7030A0"/>
                </a:solidFill>
              </a:rPr>
              <a:t>Poisson</a:t>
            </a:r>
            <a:r>
              <a:rPr lang="en-US" b="1" dirty="0" smtClean="0">
                <a:solidFill>
                  <a:schemeClr val="tx1"/>
                </a:solidFill>
              </a:rPr>
              <a:t> random variable </a:t>
            </a:r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1" grpId="0" animBg="1"/>
      <p:bldP spid="21" grpId="1" animBg="1"/>
      <p:bldP spid="22" grpId="0" animBg="1"/>
      <p:bldP spid="2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Computing  </a:t>
            </a:r>
            <a:r>
              <a:rPr lang="en-US" dirty="0" smtClean="0">
                <a:solidFill>
                  <a:srgbClr val="7030A0"/>
                </a:solidFill>
              </a:rPr>
              <a:t/>
            </a:r>
            <a:br>
              <a:rPr lang="en-US" dirty="0" smtClean="0">
                <a:solidFill>
                  <a:srgbClr val="7030A0"/>
                </a:solidFill>
              </a:rPr>
            </a:br>
            <a:r>
              <a:rPr lang="en-US" dirty="0" smtClean="0">
                <a:solidFill>
                  <a:srgbClr val="7030A0"/>
                </a:solidFill>
              </a:rPr>
              <a:t>A random Sample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</a:t>
                </a:r>
                <a:r>
                  <a:rPr lang="en-US" sz="2400" dirty="0" smtClean="0"/>
                  <a:t> </a:t>
                </a:r>
                <a:r>
                  <a:rPr lang="en-US" sz="2400" u="sng" dirty="0" smtClean="0"/>
                  <a:t>uniformly 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Help Ram achieve this goal.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525963"/>
              </a:xfrm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2274614" y="38862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68885"/>
              </p:ext>
            </p:extLst>
          </p:nvPr>
        </p:nvGraphicFramePr>
        <p:xfrm>
          <a:off x="1676400" y="4564888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62200" y="5181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5638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85317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56388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60314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48200" y="6031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92281" y="64124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6412468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02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5" grpId="1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</a:t>
                </a:r>
                <a:r>
                  <a:rPr lang="en-US" sz="2400" u="sng" dirty="0" smtClean="0"/>
                  <a:t>only</a:t>
                </a:r>
                <a:r>
                  <a:rPr lang="en-US" sz="2400" dirty="0" smtClean="0"/>
                  <a:t> one </a:t>
                </a:r>
                <a:r>
                  <a:rPr lang="en-US" sz="2400" dirty="0" smtClean="0"/>
                  <a:t>of </a:t>
                </a:r>
                <a:r>
                  <a:rPr lang="en-US" sz="2400" dirty="0" smtClean="0"/>
                  <a:t>them.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He decides to give it </a:t>
                </a:r>
                <a:r>
                  <a:rPr lang="en-US" sz="2400" u="sng" dirty="0" smtClean="0"/>
                  <a:t>uniformly </a:t>
                </a:r>
                <a:r>
                  <a:rPr lang="en-US" sz="2400" u="sng" dirty="0" smtClean="0"/>
                  <a:t>randomly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Help Ram achieve this goal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: What is expected number of tosses to be made ?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048" y="762000"/>
                <a:ext cx="8229600" cy="4895812"/>
              </a:xfrm>
              <a:blipFill rotWithShape="1">
                <a:blip r:embed="rId2"/>
                <a:stretch>
                  <a:fillRect l="-1111" t="-996" b="-46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349560"/>
              </p:ext>
            </p:extLst>
          </p:nvPr>
        </p:nvGraphicFramePr>
        <p:xfrm>
          <a:off x="1676400" y="4063425"/>
          <a:ext cx="5318418" cy="2293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/>
                <a:gridCol w="3328963"/>
              </a:tblGrid>
              <a:tr h="652362">
                <a:tc>
                  <a:txBody>
                    <a:bodyPr/>
                    <a:lstStyle/>
                    <a:p>
                      <a:r>
                        <a:rPr lang="en-US" dirty="0" smtClean="0"/>
                        <a:t>Outcome of tosses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29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1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62200" y="47244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HH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51816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6C31"/>
                </a:solidFill>
              </a:rPr>
              <a:t>H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4724400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5177883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5574268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b="1" dirty="0">
                <a:solidFill>
                  <a:srgbClr val="006C31"/>
                </a:solidFill>
              </a:rPr>
              <a:t>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5570551"/>
            <a:ext cx="1882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 it to Friend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281" y="5955268"/>
            <a:ext cx="41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08392" y="5971404"/>
            <a:ext cx="254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Toss the coin twice again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Down Ribbon 13"/>
          <p:cNvSpPr/>
          <p:nvPr/>
        </p:nvSpPr>
        <p:spPr>
          <a:xfrm>
            <a:off x="2290147" y="3429000"/>
            <a:ext cx="4278586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Toss the coin 2 times.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5816025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?</a:t>
            </a:r>
            <a:endParaRPr lang="en-US" sz="3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00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4" grpId="1" animBg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br>
              <a:rPr lang="en-US" b="1" dirty="0" smtClean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 smtClean="0"/>
                  <a:t>Ram </a:t>
                </a:r>
                <a:r>
                  <a:rPr lang="en-US" sz="2400" dirty="0" smtClean="0"/>
                  <a:t>has an apple.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 smtClean="0"/>
                  <a:t>  friends.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wants to give it to one of the friends with probabilities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 smtClean="0"/>
                  <a:t>,</a:t>
                </a: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 smtClean="0"/>
                  <a:t> }.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Ram has a </a:t>
                </a:r>
                <a:r>
                  <a:rPr lang="en-US" sz="2400" dirty="0" smtClean="0">
                    <a:solidFill>
                      <a:srgbClr val="7030A0"/>
                    </a:solidFill>
                  </a:rPr>
                  <a:t>fair coin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Help Ram achieve this goal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Make use of the previous exercises to solve this problem.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287963"/>
              </a:xfrm>
              <a:blipFill rotWithShape="1">
                <a:blip r:embed="rId2"/>
                <a:stretch>
                  <a:fillRect l="-1111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Callout 4"/>
              <p:cNvSpPr/>
              <p:nvPr/>
            </p:nvSpPr>
            <p:spPr>
              <a:xfrm>
                <a:off x="3276600" y="4572000"/>
                <a:ext cx="5181600" cy="1295400"/>
              </a:xfrm>
              <a:prstGeom prst="cloudCallout">
                <a:avLst>
                  <a:gd name="adj1" fmla="val 27889"/>
                  <a:gd name="adj2" fmla="val 6533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the probabilities are: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349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407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1006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100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72000"/>
                <a:ext cx="5181600" cy="1295400"/>
              </a:xfrm>
              <a:prstGeom prst="cloudCallout">
                <a:avLst>
                  <a:gd name="adj1" fmla="val 27889"/>
                  <a:gd name="adj2" fmla="val 65331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13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>
                <a:solidFill>
                  <a:srgbClr val="0070C0"/>
                </a:solidFill>
              </a:rPr>
              <a:t>4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There is an array A storing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 smtClean="0"/>
                  <a:t> elements.</a:t>
                </a:r>
              </a:p>
              <a:p>
                <a:r>
                  <a:rPr lang="en-US" sz="2400" dirty="0" smtClean="0"/>
                  <a:t>We want to pick a </a:t>
                </a:r>
                <a:r>
                  <a:rPr lang="en-US" sz="2400" u="sng" dirty="0" smtClean="0"/>
                  <a:t>uniformly random</a:t>
                </a:r>
                <a:r>
                  <a:rPr lang="en-US" sz="2400" dirty="0" smtClean="0"/>
                  <a:t> sample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400" dirty="0" smtClean="0"/>
                  <a:t> elements.</a:t>
                </a:r>
              </a:p>
              <a:p>
                <a:r>
                  <a:rPr lang="en-US" sz="2400" dirty="0" smtClean="0"/>
                  <a:t>We have a fair coin.</a:t>
                </a:r>
              </a:p>
              <a:p>
                <a:r>
                  <a:rPr lang="en-US" sz="2400" dirty="0" smtClean="0"/>
                  <a:t>How to achieve this goal ?</a:t>
                </a:r>
              </a:p>
              <a:p>
                <a:r>
                  <a:rPr lang="en-US" sz="2400" dirty="0" smtClean="0"/>
                  <a:t>How many coin tosses needed </a:t>
                </a:r>
                <a:r>
                  <a:rPr lang="en-US" sz="2400" dirty="0" smtClean="0"/>
                  <a:t>?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Ponder over this question. We shall discuss it in the next lecture.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Revisiting 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some </a:t>
            </a:r>
            <a:r>
              <a:rPr lang="en-US" sz="3600" b="1" dirty="0" smtClean="0">
                <a:solidFill>
                  <a:srgbClr val="0070C0"/>
                </a:solidFill>
              </a:rPr>
              <a:t>math</a:t>
            </a:r>
            <a:r>
              <a:rPr lang="en-US" sz="3600" b="1" dirty="0" smtClean="0"/>
              <a:t> equalities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a:rPr lang="en-US" sz="24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…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  <a:endParaRPr lang="en-US" sz="2400" dirty="0" smtClean="0">
                  <a:solidFill>
                    <a:srgbClr val="C00000"/>
                  </a:solidFill>
                </a:endParaRPr>
              </a:p>
              <a:p>
                <a:endParaRPr lang="en-US" sz="2400" dirty="0" smtClean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r>
                          <a:rPr lang="en-US" sz="240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 smtClean="0"/>
                  <a:t> =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⋅⋯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 smtClean="0"/>
                  <a:t> = 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=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b="-26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58172" y="3434576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72" y="3434576"/>
                <a:ext cx="423514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0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4495800"/>
                <a:ext cx="423514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495800"/>
                <a:ext cx="423514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0667" r="-30435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895600" y="5715000"/>
                <a:ext cx="754501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15000"/>
                <a:ext cx="75450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10667" r="-15323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14404" y="2366435"/>
                <a:ext cx="590996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04" y="2366435"/>
                <a:ext cx="5909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526" r="-2061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11787" y="1676400"/>
                <a:ext cx="412613" cy="46166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787" y="1676400"/>
                <a:ext cx="412613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308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15999" y="1143000"/>
                <a:ext cx="4325158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: constants, however large they may be.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99" y="1143000"/>
                <a:ext cx="4325158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0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10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0" grpId="0" animBg="1"/>
      <p:bldP spid="11" grpId="0" animBg="1"/>
      <p:bldP spid="2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Known </a:t>
            </a:r>
            <a:r>
              <a:rPr lang="en-US" sz="3600" b="1" dirty="0" smtClean="0"/>
              <a:t>Random variables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US" sz="2400" dirty="0">
              <a:solidFill>
                <a:srgbClr val="7030A0"/>
              </a:solidFill>
            </a:endParaRPr>
          </a:p>
          <a:p>
            <a:r>
              <a:rPr lang="en-US" sz="2400" dirty="0" smtClean="0">
                <a:solidFill>
                  <a:srgbClr val="7030A0"/>
                </a:solidFill>
              </a:rPr>
              <a:t>Binomial</a:t>
            </a:r>
            <a:r>
              <a:rPr lang="en-US" sz="2400" dirty="0" smtClean="0"/>
              <a:t> </a:t>
            </a:r>
            <a:r>
              <a:rPr lang="en-US" sz="2400" dirty="0" smtClean="0"/>
              <a:t>random variable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7030A0"/>
                </a:solidFill>
              </a:rPr>
              <a:t>Geometric</a:t>
            </a:r>
            <a:r>
              <a:rPr lang="en-US" sz="2400" dirty="0" smtClean="0"/>
              <a:t> random variable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7030A0"/>
                </a:solidFill>
              </a:rPr>
              <a:t>Negative Binomial </a:t>
            </a:r>
            <a:r>
              <a:rPr lang="en-US" sz="2400" dirty="0" smtClean="0"/>
              <a:t>random </a:t>
            </a:r>
            <a:r>
              <a:rPr lang="en-US" sz="2400" dirty="0" smtClean="0"/>
              <a:t>variable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We shall now re-invent a new and very popular random variable.</a:t>
            </a:r>
          </a:p>
          <a:p>
            <a:pPr marL="0" indent="0">
              <a:buNone/>
            </a:pPr>
            <a:r>
              <a:rPr lang="en-US" sz="2400" dirty="0" smtClean="0"/>
              <a:t>We shall do it with the help of an example.</a:t>
            </a:r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0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An</a:t>
            </a:r>
            <a:r>
              <a:rPr lang="en-US" sz="3600" b="1" dirty="0" smtClean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There is a village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5000</m:t>
                    </m:r>
                  </m:oMath>
                </a14:m>
                <a:r>
                  <a:rPr lang="en-US" sz="2000" dirty="0" smtClean="0"/>
                  <a:t> population.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People have mobile phone subscribed to a </a:t>
                </a:r>
                <a:r>
                  <a:rPr lang="en-US" sz="2000" dirty="0" smtClean="0"/>
                  <a:t>company </a:t>
                </a:r>
                <a:r>
                  <a:rPr lang="en-US" sz="2000" i="1" dirty="0" err="1" smtClean="0"/>
                  <a:t>GirTel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In order to </a:t>
                </a:r>
                <a:r>
                  <a:rPr lang="en-US" sz="2000" u="sng" dirty="0" smtClean="0"/>
                  <a:t>optimize its resources</a:t>
                </a:r>
                <a:r>
                  <a:rPr lang="en-US" sz="2000" dirty="0" smtClean="0"/>
                  <a:t> and to provide </a:t>
                </a:r>
                <a:r>
                  <a:rPr lang="en-US" sz="2000" u="sng" dirty="0" smtClean="0"/>
                  <a:t>better quality services</a:t>
                </a:r>
                <a:r>
                  <a:rPr lang="en-US" sz="20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</a:t>
                </a:r>
                <a:r>
                  <a:rPr lang="en-US" sz="2000" dirty="0" smtClean="0"/>
                  <a:t>company </a:t>
                </a:r>
                <a:r>
                  <a:rPr lang="en-US" sz="2000" dirty="0" smtClean="0"/>
                  <a:t>does some monitoring of </a:t>
                </a:r>
                <a:r>
                  <a:rPr lang="en-US" sz="2000" dirty="0" smtClean="0"/>
                  <a:t>the number of calls made.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In particular, the company </a:t>
                </a:r>
                <a:r>
                  <a:rPr lang="en-US" sz="2000" dirty="0" smtClean="0"/>
                  <a:t>counts </a:t>
                </a:r>
                <a:r>
                  <a:rPr lang="en-US" sz="2000" dirty="0" smtClean="0"/>
                  <a:t>the no. </a:t>
                </a:r>
                <a:r>
                  <a:rPr lang="en-US" sz="2000" dirty="0"/>
                  <a:t>of calls </a:t>
                </a:r>
                <a:r>
                  <a:rPr lang="en-US" sz="2000" dirty="0" smtClean="0"/>
                  <a:t>made from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 smtClean="0"/>
                  <a:t>-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13:00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hrs</a:t>
                </a:r>
                <a:r>
                  <a:rPr lang="en-US" sz="2000" dirty="0" smtClean="0"/>
                  <a:t> daily,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This exercise is carried out </a:t>
                </a:r>
                <a:r>
                  <a:rPr lang="en-US" sz="2000" dirty="0" smtClean="0"/>
                  <a:t>for the entire year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𝟐𝟎𝟏𝟕</m:t>
                    </m:r>
                  </m:oMath>
                </a14:m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It is found that the </a:t>
                </a:r>
                <a:r>
                  <a:rPr lang="en-US" sz="2000" dirty="0" smtClean="0"/>
                  <a:t>average </a:t>
                </a:r>
                <a:r>
                  <a:rPr lang="en-US" sz="2000" dirty="0" smtClean="0"/>
                  <a:t>no. of calls </a:t>
                </a:r>
                <a:r>
                  <a:rPr lang="en-US" sz="2000" dirty="0" smtClean="0"/>
                  <a:t>made during this </a:t>
                </a:r>
                <a:r>
                  <a:rPr lang="en-US" sz="2000" dirty="0" smtClean="0"/>
                  <a:t>slot are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90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Based on this, the company wishes to get the answer to the following question.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smtClean="0"/>
                  <a:t> calls are made during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-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hrs</a:t>
                </a:r>
                <a:r>
                  <a:rPr lang="en-US" sz="2000" dirty="0" smtClean="0"/>
                  <a:t> on a </a:t>
                </a:r>
                <a:r>
                  <a:rPr lang="en-US" sz="2000" dirty="0" smtClean="0"/>
                  <a:t>specific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day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𝟐𝟎𝟏𝟖</m:t>
                    </m:r>
                  </m:oMath>
                </a14:m>
                <a:r>
                  <a:rPr lang="en-US" sz="2000" dirty="0" smtClean="0"/>
                  <a:t>?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100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2"/>
                <a:stretch>
                  <a:fillRect l="-752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3000" y="4572000"/>
            <a:ext cx="4191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0" y="4572000"/>
            <a:ext cx="583208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3200400" y="4876800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 it possible to answer this question based on the information provided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63257" y="6164095"/>
            <a:ext cx="51328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4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team of Engineers of </a:t>
            </a:r>
            <a:r>
              <a:rPr lang="en-US" sz="2000" dirty="0" err="1" smtClean="0"/>
              <a:t>GirTel</a:t>
            </a:r>
            <a:r>
              <a:rPr lang="en-US" sz="2000" dirty="0" smtClean="0"/>
              <a:t> has done extensive experimental study on the calls.</a:t>
            </a:r>
          </a:p>
          <a:p>
            <a:pPr marL="0" indent="0">
              <a:buNone/>
            </a:pPr>
            <a:r>
              <a:rPr lang="en-US" sz="2000" dirty="0" smtClean="0"/>
              <a:t>They monitored the calls during various intervals of varying lengths.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led them to arrive at the following empirical facts.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Empirical fact 1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The average no. </a:t>
            </a:r>
            <a:r>
              <a:rPr lang="en-US" sz="2000" dirty="0" smtClean="0"/>
              <a:t>of calls made during </a:t>
            </a:r>
            <a:r>
              <a:rPr lang="en-US" sz="2000" dirty="0" smtClean="0"/>
              <a:t>each</a:t>
            </a:r>
            <a:r>
              <a:rPr lang="en-US" sz="2000" dirty="0" smtClean="0"/>
              <a:t> </a:t>
            </a:r>
            <a:r>
              <a:rPr lang="en-US" sz="2000" dirty="0" smtClean="0"/>
              <a:t>interval </a:t>
            </a:r>
            <a:r>
              <a:rPr lang="en-US" sz="2000" dirty="0" smtClean="0"/>
              <a:t>are </a:t>
            </a:r>
            <a:r>
              <a:rPr lang="en-US" sz="2000" b="1" dirty="0" smtClean="0"/>
              <a:t>proportional</a:t>
            </a:r>
            <a:r>
              <a:rPr lang="en-US" sz="2000" dirty="0" smtClean="0"/>
              <a:t> </a:t>
            </a:r>
            <a:r>
              <a:rPr lang="en-US" sz="2000" dirty="0" smtClean="0"/>
              <a:t>to the </a:t>
            </a:r>
            <a:r>
              <a:rPr lang="en-US" sz="2000" u="sng" dirty="0" smtClean="0"/>
              <a:t>length</a:t>
            </a:r>
            <a:r>
              <a:rPr lang="en-US" sz="2000" dirty="0" smtClean="0"/>
              <a:t> of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interval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219200" y="44958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4495800"/>
            <a:ext cx="17526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4493941"/>
            <a:ext cx="685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3429000"/>
            <a:ext cx="24765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943600" y="3429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457200" y="4493941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657874" y="4490223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114800" y="4495800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The team of Engineers of </a:t>
            </a:r>
            <a:r>
              <a:rPr lang="en-US" sz="2000" dirty="0" err="1" smtClean="0"/>
              <a:t>GirTel</a:t>
            </a:r>
            <a:r>
              <a:rPr lang="en-US" sz="2000" dirty="0" smtClean="0"/>
              <a:t> has done extensive experimental study on the calls.</a:t>
            </a:r>
          </a:p>
          <a:p>
            <a:pPr marL="0" indent="0">
              <a:buNone/>
            </a:pPr>
            <a:r>
              <a:rPr lang="en-US" sz="2000" dirty="0" smtClean="0"/>
              <a:t>They monitored the calls during various intervals of varying length.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This led them to arrive at the following empirical facts.</a:t>
            </a:r>
            <a:endParaRPr lang="en-US" sz="2000" dirty="0"/>
          </a:p>
          <a:p>
            <a:pPr marL="0" indent="0"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Empirical fact 2</a:t>
            </a:r>
            <a:r>
              <a:rPr lang="en-US" sz="2000" dirty="0" smtClean="0"/>
              <a:t>:  </a:t>
            </a:r>
          </a:p>
          <a:p>
            <a:pPr marL="0" indent="0">
              <a:buNone/>
            </a:pPr>
            <a:r>
              <a:rPr lang="en-US" sz="2000" dirty="0" smtClean="0"/>
              <a:t>The no. </a:t>
            </a:r>
            <a:r>
              <a:rPr lang="en-US" sz="2000" dirty="0" smtClean="0"/>
              <a:t>of calls made during </a:t>
            </a:r>
            <a:r>
              <a:rPr lang="en-US" sz="2000" dirty="0" smtClean="0"/>
              <a:t>an i</a:t>
            </a:r>
            <a:r>
              <a:rPr lang="en-US" sz="2000" dirty="0" smtClean="0"/>
              <a:t>nterval are </a:t>
            </a:r>
            <a:r>
              <a:rPr lang="en-US" sz="2000" dirty="0" smtClean="0"/>
              <a:t>independent</a:t>
            </a:r>
            <a:r>
              <a:rPr lang="en-US" sz="2000" dirty="0" smtClean="0"/>
              <a:t> of other </a:t>
            </a:r>
            <a:r>
              <a:rPr lang="en-US" sz="2000" b="1" dirty="0" smtClean="0"/>
              <a:t>non-overlapping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r>
              <a:rPr lang="en-US" sz="2000" dirty="0" smtClean="0"/>
              <a:t>intervals.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A natural question</a:t>
            </a:r>
            <a:r>
              <a:rPr lang="en-US" sz="2000" dirty="0" smtClean="0"/>
              <a:t>: How they did it ? </a:t>
            </a:r>
          </a:p>
          <a:p>
            <a:pPr marL="0" indent="0">
              <a:buNone/>
            </a:pPr>
            <a:r>
              <a:rPr lang="en-US" sz="2000" dirty="0" smtClean="0"/>
              <a:t>Answer: They found that for an interval, average no. of calls made remained almost the same irrespective of the no. of calls made during other intervals.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/>
        </p:nvCxnSpPr>
        <p:spPr>
          <a:xfrm>
            <a:off x="1219200" y="4495800"/>
            <a:ext cx="1371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334000" y="4495800"/>
            <a:ext cx="1752600" cy="0"/>
          </a:xfrm>
          <a:prstGeom prst="line">
            <a:avLst/>
          </a:prstGeom>
          <a:ln w="190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514600" y="33528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0600" y="3352800"/>
            <a:ext cx="41676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657874" y="4490223"/>
            <a:ext cx="281430" cy="18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rved Up Arrow 4"/>
          <p:cNvSpPr/>
          <p:nvPr/>
        </p:nvSpPr>
        <p:spPr>
          <a:xfrm>
            <a:off x="1905000" y="4497659"/>
            <a:ext cx="4492752" cy="7259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Up Arrow 19"/>
          <p:cNvSpPr/>
          <p:nvPr/>
        </p:nvSpPr>
        <p:spPr>
          <a:xfrm>
            <a:off x="3736848" y="4493941"/>
            <a:ext cx="2660904" cy="7278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5" grpId="0" animBg="1"/>
      <p:bldP spid="5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calls are made during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to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on a day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Average calls per minute: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1.5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Average calls per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seconds: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Probability[a call is made during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/>
                  <a:t> seconds]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752" t="-674" r="-109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V="1">
            <a:off x="504592" y="4803390"/>
            <a:ext cx="869798" cy="25461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91015" y="5365598"/>
            <a:ext cx="122790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20</a:t>
            </a:r>
            <a:r>
              <a:rPr lang="en-US" dirty="0" smtClean="0"/>
              <a:t> seconds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Rectangle 63"/>
          <p:cNvSpPr/>
          <p:nvPr/>
        </p:nvSpPr>
        <p:spPr>
          <a:xfrm>
            <a:off x="2971800" y="5562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33800" y="6019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6324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seconds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blipFill rotWithShape="1">
                <a:blip r:embed="rId3"/>
                <a:stretch>
                  <a:fillRect r="-3084" b="-3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 No. of calls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58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loud Callout 41"/>
          <p:cNvSpPr/>
          <p:nvPr/>
        </p:nvSpPr>
        <p:spPr>
          <a:xfrm>
            <a:off x="2971800" y="2572215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With the help of the two </a:t>
            </a:r>
            <a:r>
              <a:rPr lang="en-US" b="1" dirty="0" smtClean="0">
                <a:solidFill>
                  <a:srgbClr val="7030A0"/>
                </a:solidFill>
              </a:rPr>
              <a:t>Empirical </a:t>
            </a:r>
            <a:r>
              <a:rPr lang="en-US" b="1" dirty="0">
                <a:solidFill>
                  <a:srgbClr val="7030A0"/>
                </a:solidFill>
              </a:rPr>
              <a:t>F</a:t>
            </a:r>
            <a:r>
              <a:rPr lang="en-US" b="1" dirty="0" smtClean="0">
                <a:solidFill>
                  <a:srgbClr val="7030A0"/>
                </a:solidFill>
              </a:rPr>
              <a:t>acts</a:t>
            </a:r>
            <a:r>
              <a:rPr lang="en-US" dirty="0" smtClean="0">
                <a:solidFill>
                  <a:schemeClr val="tx1"/>
                </a:solidFill>
              </a:rPr>
              <a:t>, how would you attempt this question now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8492" y="2572215"/>
            <a:ext cx="64924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Split the interval of 15 minutes into tiny intervals of identical length.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loud Callout 45"/>
              <p:cNvSpPr/>
              <p:nvPr/>
            </p:nvSpPr>
            <p:spPr>
              <a:xfrm>
                <a:off x="3540512" y="2940206"/>
                <a:ext cx="4800600" cy="1219200"/>
              </a:xfrm>
              <a:prstGeom prst="cloudCallout">
                <a:avLst>
                  <a:gd name="adj1" fmla="val 23202"/>
                  <a:gd name="adj2" fmla="val 67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kind of random variable does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appear to be now 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12" y="2940206"/>
                <a:ext cx="4800600" cy="1219200"/>
              </a:xfrm>
              <a:prstGeom prst="cloudCallout">
                <a:avLst>
                  <a:gd name="adj1" fmla="val 23202"/>
                  <a:gd name="adj2" fmla="val 6780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Down Ribbon 46"/>
              <p:cNvSpPr/>
              <p:nvPr/>
            </p:nvSpPr>
            <p:spPr>
              <a:xfrm>
                <a:off x="2642604" y="3009640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: a </a:t>
                </a:r>
                <a:r>
                  <a:rPr lang="en-US" b="1" dirty="0" smtClean="0">
                    <a:solidFill>
                      <a:srgbClr val="7030A0"/>
                    </a:solidFill>
                  </a:rPr>
                  <a:t>Binomial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random variable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Down Ribbon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04" y="3009640"/>
                <a:ext cx="4278586" cy="6126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95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1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3" grpId="0"/>
      <p:bldP spid="48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42" grpId="0" animBg="1"/>
      <p:bldP spid="42" grpId="1" animBg="1"/>
      <p:bldP spid="7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 smtClean="0">
                <a:solidFill>
                  <a:srgbClr val="7030A0"/>
                </a:solidFill>
              </a:rPr>
              <a:t>example</a:t>
            </a:r>
            <a:br>
              <a:rPr lang="en-US" sz="3600" b="1" dirty="0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calls are made during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12:00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to </a:t>
                </a:r>
                <a:r>
                  <a:rPr lang="en-US" sz="2000" dirty="0">
                    <a:solidFill>
                      <a:srgbClr val="7030A0"/>
                    </a:solidFill>
                  </a:rPr>
                  <a:t>12:15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hrs</a:t>
                </a:r>
                <a:r>
                  <a:rPr lang="en-US" sz="2000" dirty="0"/>
                  <a:t> on a day ?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Average calls per minute: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1.5</m:t>
                    </m:r>
                  </m:oMath>
                </a14:m>
                <a:endParaRPr lang="en-US" sz="2000" dirty="0" smtClean="0"/>
              </a:p>
              <a:p>
                <a:pPr>
                  <a:buFont typeface="Wingdings"/>
                  <a:buChar char="è"/>
                </a:pPr>
                <a:r>
                  <a:rPr lang="en-US" sz="2000" dirty="0" smtClean="0">
                    <a:sym typeface="Wingdings" pitchFamily="2" charset="2"/>
                  </a:rPr>
                  <a:t>Average calls per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seconds: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</a:t>
                </a:r>
                <a:r>
                  <a:rPr lang="en-US" sz="2000" dirty="0" smtClean="0"/>
                  <a:t> 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 smtClean="0"/>
                  <a:t>Probability[a call is made during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20</m:t>
                    </m:r>
                  </m:oMath>
                </a14:m>
                <a:r>
                  <a:rPr lang="en-US" sz="2000" dirty="0" smtClean="0"/>
                  <a:t> seconds]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0.5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752" t="-674" r="-109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4" name="Rectangle 63"/>
          <p:cNvSpPr/>
          <p:nvPr/>
        </p:nvSpPr>
        <p:spPr>
          <a:xfrm>
            <a:off x="2971800" y="5562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3733800" y="6019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486400" y="63246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956328" y="5117739"/>
                <a:ext cx="1371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 =   </a:t>
                </a:r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28" y="5117739"/>
                <a:ext cx="137120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000" t="-8333" r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3049466" y="4924117"/>
                <a:ext cx="190353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45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45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66" y="4924117"/>
                <a:ext cx="1903533" cy="714683"/>
              </a:xfrm>
              <a:prstGeom prst="rect">
                <a:avLst/>
              </a:prstGeom>
              <a:blipFill rotWithShape="1">
                <a:blip r:embed="rId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4"/>
              <p:cNvSpPr/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seconds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ounded 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76800"/>
                <a:ext cx="2743200" cy="758282"/>
              </a:xfrm>
              <a:prstGeom prst="roundRect">
                <a:avLst/>
              </a:prstGeom>
              <a:blipFill rotWithShape="1">
                <a:blip r:embed="rId5"/>
                <a:stretch>
                  <a:fillRect r="-3084" b="-39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924907" y="5285678"/>
            <a:ext cx="1293542" cy="3010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5" idx="2"/>
          </p:cNvCxnSpPr>
          <p:nvPr/>
        </p:nvCxnSpPr>
        <p:spPr>
          <a:xfrm flipV="1">
            <a:off x="7010400" y="5255942"/>
            <a:ext cx="1208049" cy="3791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: No. of calls</a:t>
                </a:r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40668"/>
                <a:ext cx="15420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588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loud Callout 45"/>
          <p:cNvSpPr/>
          <p:nvPr/>
        </p:nvSpPr>
        <p:spPr>
          <a:xfrm>
            <a:off x="3886200" y="2971800"/>
            <a:ext cx="4800600" cy="1219200"/>
          </a:xfrm>
          <a:prstGeom prst="cloudCallout">
            <a:avLst>
              <a:gd name="adj1" fmla="val 23202"/>
              <a:gd name="adj2" fmla="val 678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There is something wrong with this approach.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Can you figure it out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28492" y="2572215"/>
            <a:ext cx="64924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Split the interval of 15 minutes into tiny intervals of identical length.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14800" y="5791200"/>
                <a:ext cx="4978992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There could be multiple calls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20</m:t>
                    </m:r>
                  </m:oMath>
                </a14:m>
                <a:r>
                  <a:rPr lang="en-US" dirty="0" smtClean="0"/>
                  <a:t> seconds interval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791200"/>
                <a:ext cx="497899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55" t="-6349" r="-122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4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2" grpId="0"/>
      <p:bldP spid="46" grpId="0" animBg="1"/>
      <p:bldP spid="46" grpId="1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/>
              <a:t>An</a:t>
            </a:r>
            <a:r>
              <a:rPr lang="en-US" sz="3600" b="1">
                <a:solidFill>
                  <a:srgbClr val="7030A0"/>
                </a:solidFill>
              </a:rPr>
              <a:t> </a:t>
            </a:r>
            <a:r>
              <a:rPr lang="en-US" sz="3600" b="1" smtClean="0">
                <a:solidFill>
                  <a:srgbClr val="7030A0"/>
                </a:solidFill>
              </a:rPr>
              <a:t>example</a:t>
            </a:r>
            <a:br>
              <a:rPr lang="en-US" sz="3600" b="1" smtClean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This flaw also points to a solution quite naturally: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Divide </a:t>
                </a:r>
                <a:r>
                  <a:rPr lang="en-US" sz="2000" dirty="0" smtClean="0"/>
                  <a:t>the interval into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i="1" dirty="0" smtClean="0"/>
                  <a:t>small</a:t>
                </a:r>
                <a:r>
                  <a:rPr lang="en-US" sz="2000" dirty="0" smtClean="0"/>
                  <a:t> intervals of same length.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              Average call </a:t>
                </a:r>
                <a:r>
                  <a:rPr lang="en-US" sz="2000" dirty="0" smtClean="0"/>
                  <a:t>per </a:t>
                </a:r>
                <a:r>
                  <a:rPr lang="en-US" sz="2000" i="1" dirty="0" smtClean="0"/>
                  <a:t>small</a:t>
                </a:r>
                <a:r>
                  <a:rPr lang="en-US" sz="2000" dirty="0" smtClean="0"/>
                  <a:t> interval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 rotWithShape="1">
                <a:blip r:embed="rId2"/>
                <a:stretch>
                  <a:fillRect l="-75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4267200"/>
            <a:ext cx="8229600" cy="152400"/>
            <a:chOff x="381000" y="4267200"/>
            <a:chExt cx="8229600" cy="152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81000" y="4343400"/>
              <a:ext cx="822960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10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610600" y="4267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370" y="461376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12:00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52970" y="460024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13:00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 rot="5400000" flipH="1">
            <a:off x="1447801" y="2666998"/>
            <a:ext cx="457200" cy="259080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895600" y="45836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12:15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2971800" y="4267200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475787" y="4226309"/>
            <a:ext cx="938559" cy="234181"/>
            <a:chOff x="475787" y="4226309"/>
            <a:chExt cx="938559" cy="234181"/>
          </a:xfrm>
        </p:grpSpPr>
        <p:grpSp>
          <p:nvGrpSpPr>
            <p:cNvPr id="52" name="Group 51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3" name="Group 52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1" name="Straight Connector 6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Group 5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2" name="Group 41"/>
          <p:cNvGrpSpPr/>
          <p:nvPr/>
        </p:nvGrpSpPr>
        <p:grpSpPr>
          <a:xfrm>
            <a:off x="428393" y="4237462"/>
            <a:ext cx="938559" cy="234181"/>
            <a:chOff x="475787" y="4226309"/>
            <a:chExt cx="938559" cy="234181"/>
          </a:xfrm>
        </p:grpSpPr>
        <p:grpSp>
          <p:nvGrpSpPr>
            <p:cNvPr id="45" name="Group 44"/>
            <p:cNvGrpSpPr/>
            <p:nvPr/>
          </p:nvGrpSpPr>
          <p:grpSpPr>
            <a:xfrm>
              <a:off x="566854" y="4235605"/>
              <a:ext cx="847492" cy="224885"/>
              <a:chOff x="566854" y="4235605"/>
              <a:chExt cx="847492" cy="224885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Group 45"/>
            <p:cNvGrpSpPr/>
            <p:nvPr/>
          </p:nvGrpSpPr>
          <p:grpSpPr>
            <a:xfrm>
              <a:off x="475787" y="4226309"/>
              <a:ext cx="847492" cy="224885"/>
              <a:chOff x="566854" y="4235605"/>
              <a:chExt cx="847492" cy="224885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566854" y="4235606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897673" y="4235607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/>
              <p:cNvGrpSpPr/>
              <p:nvPr/>
            </p:nvGrpSpPr>
            <p:grpSpPr>
              <a:xfrm>
                <a:off x="1245219" y="4235605"/>
                <a:ext cx="169127" cy="224883"/>
                <a:chOff x="457200" y="3733801"/>
                <a:chExt cx="169127" cy="2248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457200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626327" y="3733801"/>
                  <a:ext cx="0" cy="22488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732610" y="2971800"/>
                <a:ext cx="5622821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average </a:t>
                </a:r>
                <a:r>
                  <a:rPr lang="en-US" dirty="0"/>
                  <a:t>no. of calls during the interval </a:t>
                </a:r>
                <a:r>
                  <a:rPr lang="en-US" dirty="0" smtClean="0"/>
                  <a:t>12:00-12:15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10" y="2971800"/>
                <a:ext cx="562282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57" t="-6452" r="-1405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4699208" y="6343207"/>
                <a:ext cx="739496" cy="45294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208" y="6343207"/>
                <a:ext cx="739496" cy="452945"/>
              </a:xfrm>
              <a:prstGeom prst="rect">
                <a:avLst/>
              </a:prstGeom>
              <a:blipFill rotWithShape="1">
                <a:blip r:embed="rId4"/>
                <a:stretch>
                  <a:fillRect t="-5405" r="-991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ounded Rectangle 83"/>
              <p:cNvSpPr/>
              <p:nvPr/>
            </p:nvSpPr>
            <p:spPr>
              <a:xfrm>
                <a:off x="2133600" y="5486398"/>
                <a:ext cx="3809999" cy="605613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Treat each interval as a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Bernoulli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trial 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with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ounded 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486398"/>
                <a:ext cx="3809999" cy="605613"/>
              </a:xfrm>
              <a:prstGeom prst="roundRect">
                <a:avLst/>
              </a:prstGeom>
              <a:blipFill rotWithShape="1">
                <a:blip r:embed="rId5"/>
                <a:stretch>
                  <a:fillRect t="-5825" r="-1431" b="-165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876800" y="5791200"/>
                <a:ext cx="870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791200"/>
                <a:ext cx="87049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3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67000" y="6400800"/>
            <a:ext cx="19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justified if …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50354" y="1611868"/>
            <a:ext cx="252684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Do a more finer partition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4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3" grpId="0" animBg="1"/>
      <p:bldP spid="84" grpId="0" animBg="1"/>
      <p:bldP spid="13" grpId="0"/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4125</TotalTime>
  <Words>1800</Words>
  <Application>Microsoft Office PowerPoint</Application>
  <PresentationFormat>On-screen Show (4:3)</PresentationFormat>
  <Paragraphs>296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Mathematic for Computer Science - III CS203B </vt:lpstr>
      <vt:lpstr>Revisiting  some math equalities</vt:lpstr>
      <vt:lpstr>Known Random variables</vt:lpstr>
      <vt:lpstr>An example </vt:lpstr>
      <vt:lpstr>An example </vt:lpstr>
      <vt:lpstr>An example </vt:lpstr>
      <vt:lpstr>An example </vt:lpstr>
      <vt:lpstr>An example </vt:lpstr>
      <vt:lpstr>An example </vt:lpstr>
      <vt:lpstr>P(X=k) = ?  </vt:lpstr>
      <vt:lpstr>Poisson Random variable</vt:lpstr>
      <vt:lpstr>Binomial Random variable</vt:lpstr>
      <vt:lpstr>PowerPoint Presentation</vt:lpstr>
      <vt:lpstr>Example: </vt:lpstr>
      <vt:lpstr>Computing   A random Sample</vt:lpstr>
      <vt:lpstr>Exercise 1 </vt:lpstr>
      <vt:lpstr>Exercise 2 </vt:lpstr>
      <vt:lpstr>Exercise 3 </vt:lpstr>
      <vt:lpstr>Exercise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cse</cp:lastModifiedBy>
  <cp:revision>671</cp:revision>
  <dcterms:created xsi:type="dcterms:W3CDTF">2011-12-03T04:13:03Z</dcterms:created>
  <dcterms:modified xsi:type="dcterms:W3CDTF">2018-08-21T11:44:11Z</dcterms:modified>
</cp:coreProperties>
</file>