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9" r:id="rId3"/>
    <p:sldId id="330" r:id="rId4"/>
    <p:sldId id="331" r:id="rId5"/>
    <p:sldId id="335" r:id="rId6"/>
    <p:sldId id="332" r:id="rId7"/>
    <p:sldId id="333" r:id="rId8"/>
    <p:sldId id="334" r:id="rId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BAFCB4-134C-46CB-BB34-526CED755C9A}" type="datetimeFigureOut">
              <a:rPr lang="en-IN" smtClean="0"/>
              <a:pPr/>
              <a:t>07-02-2021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B45684C-406F-4627-9014-7EA7A075CE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2CBCF-48B9-4B5A-A4E6-6FA24D37C5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6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9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6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9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2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5684C-406F-4627-9014-7EA7A075CEB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4719-6017-4016-8094-51D820AC1E80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8F3-0C06-4DD0-8810-24A93A2DCA06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87A4-22ED-4E60-8BFE-0AE5860634FF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E494-9DBD-4158-978A-41F988302067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22C3-11FD-4235-A764-7AB5ABBECB0A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4D75-B131-49A0-A2CA-5D58B0223457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F2BA-8DD5-4589-888A-35A53B8F3817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DF85-2C62-42AF-B615-E55A8770C9B8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8B9-1A1C-41F2-8ABE-B46F4170CB91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1A9F-EB4F-4279-8ED8-10080461757A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5ED-F633-49EF-A1C7-B5DE4262AF2F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1CCA-11B2-499D-99B5-47A7FDEC8EFC}" type="datetime1">
              <a:rPr lang="en-IN" smtClean="0"/>
              <a:pPr/>
              <a:t>07-02-2021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5B48-BEF2-4433-9A70-2A1D75C9BF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pala@iitk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4862" y="1052736"/>
            <a:ext cx="9296400" cy="1470025"/>
          </a:xfrm>
        </p:spPr>
        <p:txBody>
          <a:bodyPr>
            <a:noAutofit/>
          </a:bodyPr>
          <a:lstStyle/>
          <a:p>
            <a:pPr eaLnBrk="1" hangingPunct="1"/>
            <a:br>
              <a:rPr lang="en-US" sz="3000" b="1" dirty="0">
                <a:solidFill>
                  <a:srgbClr val="009900"/>
                </a:solidFill>
                <a:latin typeface="Lucida Calligraphy" pitchFamily="66" charset="0"/>
              </a:rPr>
            </a:br>
            <a:r>
              <a:rPr lang="en-US" sz="3000" b="1" dirty="0">
                <a:solidFill>
                  <a:srgbClr val="009900"/>
                </a:solidFill>
                <a:latin typeface="Lucida Calligraphy" pitchFamily="66" charset="0"/>
              </a:rPr>
              <a:t>Efficiency in energy engineering</a:t>
            </a:r>
            <a:br>
              <a:rPr lang="en-US" sz="3000" b="1" dirty="0">
                <a:solidFill>
                  <a:srgbClr val="009900"/>
                </a:solidFill>
                <a:latin typeface="Lucida Calligraphy" pitchFamily="66" charset="0"/>
              </a:rPr>
            </a:br>
            <a:br>
              <a:rPr lang="en-US" sz="3000" b="1" dirty="0">
                <a:solidFill>
                  <a:srgbClr val="009900"/>
                </a:solidFill>
                <a:latin typeface="Lucida Calligraphy" pitchFamily="66" charset="0"/>
              </a:rPr>
            </a:br>
            <a:endParaRPr lang="en-US" sz="3000" b="1" baseline="-25000" dirty="0">
              <a:solidFill>
                <a:srgbClr val="009900"/>
              </a:solidFill>
              <a:latin typeface="Lucida Calligraphy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356992"/>
            <a:ext cx="8371656" cy="259228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</a:rPr>
              <a:t>Raj Pala,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  <a:hlinkClick r:id="rId3"/>
              </a:rPr>
              <a:t>rpala@iitk.ac.in</a:t>
            </a:r>
            <a:r>
              <a:rPr lang="en-US" sz="2800" b="1" dirty="0">
                <a:solidFill>
                  <a:srgbClr val="FF0000"/>
                </a:solidFill>
                <a:latin typeface="Baskerville Old Face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00B050"/>
                </a:solidFill>
                <a:latin typeface="Baskerville Old Face" pitchFamily="18" charset="0"/>
              </a:rPr>
              <a:t>Department of Chemical Engineering,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00B050"/>
                </a:solidFill>
                <a:latin typeface="Baskerville Old Face" pitchFamily="18" charset="0"/>
              </a:rPr>
              <a:t>Associate faculty of the Materials Science </a:t>
            </a:r>
            <a:r>
              <a:rPr lang="en-US" sz="2800" b="1" dirty="0" err="1">
                <a:solidFill>
                  <a:srgbClr val="00B050"/>
                </a:solidFill>
                <a:latin typeface="Baskerville Old Face" pitchFamily="18" charset="0"/>
              </a:rPr>
              <a:t>Programme</a:t>
            </a:r>
            <a:r>
              <a:rPr lang="en-US" sz="2800" b="1" dirty="0">
                <a:solidFill>
                  <a:srgbClr val="00B050"/>
                </a:solidFill>
                <a:latin typeface="Baskerville Old Face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00B050"/>
                </a:solidFill>
                <a:latin typeface="Baskerville Old Face" pitchFamily="18" charset="0"/>
              </a:rPr>
              <a:t>Indian Institute of Technology, Kanpur.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>
              <a:solidFill>
                <a:srgbClr val="00B050"/>
              </a:solidFill>
              <a:latin typeface="Baskerville Old Face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Baskerville Old Face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Baskerville Old Face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Baskerville Old Face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5B48-BEF2-4433-9A70-2A1D75C9BF6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3538" x="4508500" y="3536950"/>
          <p14:tracePt t="5627" x="4362450" y="3536950"/>
          <p14:tracePt t="5636" x="4235450" y="3536950"/>
          <p14:tracePt t="5646" x="4006850" y="3505200"/>
          <p14:tracePt t="5663" x="3765550" y="3429000"/>
          <p14:tracePt t="5679" x="3270250" y="3206750"/>
          <p14:tracePt t="5696" x="2781300" y="2914650"/>
          <p14:tracePt t="5713" x="2311400" y="2609850"/>
          <p14:tracePt t="5729" x="2133600" y="2470150"/>
          <p14:tracePt t="5746" x="1936750" y="2311400"/>
          <p14:tracePt t="5763" x="1809750" y="2190750"/>
          <p14:tracePt t="5779" x="1758950" y="2152650"/>
          <p14:tracePt t="5796" x="1701800" y="2095500"/>
          <p14:tracePt t="5813" x="1676400" y="2070100"/>
          <p14:tracePt t="5829" x="1670050" y="2063750"/>
          <p14:tracePt t="5846" x="1663700" y="2057400"/>
          <p14:tracePt t="5863" x="1657350" y="2057400"/>
          <p14:tracePt t="6188" x="1612900" y="2038350"/>
          <p14:tracePt t="6198" x="1549400" y="2006600"/>
          <p14:tracePt t="6208" x="1492250" y="1968500"/>
          <p14:tracePt t="6220" x="1422400" y="1930400"/>
          <p14:tracePt t="6236" x="1314450" y="1854200"/>
          <p14:tracePt t="6253" x="1270000" y="1822450"/>
          <p14:tracePt t="6270" x="1193800" y="1771650"/>
          <p14:tracePt t="6286" x="1130300" y="1739900"/>
          <p14:tracePt t="6303" x="1104900" y="1720850"/>
          <p14:tracePt t="6320" x="1060450" y="1701800"/>
          <p14:tracePt t="6336" x="1016000" y="1682750"/>
          <p14:tracePt t="6354" x="984250" y="1663700"/>
          <p14:tracePt t="6370" x="971550" y="1657350"/>
          <p14:tracePt t="6386" x="952500" y="1638300"/>
          <p14:tracePt t="6403" x="939800" y="1631950"/>
          <p14:tracePt t="6420" x="914400" y="1625600"/>
          <p14:tracePt t="6436" x="901700" y="1612900"/>
          <p14:tracePt t="6453" x="889000" y="1606550"/>
          <p14:tracePt t="6470" x="876300" y="1600200"/>
          <p14:tracePt t="6486" x="863600" y="1593850"/>
          <p14:tracePt t="6503" x="844550" y="1587500"/>
          <p14:tracePt t="6520" x="831850" y="1581150"/>
          <p14:tracePt t="6536" x="806450" y="1568450"/>
          <p14:tracePt t="6553" x="781050" y="1555750"/>
          <p14:tracePt t="6570" x="762000" y="1543050"/>
          <p14:tracePt t="6586" x="749300" y="1530350"/>
          <p14:tracePt t="6603" x="723900" y="1511300"/>
          <p14:tracePt t="6620" x="717550" y="1498600"/>
          <p14:tracePt t="6636" x="711200" y="1492250"/>
          <p14:tracePt t="6640" x="704850" y="1485900"/>
          <p14:tracePt t="6669" x="698500" y="1479550"/>
          <p14:tracePt t="6686" x="692150" y="1473200"/>
          <p14:tracePt t="7114" x="647700" y="1454150"/>
          <p14:tracePt t="7126" x="577850" y="1416050"/>
          <p14:tracePt t="7139" x="520700" y="1390650"/>
          <p14:tracePt t="7152" x="463550" y="1358900"/>
          <p14:tracePt t="7169" x="336550" y="1295400"/>
          <p14:tracePt t="7185" x="215900" y="1225550"/>
          <p14:tracePt t="7202" x="95250" y="1162050"/>
          <p14:tracePt t="7219" x="38100" y="1117600"/>
          <p14:tracePt t="7982" x="38100" y="933450"/>
          <p14:tracePt t="7991" x="82550" y="933450"/>
          <p14:tracePt t="8001" x="127000" y="933450"/>
          <p14:tracePt t="8017" x="171450" y="933450"/>
          <p14:tracePt t="8034" x="234950" y="939800"/>
          <p14:tracePt t="8050" x="285750" y="939800"/>
          <p14:tracePt t="8067" x="311150" y="946150"/>
          <p14:tracePt t="8084" x="336550" y="952500"/>
          <p14:tracePt t="8100" x="361950" y="958850"/>
          <p14:tracePt t="8117" x="361950" y="965200"/>
          <p14:tracePt t="8134" x="381000" y="971550"/>
          <p14:tracePt t="8158" x="387350" y="971550"/>
          <p14:tracePt t="8178" x="393700" y="971550"/>
          <p14:tracePt t="53029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Energy, work  &amp; heat in Thermodynamics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83E57-358B-43DC-9ACB-CA35B6A3734A}"/>
                  </a:ext>
                </a:extLst>
              </p:cNvPr>
              <p:cNvSpPr txBox="1"/>
              <p:nvPr/>
            </p:nvSpPr>
            <p:spPr>
              <a:xfrm>
                <a:off x="0" y="548680"/>
                <a:ext cx="9144000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Generalizing work-energy theorem and conservation of energy beyond mechanics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𝑪𝒉𝒂𝒏𝒈𝒆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𝑰𝒏𝒕𝒆𝒓𝒏𝒂𝒍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𝑬𝒏𝒆𝒓𝒈𝒚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𝑯𝒆𝒂𝒕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𝒘𝒐𝒓𝒌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𝒆𝒙𝒄𝒉𝒂𝒏𝒈𝒆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000" b="1" dirty="0">
                  <a:solidFill>
                    <a:srgbClr val="FF000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Foundations of TD was developed around practical work generating device </a:t>
                </a:r>
              </a:p>
              <a:p>
                <a:pPr/>
                <a:endParaRPr lang="en-US" sz="2400" b="1" dirty="0">
                  <a:latin typeface="Baskerville Old Face" panose="02020602080505020303" pitchFamily="18" charset="0"/>
                </a:endParaRPr>
              </a:p>
              <a:p>
                <a:pPr/>
                <a:endParaRPr lang="en-US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/>
                <a:endParaRPr lang="en-US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83E57-358B-43DC-9ACB-CA35B6A3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680"/>
                <a:ext cx="9144000" cy="3631763"/>
              </a:xfrm>
              <a:prstGeom prst="rect">
                <a:avLst/>
              </a:prstGeo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>
            <a:extLst>
              <a:ext uri="{FF2B5EF4-FFF2-40B4-BE49-F238E27FC236}">
                <a16:creationId xmlns:a16="http://schemas.microsoft.com/office/drawing/2014/main" id="{11B14D48-5B7F-42B2-8E0B-EF2C800F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268760"/>
            <a:ext cx="39228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Symbol" panose="05050102010706020507" pitchFamily="18" charset="2"/>
              </a:rPr>
              <a:t>D</a:t>
            </a:r>
            <a:r>
              <a:rPr lang="en-US" altLang="en-US" sz="32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3200" b="1" dirty="0">
                <a:latin typeface="Times New Roman" panose="02020603050405020304" pitchFamily="18" charset="0"/>
              </a:rPr>
              <a:t> = </a:t>
            </a:r>
            <a:r>
              <a:rPr lang="en-US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3200" b="1" dirty="0">
                <a:latin typeface="Times New Roman" panose="02020603050405020304" pitchFamily="18" charset="0"/>
              </a:rPr>
              <a:t> + </a:t>
            </a:r>
            <a:r>
              <a:rPr lang="en-US" altLang="en-US" sz="3200" b="1" dirty="0">
                <a:latin typeface="Symbol" panose="05050102010706020507" pitchFamily="18" charset="2"/>
              </a:rPr>
              <a:t>D</a:t>
            </a:r>
            <a:r>
              <a:rPr lang="en-US" altLang="en-US" sz="3200" b="1" dirty="0">
                <a:latin typeface="Times New Roman" panose="02020603050405020304" pitchFamily="18" charset="0"/>
              </a:rPr>
              <a:t>KE + </a:t>
            </a:r>
            <a:r>
              <a:rPr lang="en-US" altLang="en-US" sz="3200" b="1" dirty="0">
                <a:latin typeface="Symbol" panose="05050102010706020507" pitchFamily="18" charset="2"/>
              </a:rPr>
              <a:t>D</a:t>
            </a:r>
            <a:r>
              <a:rPr lang="en-US" altLang="en-US" sz="3200" b="1" dirty="0">
                <a:latin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931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Practical efficiency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99D40DA3-6921-43CC-B18D-4AF609F8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13" y="606742"/>
            <a:ext cx="3381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95841-8A32-4B5D-90CD-3E908603ABB1}"/>
              </a:ext>
            </a:extLst>
          </p:cNvPr>
          <p:cNvSpPr txBox="1"/>
          <p:nvPr/>
        </p:nvSpPr>
        <p:spPr>
          <a:xfrm>
            <a:off x="3563888" y="651605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Fig: </a:t>
            </a:r>
            <a:r>
              <a:rPr lang="en-US" dirty="0" err="1">
                <a:latin typeface="Baskerville Old Face" panose="02020602080505020303" pitchFamily="18" charset="0"/>
              </a:rPr>
              <a:t>Cengel</a:t>
            </a:r>
            <a:r>
              <a:rPr lang="en-US" dirty="0">
                <a:latin typeface="Baskerville Old Face" panose="02020602080505020303" pitchFamily="18" charset="0"/>
              </a:rPr>
              <a:t> &amp; Boles</a:t>
            </a:r>
            <a:r>
              <a:rPr lang="en-IN" dirty="0">
                <a:latin typeface="Baskerville Old Face" panose="02020602080505020303" pitchFamily="18" charset="0"/>
              </a:rPr>
              <a:t>: TD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AD62296-428C-4082-B913-ED5C0284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2909" y="606742"/>
            <a:ext cx="1358181" cy="37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83BA6-8840-457A-A98B-341CE4ADD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76" y="1708784"/>
            <a:ext cx="3352800" cy="153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1F20A0-EDA8-4A46-AB0A-054562966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10" y="3522792"/>
            <a:ext cx="3257370" cy="2993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34CDF-A020-4B9C-897C-09AC43897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025" y="689153"/>
            <a:ext cx="31527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Analysis of practical efficiency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99D40DA3-6921-43CC-B18D-4AF609F8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13" y="606742"/>
            <a:ext cx="3381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95841-8A32-4B5D-90CD-3E908603ABB1}"/>
              </a:ext>
            </a:extLst>
          </p:cNvPr>
          <p:cNvSpPr txBox="1"/>
          <p:nvPr/>
        </p:nvSpPr>
        <p:spPr>
          <a:xfrm>
            <a:off x="3563888" y="651605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Fig: </a:t>
            </a:r>
            <a:r>
              <a:rPr lang="en-US" dirty="0" err="1">
                <a:latin typeface="Baskerville Old Face" panose="02020602080505020303" pitchFamily="18" charset="0"/>
              </a:rPr>
              <a:t>Cengel</a:t>
            </a:r>
            <a:r>
              <a:rPr lang="en-US" dirty="0">
                <a:latin typeface="Baskerville Old Face" panose="02020602080505020303" pitchFamily="18" charset="0"/>
              </a:rPr>
              <a:t> &amp; Boles</a:t>
            </a:r>
            <a:r>
              <a:rPr lang="en-IN" dirty="0">
                <a:latin typeface="Baskerville Old Face" panose="02020602080505020303" pitchFamily="18" charset="0"/>
              </a:rPr>
              <a:t>: TD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82F9-80F5-4C7B-BCB1-96E6A30CE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4" y="513974"/>
            <a:ext cx="2892793" cy="2361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10A55C-6B61-47EA-B79C-D898D11C8AD2}"/>
              </a:ext>
            </a:extLst>
          </p:cNvPr>
          <p:cNvSpPr txBox="1"/>
          <p:nvPr/>
        </p:nvSpPr>
        <p:spPr>
          <a:xfrm>
            <a:off x="68313" y="1676441"/>
            <a:ext cx="5198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Environmental cost of energy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PM: Will we be able to decrease pollution with E-rickshaw?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Governor is thinking…It depends on how E-rickshaw is charged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E2EE06-A8CE-41E5-88ED-6DF7FA71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08" y="3473399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inking emoji images commons">
            <a:extLst>
              <a:ext uri="{FF2B5EF4-FFF2-40B4-BE49-F238E27FC236}">
                <a16:creationId xmlns:a16="http://schemas.microsoft.com/office/drawing/2014/main" id="{26AFC448-EDC1-46C4-850E-562A4765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04738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3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E406CE-6C15-4FEF-B46F-EC4F61C2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132015"/>
            <a:ext cx="3251598" cy="3705310"/>
          </a:xfrm>
          <a:prstGeom prst="rect">
            <a:avLst/>
          </a:prstGeom>
        </p:spPr>
      </p:pic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Analysis of practical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95841-8A32-4B5D-90CD-3E908603ABB1}"/>
              </a:ext>
            </a:extLst>
          </p:cNvPr>
          <p:cNvSpPr txBox="1"/>
          <p:nvPr/>
        </p:nvSpPr>
        <p:spPr>
          <a:xfrm>
            <a:off x="352549" y="6352143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Fig: </a:t>
            </a:r>
            <a:r>
              <a:rPr lang="en-US" dirty="0" err="1">
                <a:latin typeface="Baskerville Old Face" panose="02020602080505020303" pitchFamily="18" charset="0"/>
              </a:rPr>
              <a:t>Cengel</a:t>
            </a:r>
            <a:r>
              <a:rPr lang="en-US" dirty="0">
                <a:latin typeface="Baskerville Old Face" panose="02020602080505020303" pitchFamily="18" charset="0"/>
              </a:rPr>
              <a:t> &amp; Boles</a:t>
            </a:r>
            <a:r>
              <a:rPr lang="en-IN" dirty="0">
                <a:latin typeface="Baskerville Old Face" panose="02020602080505020303" pitchFamily="18" charset="0"/>
              </a:rPr>
              <a:t>: TD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20BFA-7D66-4847-BAA7-D3F301E93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4" y="476673"/>
            <a:ext cx="1870481" cy="2808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3718A-A3CE-4E64-A666-27B99566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463002"/>
            <a:ext cx="3744416" cy="44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63DEA-0468-4EEB-9C79-387A05E0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79" y="1924794"/>
            <a:ext cx="4010025" cy="2800350"/>
          </a:xfrm>
          <a:prstGeom prst="rect">
            <a:avLst/>
          </a:prstGeom>
        </p:spPr>
      </p:pic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Heating value of fuels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95841-8A32-4B5D-90CD-3E908603ABB1}"/>
              </a:ext>
            </a:extLst>
          </p:cNvPr>
          <p:cNvSpPr txBox="1"/>
          <p:nvPr/>
        </p:nvSpPr>
        <p:spPr>
          <a:xfrm>
            <a:off x="3563888" y="651605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Fig: </a:t>
            </a:r>
            <a:r>
              <a:rPr lang="en-US" dirty="0" err="1">
                <a:latin typeface="Baskerville Old Face" panose="02020602080505020303" pitchFamily="18" charset="0"/>
              </a:rPr>
              <a:t>Cengel</a:t>
            </a:r>
            <a:r>
              <a:rPr lang="en-US" dirty="0">
                <a:latin typeface="Baskerville Old Face" panose="02020602080505020303" pitchFamily="18" charset="0"/>
              </a:rPr>
              <a:t> &amp; Boles</a:t>
            </a:r>
            <a:r>
              <a:rPr lang="en-IN" dirty="0">
                <a:latin typeface="Baskerville Old Face" panose="02020602080505020303" pitchFamily="18" charset="0"/>
              </a:rPr>
              <a:t>: TD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0A55C-6B61-47EA-B79C-D898D11C8AD2}"/>
              </a:ext>
            </a:extLst>
          </p:cNvPr>
          <p:cNvSpPr txBox="1"/>
          <p:nvPr/>
        </p:nvSpPr>
        <p:spPr>
          <a:xfrm>
            <a:off x="179512" y="4514344"/>
            <a:ext cx="5511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Lower heat value (LHV): Water Vapor</a:t>
            </a:r>
          </a:p>
          <a:p>
            <a:endParaRPr lang="en-US" sz="24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HHV: Heat released on water vapor  condensation is also utilized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D8C449C-EE5D-4F94-99F1-2A0DB048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908720"/>
            <a:ext cx="7277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05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Efficiency in mechanical and electrical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95841-8A32-4B5D-90CD-3E908603ABB1}"/>
              </a:ext>
            </a:extLst>
          </p:cNvPr>
          <p:cNvSpPr txBox="1"/>
          <p:nvPr/>
        </p:nvSpPr>
        <p:spPr>
          <a:xfrm>
            <a:off x="667728" y="6368979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Fig: </a:t>
            </a:r>
            <a:r>
              <a:rPr lang="en-US" dirty="0" err="1">
                <a:latin typeface="Baskerville Old Face" panose="02020602080505020303" pitchFamily="18" charset="0"/>
              </a:rPr>
              <a:t>Cengel</a:t>
            </a:r>
            <a:r>
              <a:rPr lang="en-US" dirty="0">
                <a:latin typeface="Baskerville Old Face" panose="02020602080505020303" pitchFamily="18" charset="0"/>
              </a:rPr>
              <a:t> &amp; Boles</a:t>
            </a:r>
            <a:r>
              <a:rPr lang="en-IN" dirty="0">
                <a:latin typeface="Baskerville Old Face" panose="02020602080505020303" pitchFamily="18" charset="0"/>
              </a:rPr>
              <a:t>: TD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F3B98-44C7-4D34-B9B2-A8AC155F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6"/>
            <a:ext cx="3314700" cy="4733925"/>
          </a:xfrm>
          <a:prstGeom prst="rect">
            <a:avLst/>
          </a:prstGeom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B5428D6F-9615-4553-8BBC-7CE48A24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0465" y="3770718"/>
            <a:ext cx="2898610" cy="307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1008A6A-9359-485E-81DD-659C08B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7625" y="1539106"/>
            <a:ext cx="4684713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3C40943-E8E3-4D94-B560-3FD546B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61221" y="2651736"/>
            <a:ext cx="537527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D396D8B5-F5E1-4961-A219-8B9286BF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451" y="633404"/>
            <a:ext cx="6116638" cy="598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0920"/>
            <a:ext cx="913324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Lucida Calligraphy" panose="03010101010101010101" pitchFamily="66" charset="0"/>
              </a:rPr>
              <a:t>Practical vs. fundamental efficiency limits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0A55C-6B61-47EA-B79C-D898D11C8AD2}"/>
              </a:ext>
            </a:extLst>
          </p:cNvPr>
          <p:cNvSpPr txBox="1"/>
          <p:nvPr/>
        </p:nvSpPr>
        <p:spPr>
          <a:xfrm>
            <a:off x="35496" y="371703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Solar (“Shockley-</a:t>
            </a:r>
            <a:r>
              <a:rPr lang="en-US" sz="2400" b="1" dirty="0" err="1">
                <a:latin typeface="Baskerville Old Face" panose="02020602080505020303" pitchFamily="18" charset="0"/>
              </a:rPr>
              <a:t>Queisser</a:t>
            </a:r>
            <a:r>
              <a:rPr lang="en-US" sz="2400" b="1" dirty="0">
                <a:latin typeface="Baskerville Old Face" panose="02020602080505020303" pitchFamily="18" charset="0"/>
              </a:rPr>
              <a:t> limit”) &amp; wind </a:t>
            </a:r>
            <a:r>
              <a:rPr lang="en-US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“farms”</a:t>
            </a:r>
          </a:p>
          <a:p>
            <a:endParaRPr lang="en-US" sz="24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“Inherent” 2</a:t>
            </a:r>
            <a:r>
              <a:rPr lang="en-US" sz="2400" b="1" baseline="30000" dirty="0">
                <a:latin typeface="Baskerville Old Face" panose="02020602080505020303" pitchFamily="18" charset="0"/>
              </a:rPr>
              <a:t>nd</a:t>
            </a:r>
            <a:r>
              <a:rPr lang="en-US" sz="2400" b="1" dirty="0">
                <a:latin typeface="Baskerville Old Face" panose="02020602080505020303" pitchFamily="18" charset="0"/>
              </a:rPr>
              <a:t> TD law limitation in converting heat to work-Carnot limitation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skerville Old Face" panose="02020602080505020303" pitchFamily="18" charset="0"/>
              </a:rPr>
              <a:t>Electrochemical energy conversion (fuel cells/batteries) is beyond Carnot limitation </a:t>
            </a:r>
          </a:p>
          <a:p>
            <a:endParaRPr lang="en-US" sz="2400" b="1" dirty="0">
              <a:latin typeface="Baskerville Old Face" panose="020206020805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4F5DC-FCF8-4E66-8A7E-02F59E59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3" y="793414"/>
            <a:ext cx="3514115" cy="263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CE1541-733F-44F2-AB7E-A8FCF798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48" y="793400"/>
            <a:ext cx="3514115" cy="263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8871B-8489-466E-899A-F844019B30FE}"/>
              </a:ext>
            </a:extLst>
          </p:cNvPr>
          <p:cNvSpPr txBox="1"/>
          <p:nvPr/>
        </p:nvSpPr>
        <p:spPr>
          <a:xfrm>
            <a:off x="3203848" y="64886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Figs: Wiki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254</Words>
  <Application>Microsoft Office PowerPoint</Application>
  <PresentationFormat>On-screen Show 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 Old Face</vt:lpstr>
      <vt:lpstr>Calibri</vt:lpstr>
      <vt:lpstr>Cambria Math</vt:lpstr>
      <vt:lpstr>Lucida Calligraphy</vt:lpstr>
      <vt:lpstr>Symbol</vt:lpstr>
      <vt:lpstr>Times New Roman</vt:lpstr>
      <vt:lpstr>Office Theme</vt:lpstr>
      <vt:lpstr> Efficiency in energy engineering  </vt:lpstr>
      <vt:lpstr>Energy, work  &amp; heat in Thermodynamics</vt:lpstr>
      <vt:lpstr>Practical efficiency</vt:lpstr>
      <vt:lpstr>Analysis of practical efficiency</vt:lpstr>
      <vt:lpstr>Analysis of practical efficiency</vt:lpstr>
      <vt:lpstr>Heating value of fuels</vt:lpstr>
      <vt:lpstr>Efficiency in mechanical and electrical devices</vt:lpstr>
      <vt:lpstr>Practical vs. fundamental efficiency limits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raj</cp:lastModifiedBy>
  <cp:revision>492</cp:revision>
  <cp:lastPrinted>2021-01-28T22:28:07Z</cp:lastPrinted>
  <dcterms:created xsi:type="dcterms:W3CDTF">2017-07-18T20:43:26Z</dcterms:created>
  <dcterms:modified xsi:type="dcterms:W3CDTF">2021-02-07T12:05:31Z</dcterms:modified>
</cp:coreProperties>
</file>