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4.xml" ContentType="application/vnd.openxmlformats-officedocument.presentationml.notesSlide+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37"/>
  </p:notesMasterIdLst>
  <p:sldIdLst>
    <p:sldId id="428" r:id="rId2"/>
    <p:sldId id="515" r:id="rId3"/>
    <p:sldId id="548" r:id="rId4"/>
    <p:sldId id="535" r:id="rId5"/>
    <p:sldId id="575" r:id="rId6"/>
    <p:sldId id="451" r:id="rId7"/>
    <p:sldId id="442" r:id="rId8"/>
    <p:sldId id="583" r:id="rId9"/>
    <p:sldId id="452" r:id="rId10"/>
    <p:sldId id="578" r:id="rId11"/>
    <p:sldId id="546" r:id="rId12"/>
    <p:sldId id="579" r:id="rId13"/>
    <p:sldId id="540" r:id="rId14"/>
    <p:sldId id="543" r:id="rId15"/>
    <p:sldId id="518" r:id="rId16"/>
    <p:sldId id="517" r:id="rId17"/>
    <p:sldId id="519" r:id="rId18"/>
    <p:sldId id="522" r:id="rId19"/>
    <p:sldId id="521" r:id="rId20"/>
    <p:sldId id="549" r:id="rId21"/>
    <p:sldId id="584" r:id="rId22"/>
    <p:sldId id="523" r:id="rId23"/>
    <p:sldId id="538" r:id="rId24"/>
    <p:sldId id="563" r:id="rId25"/>
    <p:sldId id="564" r:id="rId26"/>
    <p:sldId id="565" r:id="rId27"/>
    <p:sldId id="582" r:id="rId28"/>
    <p:sldId id="566" r:id="rId29"/>
    <p:sldId id="567" r:id="rId30"/>
    <p:sldId id="569" r:id="rId31"/>
    <p:sldId id="570" r:id="rId32"/>
    <p:sldId id="585" r:id="rId33"/>
    <p:sldId id="571" r:id="rId34"/>
    <p:sldId id="572" r:id="rId35"/>
    <p:sldId id="586"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56" autoAdjust="0"/>
    <p:restoredTop sz="81725" autoAdjust="0"/>
  </p:normalViewPr>
  <p:slideViewPr>
    <p:cSldViewPr>
      <p:cViewPr varScale="1">
        <p:scale>
          <a:sx n="74" d="100"/>
          <a:sy n="74" d="100"/>
        </p:scale>
        <p:origin x="432" y="16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8/4/21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do we solve any problem in this paradigm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The</a:t>
            </a:r>
            <a:r>
              <a:rPr lang="en-US" baseline="0" dirty="0"/>
              <a:t> 3</a:t>
            </a:r>
            <a:r>
              <a:rPr lang="en-US" baseline="30000" dirty="0"/>
              <a:t>rd</a:t>
            </a:r>
            <a:r>
              <a:rPr lang="en-US" baseline="0" dirty="0"/>
              <a:t> step (</a:t>
            </a:r>
            <a:r>
              <a:rPr lang="en-US" b="1" baseline="0" dirty="0"/>
              <a:t>Combine</a:t>
            </a:r>
            <a:r>
              <a:rPr lang="en-US" baseline="0" dirty="0"/>
              <a:t> step)</a:t>
            </a:r>
            <a:r>
              <a:rPr lang="en-US" dirty="0"/>
              <a:t> is usually the main </a:t>
            </a:r>
            <a:r>
              <a:rPr lang="en-US" b="1" dirty="0"/>
              <a:t>nontrivial</a:t>
            </a:r>
            <a:r>
              <a:rPr lang="en-US" dirty="0"/>
              <a:t> step in the design of an algorithm using divide and conquer strategy</a:t>
            </a: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a:t>
            </a:fld>
            <a:endParaRPr lang="en-US"/>
          </a:p>
        </p:txBody>
      </p:sp>
    </p:spTree>
    <p:extLst>
      <p:ext uri="{BB962C8B-B14F-4D97-AF65-F5344CB8AC3E}">
        <p14:creationId xmlns:p14="http://schemas.microsoft.com/office/powerpoint/2010/main" val="95111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If there are more than 4 points in the unit square,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at least one of the four small squares will have more than 1 points.</a:t>
            </a: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20</a:t>
            </a:fld>
            <a:endParaRPr lang="en-US"/>
          </a:p>
        </p:txBody>
      </p:sp>
    </p:spTree>
    <p:extLst>
      <p:ext uri="{BB962C8B-B14F-4D97-AF65-F5344CB8AC3E}">
        <p14:creationId xmlns:p14="http://schemas.microsoft.com/office/powerpoint/2010/main" val="3465041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 Only the points lying in these 2 red squares  are relevant as far as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is concerned.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Time to use Hint</a:t>
                </a:r>
                <a:r>
                  <a:rPr lang="en-US" sz="1200" baseline="0" dirty="0">
                    <a:solidFill>
                      <a:schemeClr val="tx1"/>
                    </a:solidFill>
                  </a:rPr>
                  <a:t> 2</a:t>
                </a:r>
              </a:p>
              <a:p>
                <a:r>
                  <a:rPr lang="en-US" sz="1200" baseline="0" dirty="0">
                    <a:solidFill>
                      <a:schemeClr val="tx1"/>
                    </a:solidFill>
                  </a:rPr>
                  <a:t>3. </a:t>
                </a:r>
                <a:r>
                  <a:rPr lang="en-US" sz="1200" dirty="0"/>
                  <a:t>Surely not more than 8.</a:t>
                </a:r>
              </a:p>
              <a:p>
                <a:r>
                  <a:rPr lang="en-US" sz="1200" dirty="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a:t>
                </a:r>
                <a:r>
                  <a:rPr lang="en-US" sz="1200" baseline="0" dirty="0">
                    <a:solidFill>
                      <a:schemeClr val="tx1"/>
                    </a:solidFill>
                  </a:rPr>
                  <a:t> </a:t>
                </a:r>
                <a:r>
                  <a:rPr lang="en-US" sz="1200" dirty="0">
                    <a:solidFill>
                      <a:schemeClr val="tx1"/>
                    </a:solidFill>
                  </a:rPr>
                  <a:t>How to find the points in these red square for point </a:t>
                </a:r>
                <a14:m>
                  <m:oMath xmlns:m="http://schemas.openxmlformats.org/officeDocument/2006/math">
                    <m:r>
                      <a:rPr lang="en-US" sz="1200" b="1" i="1" smtClean="0">
                        <a:solidFill>
                          <a:schemeClr val="tx1"/>
                        </a:solidFill>
                        <a:latin typeface="Cambria Math"/>
                      </a:rPr>
                      <m:t>𝒑</m:t>
                    </m:r>
                    <m:r>
                      <a:rPr lang="en-US" sz="1200" b="0" i="0" smtClean="0">
                        <a:solidFill>
                          <a:schemeClr val="tx1"/>
                        </a:solidFill>
                        <a:latin typeface="Cambria Math"/>
                      </a:rPr>
                      <m:t> </m:t>
                    </m:r>
                  </m:oMath>
                </a14:m>
                <a:r>
                  <a:rPr lang="en-US" sz="1200" dirty="0">
                    <a:solidFill>
                      <a:schemeClr val="tx1"/>
                    </a:solidFill>
                  </a:rPr>
                  <a:t>?</a:t>
                </a:r>
              </a:p>
              <a:p>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 Only the points lying in these 2 red squares  are relevant as far as </a:t>
                </a:r>
                <a:r>
                  <a:rPr lang="en-US" sz="1200" b="1" i="0" smtClean="0">
                    <a:solidFill>
                      <a:schemeClr val="tx1"/>
                    </a:solidFill>
                    <a:latin typeface="Cambria Math"/>
                  </a:rPr>
                  <a:t>𝒑</a:t>
                </a:r>
                <a:r>
                  <a:rPr lang="en-US" sz="1200" dirty="0">
                    <a:solidFill>
                      <a:schemeClr val="tx1"/>
                    </a:solidFill>
                  </a:rPr>
                  <a:t>  is concerned</a:t>
                </a:r>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2. Time to use Hint</a:t>
                </a:r>
                <a:r>
                  <a:rPr lang="en-US" sz="1200" baseline="0" dirty="0" smtClean="0">
                    <a:solidFill>
                      <a:schemeClr val="tx1"/>
                    </a:solidFill>
                  </a:rPr>
                  <a:t> 1.</a:t>
                </a:r>
              </a:p>
              <a:p>
                <a:r>
                  <a:rPr lang="en-US" sz="1200" baseline="0" dirty="0" smtClean="0">
                    <a:solidFill>
                      <a:schemeClr val="tx1"/>
                    </a:solidFill>
                  </a:rPr>
                  <a:t>3. </a:t>
                </a:r>
                <a:r>
                  <a:rPr lang="en-US" sz="1200" dirty="0" smtClean="0"/>
                  <a:t>Surely not more than 8.</a:t>
                </a:r>
              </a:p>
              <a:p>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a:t>
                </a:r>
                <a:r>
                  <a:rPr lang="en-US" sz="1200" baseline="0" dirty="0" smtClean="0">
                    <a:solidFill>
                      <a:schemeClr val="tx1"/>
                    </a:solidFill>
                  </a:rPr>
                  <a:t> </a:t>
                </a:r>
                <a:r>
                  <a:rPr lang="en-US" sz="1200" dirty="0" smtClean="0">
                    <a:solidFill>
                      <a:schemeClr val="tx1"/>
                    </a:solidFill>
                  </a:rPr>
                  <a:t>How to find the points in these red square for point </a:t>
                </a:r>
                <a:r>
                  <a:rPr lang="en-US" sz="1200" b="1" i="0" smtClean="0">
                    <a:solidFill>
                      <a:schemeClr val="tx1"/>
                    </a:solidFill>
                    <a:latin typeface="Cambria Math"/>
                  </a:rPr>
                  <a:t>𝒑</a:t>
                </a:r>
                <a:r>
                  <a:rPr lang="en-US" sz="1200" b="0" i="0" smtClean="0">
                    <a:solidFill>
                      <a:schemeClr val="tx1"/>
                    </a:solidFill>
                    <a:latin typeface="Cambria Math"/>
                  </a:rPr>
                  <a:t> </a:t>
                </a:r>
                <a:r>
                  <a:rPr lang="en-US" sz="1200" dirty="0">
                    <a:solidFill>
                      <a:schemeClr val="tx1"/>
                    </a:solidFill>
                  </a:rPr>
                  <a:t>?</a:t>
                </a:r>
              </a:p>
              <a:p>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21</a:t>
            </a:fld>
            <a:endParaRPr lang="en-US"/>
          </a:p>
        </p:txBody>
      </p:sp>
    </p:spTree>
    <p:extLst>
      <p:ext uri="{BB962C8B-B14F-4D97-AF65-F5344CB8AC3E}">
        <p14:creationId xmlns:p14="http://schemas.microsoft.com/office/powerpoint/2010/main" val="2051315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22</a:t>
            </a:fld>
            <a:endParaRPr lang="en-US"/>
          </a:p>
        </p:txBody>
      </p:sp>
    </p:spTree>
    <p:extLst>
      <p:ext uri="{BB962C8B-B14F-4D97-AF65-F5344CB8AC3E}">
        <p14:creationId xmlns:p14="http://schemas.microsoft.com/office/powerpoint/2010/main" val="128362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US" sz="1200" dirty="0">
                <a:solidFill>
                  <a:schemeClr val="tx1"/>
                </a:solidFill>
              </a:rPr>
              <a:t>For each point in one strip, we need to find distance to points </a:t>
            </a:r>
          </a:p>
          <a:p>
            <a:pPr marL="0" indent="0" algn="l">
              <a:buNone/>
            </a:pPr>
            <a:r>
              <a:rPr lang="en-US" sz="1200" dirty="0">
                <a:solidFill>
                  <a:schemeClr val="tx1"/>
                </a:solidFill>
              </a:rPr>
              <a:t>       in the </a:t>
            </a:r>
            <a:r>
              <a:rPr lang="en-US" sz="1200" b="1" dirty="0">
                <a:solidFill>
                  <a:schemeClr val="tx1"/>
                </a:solidFill>
              </a:rPr>
              <a:t>upper</a:t>
            </a:r>
            <a:r>
              <a:rPr lang="en-US" sz="1200" dirty="0">
                <a:solidFill>
                  <a:schemeClr val="tx1"/>
                </a:solidFill>
              </a:rPr>
              <a:t> red- square in the other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How to do it  efficiently using the fact that the strips  are sorted ?</a:t>
            </a:r>
          </a:p>
          <a:p>
            <a:pPr marL="0" indent="0" algn="l">
              <a:buNone/>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26</a:t>
            </a:fld>
            <a:endParaRPr lang="en-US"/>
          </a:p>
        </p:txBody>
      </p:sp>
    </p:spTree>
    <p:extLst>
      <p:ext uri="{BB962C8B-B14F-4D97-AF65-F5344CB8AC3E}">
        <p14:creationId xmlns:p14="http://schemas.microsoft.com/office/powerpoint/2010/main" val="903525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merge sort, the two recursive calls return sorted lists.</a:t>
            </a:r>
          </a:p>
          <a:p>
            <a:pPr>
              <a:buFont typeface="Wingdings"/>
              <a:buChar char="è"/>
            </a:pPr>
            <a:r>
              <a:rPr lang="en-US" sz="1200" dirty="0">
                <a:sym typeface="Wingdings" pitchFamily="2" charset="2"/>
              </a:rPr>
              <a:t>So creating the sorted list requires only </a:t>
            </a:r>
            <a:r>
              <a:rPr lang="en-US" sz="1200" b="1" dirty="0">
                <a:sym typeface="Wingdings" pitchFamily="2" charset="2"/>
              </a:rPr>
              <a:t>merging</a:t>
            </a:r>
            <a:r>
              <a:rPr lang="en-US" sz="1200" dirty="0">
                <a:sym typeface="Wingdings" pitchFamily="2" charset="2"/>
              </a:rPr>
              <a:t> them. </a:t>
            </a: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30</a:t>
            </a:fld>
            <a:endParaRPr lang="en-US"/>
          </a:p>
        </p:txBody>
      </p:sp>
    </p:spTree>
    <p:extLst>
      <p:ext uri="{BB962C8B-B14F-4D97-AF65-F5344CB8AC3E}">
        <p14:creationId xmlns:p14="http://schemas.microsoft.com/office/powerpoint/2010/main" val="2137926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If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𝑃</m:t>
                        </m:r>
                      </m:e>
                      <m:sub>
                        <m:r>
                          <a:rPr lang="en-US" sz="1200" i="1">
                            <a:latin typeface="Cambria Math"/>
                          </a:rPr>
                          <m:t>𝐿</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a:rPr>
                          <m:t>𝑃</m:t>
                        </m:r>
                      </m:e>
                      <m:sub>
                        <m:r>
                          <a:rPr lang="en-US" sz="1200" b="0" i="1" smtClean="0">
                            <a:latin typeface="Cambria Math"/>
                          </a:rPr>
                          <m:t>𝑅</m:t>
                        </m:r>
                      </m:sub>
                    </m:sSub>
                  </m:oMath>
                </a14:m>
                <a:r>
                  <a:rPr lang="en-US" sz="1200" dirty="0"/>
                  <a:t> are sorted according to y-coordinate,</a:t>
                </a:r>
              </a:p>
              <a:p>
                <a:pPr marL="285750" indent="-285750">
                  <a:buFont typeface="Arial" pitchFamily="34" charset="0"/>
                  <a:buChar char="•"/>
                </a:pPr>
                <a:r>
                  <a:rPr lang="en-US" sz="1200" dirty="0"/>
                  <a:t>Getting the strips sorted according to y-coordinate</a:t>
                </a:r>
              </a:p>
              <a:p>
                <a:pPr marL="285750" indent="-285750">
                  <a:buFont typeface="Arial" pitchFamily="34" charset="0"/>
                  <a:buChar char="•"/>
                </a:pPr>
                <a:r>
                  <a:rPr lang="en-US" sz="1200" dirty="0"/>
                  <a:t>Getting </a:t>
                </a:r>
                <a14:m>
                  <m:oMath xmlns:m="http://schemas.openxmlformats.org/officeDocument/2006/math">
                    <m:r>
                      <a:rPr lang="en-US" sz="1200" i="1">
                        <a:latin typeface="Cambria Math"/>
                      </a:rPr>
                      <m:t>𝑃</m:t>
                    </m:r>
                    <m:r>
                      <a:rPr lang="en-US" sz="1200" i="1">
                        <a:latin typeface="Cambria Math"/>
                      </a:rPr>
                      <m:t> </m:t>
                    </m:r>
                  </m:oMath>
                </a14:m>
                <a:r>
                  <a:rPr lang="en-US" sz="1200" dirty="0"/>
                  <a:t>sorted by merging them</a:t>
                </a:r>
              </a:p>
              <a:p>
                <a:r>
                  <a:rPr lang="en-US" sz="1200" dirty="0"/>
                  <a:t>takes </a:t>
                </a:r>
                <a:r>
                  <a:rPr lang="en-US" sz="1200" b="1" i="1" dirty="0"/>
                  <a:t>O</a:t>
                </a:r>
                <a:r>
                  <a:rPr lang="en-US" sz="1200" dirty="0"/>
                  <a:t>(</a:t>
                </a:r>
                <a14:m>
                  <m:oMath xmlns:m="http://schemas.openxmlformats.org/officeDocument/2006/math">
                    <m:r>
                      <a:rPr lang="en-US" sz="1200" i="1">
                        <a:solidFill>
                          <a:srgbClr val="0070C0"/>
                        </a:solidFill>
                        <a:latin typeface="Cambria Math"/>
                      </a:rPr>
                      <m:t>𝑛</m:t>
                    </m:r>
                  </m:oMath>
                </a14:m>
                <a:r>
                  <a:rPr lang="en-US" sz="1200" dirty="0"/>
                  <a:t>)  time. </a:t>
                </a:r>
                <a:r>
                  <a:rPr lang="en-US" sz="1200" dirty="0">
                    <a:sym typeface="Wingdings" pitchFamily="2" charset="2"/>
                  </a:rPr>
                  <a:t></a:t>
                </a:r>
              </a:p>
              <a:p>
                <a:endParaRPr lang="en-US" sz="1200" dirty="0">
                  <a:sym typeface="Wingdings" pitchFamily="2" charset="2"/>
                </a:endParaRPr>
              </a:p>
              <a:p>
                <a:endParaRPr lang="en-US" dirty="0"/>
              </a:p>
            </p:txBody>
          </p:sp>
        </mc:Choice>
        <mc:Fallback xmlns="">
          <p:sp>
            <p:nvSpPr>
              <p:cNvPr id="3" name="Notes Placeholder 2"/>
              <p:cNvSpPr>
                <a:spLocks noGrp="1"/>
              </p:cNvSpPr>
              <p:nvPr>
                <p:ph type="body" idx="1"/>
              </p:nvPr>
            </p:nvSpPr>
            <p:spPr/>
            <p:txBody>
              <a:bodyPr/>
              <a:lstStyle/>
              <a:p>
                <a:r>
                  <a:rPr lang="en-US" sz="1200" dirty="0" smtClean="0"/>
                  <a:t>If </a:t>
                </a:r>
                <a:r>
                  <a:rPr lang="en-US" sz="1200" i="0">
                    <a:latin typeface="Cambria Math"/>
                  </a:rPr>
                  <a:t>𝑃</a:t>
                </a:r>
                <a:r>
                  <a:rPr lang="en-US" sz="1200" i="0">
                    <a:latin typeface="Cambria Math" panose="02040503050406030204" pitchFamily="18" charset="0"/>
                  </a:rPr>
                  <a:t>_</a:t>
                </a:r>
                <a:r>
                  <a:rPr lang="en-US" sz="1200" i="0">
                    <a:latin typeface="Cambria Math"/>
                  </a:rPr>
                  <a:t>𝐿</a:t>
                </a:r>
                <a:r>
                  <a:rPr lang="en-US" sz="1200" dirty="0"/>
                  <a:t> and </a:t>
                </a:r>
                <a:r>
                  <a:rPr lang="en-US" sz="1200" i="0">
                    <a:latin typeface="Cambria Math"/>
                  </a:rPr>
                  <a:t>𝑃</a:t>
                </a:r>
                <a:r>
                  <a:rPr lang="en-US" sz="1200" i="0">
                    <a:latin typeface="Cambria Math" panose="02040503050406030204" pitchFamily="18" charset="0"/>
                  </a:rPr>
                  <a:t>_</a:t>
                </a:r>
                <a:r>
                  <a:rPr lang="en-US" sz="1200" b="0" i="0" smtClean="0">
                    <a:latin typeface="Cambria Math"/>
                  </a:rPr>
                  <a:t>𝑅</a:t>
                </a:r>
                <a:r>
                  <a:rPr lang="en-US" sz="1200" dirty="0"/>
                  <a:t> are sorted according to y-coordinate,</a:t>
                </a:r>
              </a:p>
              <a:p>
                <a:pPr marL="285750" indent="-285750">
                  <a:buFont typeface="Arial" pitchFamily="34" charset="0"/>
                  <a:buChar char="•"/>
                </a:pPr>
                <a:r>
                  <a:rPr lang="en-US" sz="1200" dirty="0"/>
                  <a:t>Getting the strips sorted according to y-coordinate</a:t>
                </a:r>
              </a:p>
              <a:p>
                <a:pPr marL="285750" indent="-285750">
                  <a:buFont typeface="Arial" pitchFamily="34" charset="0"/>
                  <a:buChar char="•"/>
                </a:pPr>
                <a:r>
                  <a:rPr lang="en-US" sz="1200" dirty="0"/>
                  <a:t>Getting </a:t>
                </a:r>
                <a:r>
                  <a:rPr lang="en-US" sz="1200" i="0">
                    <a:latin typeface="Cambria Math"/>
                  </a:rPr>
                  <a:t>𝑃 </a:t>
                </a:r>
                <a:r>
                  <a:rPr lang="en-US" sz="1200" dirty="0"/>
                  <a:t>sorted by merging them</a:t>
                </a:r>
              </a:p>
              <a:p>
                <a:r>
                  <a:rPr lang="en-US" sz="1200" dirty="0"/>
                  <a:t>takes </a:t>
                </a:r>
                <a:r>
                  <a:rPr lang="en-US" sz="1200" b="1" i="1" dirty="0"/>
                  <a:t>O</a:t>
                </a:r>
                <a:r>
                  <a:rPr lang="en-US" sz="1200" dirty="0"/>
                  <a:t>(</a:t>
                </a:r>
                <a:r>
                  <a:rPr lang="en-US" sz="1200" i="0">
                    <a:solidFill>
                      <a:srgbClr val="0070C0"/>
                    </a:solidFill>
                    <a:latin typeface="Cambria Math"/>
                  </a:rPr>
                  <a:t>𝑛</a:t>
                </a:r>
                <a:r>
                  <a:rPr lang="en-US" sz="1200" dirty="0"/>
                  <a:t>)  time. </a:t>
                </a:r>
                <a:r>
                  <a:rPr lang="en-US" sz="1200" dirty="0">
                    <a:sym typeface="Wingdings" pitchFamily="2" charset="2"/>
                  </a:rPr>
                  <a:t></a:t>
                </a:r>
              </a:p>
              <a:p>
                <a:endParaRPr lang="en-US" sz="1200" dirty="0">
                  <a:sym typeface="Wingdings" pitchFamily="2" charset="2"/>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31</a:t>
            </a:fld>
            <a:endParaRPr lang="en-US"/>
          </a:p>
        </p:txBody>
      </p:sp>
    </p:spTree>
    <p:extLst>
      <p:ext uri="{BB962C8B-B14F-4D97-AF65-F5344CB8AC3E}">
        <p14:creationId xmlns:p14="http://schemas.microsoft.com/office/powerpoint/2010/main" val="2678812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4</a:t>
            </a:fld>
            <a:endParaRPr lang="en-US"/>
          </a:p>
        </p:txBody>
      </p:sp>
    </p:spTree>
    <p:extLst>
      <p:ext uri="{BB962C8B-B14F-4D97-AF65-F5344CB8AC3E}">
        <p14:creationId xmlns:p14="http://schemas.microsoft.com/office/powerpoint/2010/main" val="283444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10</a:t>
            </a:fld>
            <a:endParaRPr lang="en-US"/>
          </a:p>
        </p:txBody>
      </p:sp>
    </p:spTree>
    <p:extLst>
      <p:ext uri="{BB962C8B-B14F-4D97-AF65-F5344CB8AC3E}">
        <p14:creationId xmlns:p14="http://schemas.microsoft.com/office/powerpoint/2010/main" val="326641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t>For example, it is worth sorting an array only if there are going to be many search queries on it.</a:t>
            </a:r>
          </a:p>
          <a:p>
            <a:pPr marL="0" indent="0">
              <a:buNone/>
            </a:pPr>
            <a:endParaRPr lang="en-US" sz="1200" dirty="0"/>
          </a:p>
          <a:p>
            <a:pPr marL="0" indent="0">
              <a:buNone/>
            </a:pPr>
            <a:r>
              <a:rPr lang="en-US" sz="1200" dirty="0"/>
              <a:t>Let us see if you can use this principle to</a:t>
            </a:r>
            <a:r>
              <a:rPr lang="en-US" sz="1200" baseline="0" dirty="0"/>
              <a:t> solve this problem.</a:t>
            </a:r>
            <a:endParaRPr lang="en-US" sz="1200" dirty="0"/>
          </a:p>
          <a:p>
            <a:endParaRPr lang="en-US" sz="1200"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11</a:t>
            </a:fld>
            <a:endParaRPr lang="en-US"/>
          </a:p>
        </p:txBody>
      </p:sp>
    </p:spTree>
    <p:extLst>
      <p:ext uri="{BB962C8B-B14F-4D97-AF65-F5344CB8AC3E}">
        <p14:creationId xmlns:p14="http://schemas.microsoft.com/office/powerpoint/2010/main" val="1497683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1. </a:t>
            </a:r>
            <a:r>
              <a:rPr lang="en-US" sz="1200" dirty="0">
                <a:solidFill>
                  <a:schemeClr val="tx1"/>
                </a:solidFill>
              </a:rPr>
              <a:t>Compute the closest pair distance of the </a:t>
            </a:r>
            <a:r>
              <a:rPr lang="en-US" sz="1200" b="1" dirty="0">
                <a:solidFill>
                  <a:schemeClr val="tx1"/>
                </a:solidFill>
              </a:rPr>
              <a:t>left half </a:t>
            </a:r>
            <a:r>
              <a:rPr lang="en-US" sz="1200" dirty="0">
                <a:solidFill>
                  <a:schemeClr val="tx1"/>
                </a:solidFill>
              </a:rPr>
              <a:t>set</a:t>
            </a:r>
          </a:p>
          <a:p>
            <a:r>
              <a:rPr lang="en-US" dirty="0"/>
              <a:t>2. Let it be </a:t>
            </a:r>
            <a:r>
              <a:rPr lang="en-US" dirty="0" err="1"/>
              <a:t>Delta_L</a:t>
            </a:r>
            <a:r>
              <a:rPr lang="en-US" dirty="0"/>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3.Compute the closest pair distance of the </a:t>
            </a:r>
            <a:r>
              <a:rPr lang="en-US" sz="1200" b="1" dirty="0">
                <a:solidFill>
                  <a:schemeClr val="tx1"/>
                </a:solidFill>
              </a:rPr>
              <a:t>right half </a:t>
            </a:r>
            <a:r>
              <a:rPr lang="en-US" sz="1200" dirty="0">
                <a:solidFill>
                  <a:schemeClr val="tx1"/>
                </a:solidFill>
              </a:rPr>
              <a:t>set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4. Let it be </a:t>
            </a:r>
            <a:r>
              <a:rPr lang="en-US" sz="1200" dirty="0" err="1">
                <a:solidFill>
                  <a:schemeClr val="tx1"/>
                </a:solidFill>
              </a:rPr>
              <a:t>Delta_R</a:t>
            </a:r>
            <a:r>
              <a:rPr lang="en-US" sz="1200" dirty="0">
                <a:solidFill>
                  <a:schemeClr val="tx1"/>
                </a:solidFill>
              </a:rPr>
              <a: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14</a:t>
            </a:fld>
            <a:endParaRPr lang="en-US"/>
          </a:p>
        </p:txBody>
      </p:sp>
    </p:spTree>
    <p:extLst>
      <p:ext uri="{BB962C8B-B14F-4D97-AF65-F5344CB8AC3E}">
        <p14:creationId xmlns:p14="http://schemas.microsoft.com/office/powerpoint/2010/main" val="1308544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Which points do we need to focus on for the closest pairs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The</a:t>
            </a:r>
            <a:r>
              <a:rPr lang="en-US" sz="1200" baseline="0" dirty="0">
                <a:solidFill>
                  <a:schemeClr val="tx1"/>
                </a:solidFill>
              </a:rPr>
              <a:t> total number of these pairs are Theta(n^2).</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How to do it efficiently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Exploit the geometric aspect of the problem.</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Time to use Hint 1.</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For a point in the left half set, if its distance to any point in the right set is less than delta, can we infer anything about its x-coordinate.</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aseline="0" dirty="0">
                <a:solidFill>
                  <a:schemeClr val="tx1"/>
                </a:solidFill>
              </a:rPr>
              <a:t>: Its x-coordinate can not be less than the x-coordinate of the other point by more than delta.</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baseline="0" dirty="0">
              <a:solidFill>
                <a:schemeClr val="tx1"/>
              </a:solidFill>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a:solidFill>
                <a:schemeClr val="tx1"/>
              </a:solidFill>
            </a:endParaRPr>
          </a:p>
          <a:p>
            <a:endParaRPr lang="en-US" dirty="0"/>
          </a:p>
        </p:txBody>
      </p:sp>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15</a:t>
            </a:fld>
            <a:endParaRPr lang="en-US"/>
          </a:p>
        </p:txBody>
      </p:sp>
    </p:spTree>
    <p:extLst>
      <p:ext uri="{BB962C8B-B14F-4D97-AF65-F5344CB8AC3E}">
        <p14:creationId xmlns:p14="http://schemas.microsoft.com/office/powerpoint/2010/main" val="365049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But there may still be </a:t>
                </a:r>
                <a14:m>
                  <m:oMath xmlns:m="http://schemas.openxmlformats.org/officeDocument/2006/math">
                    <m:r>
                      <m:rPr>
                        <m:sty m:val="p"/>
                      </m:rPr>
                      <a:rPr lang="en-US" sz="1200" b="0" i="0" smtClean="0">
                        <a:solidFill>
                          <a:schemeClr val="tx1"/>
                        </a:solidFill>
                        <a:latin typeface="Cambria Math"/>
                      </a:rPr>
                      <m:t>Θ</m:t>
                    </m:r>
                    <m:r>
                      <a:rPr lang="en-US" sz="1200" b="0" i="1" smtClean="0">
                        <a:solidFill>
                          <a:schemeClr val="tx1"/>
                        </a:solidFill>
                        <a:latin typeface="Cambria Math"/>
                      </a:rPr>
                      <m:t>(</m:t>
                    </m:r>
                    <m:r>
                      <a:rPr lang="en-US" sz="1200" b="0" i="1" smtClean="0">
                        <a:solidFill>
                          <a:schemeClr val="tx1"/>
                        </a:solidFill>
                        <a:latin typeface="Cambria Math" panose="02040503050406030204" pitchFamily="18" charset="0"/>
                      </a:rPr>
                      <m:t>𝑛</m:t>
                    </m:r>
                    <m:r>
                      <a:rPr lang="en-US" sz="1200" b="0" i="1" smtClean="0">
                        <a:solidFill>
                          <a:schemeClr val="tx1"/>
                        </a:solidFill>
                        <a:latin typeface="Cambria Math"/>
                      </a:rPr>
                      <m:t>)</m:t>
                    </m:r>
                  </m:oMath>
                </a14:m>
                <a:r>
                  <a:rPr lang="en-US" sz="1200" dirty="0">
                    <a:solidFill>
                      <a:schemeClr val="tx1"/>
                    </a:solidFill>
                  </a:rPr>
                  <a:t> points in</a:t>
                </a:r>
                <a:r>
                  <a:rPr lang="en-US" sz="1200" baseline="0" dirty="0">
                    <a:solidFill>
                      <a:schemeClr val="tx1"/>
                    </a:solidFill>
                  </a:rPr>
                  <a:t> each of these strips</a:t>
                </a:r>
                <a:r>
                  <a:rPr lang="en-US" sz="1200" dirty="0">
                    <a:solidFill>
                      <a:schemeClr val="tx1"/>
                    </a:solidFill>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So what to do ?</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But there may still be </a:t>
                </a:r>
                <a:r>
                  <a:rPr lang="en-US" sz="1200" b="0" i="0" smtClean="0">
                    <a:solidFill>
                      <a:schemeClr val="tx1"/>
                    </a:solidFill>
                    <a:latin typeface="Cambria Math"/>
                  </a:rPr>
                  <a:t>Θ(</a:t>
                </a:r>
                <a:r>
                  <a:rPr lang="en-US" sz="1200" b="0" i="0" smtClean="0">
                    <a:solidFill>
                      <a:schemeClr val="tx1"/>
                    </a:solidFill>
                    <a:latin typeface="Cambria Math" panose="02040503050406030204" pitchFamily="18" charset="0"/>
                  </a:rPr>
                  <a:t>𝑛</a:t>
                </a:r>
                <a:r>
                  <a:rPr lang="en-US" sz="1200" b="0" i="0" smtClean="0">
                    <a:solidFill>
                      <a:schemeClr val="tx1"/>
                    </a:solidFill>
                    <a:latin typeface="Cambria Math"/>
                  </a:rPr>
                  <a:t>)</a:t>
                </a:r>
                <a:r>
                  <a:rPr lang="en-US" sz="1200" dirty="0">
                    <a:solidFill>
                      <a:schemeClr val="tx1"/>
                    </a:solidFill>
                  </a:rPr>
                  <a:t> </a:t>
                </a:r>
                <a:r>
                  <a:rPr lang="en-US" sz="1200" dirty="0" smtClean="0">
                    <a:solidFill>
                      <a:schemeClr val="tx1"/>
                    </a:solidFill>
                  </a:rPr>
                  <a:t>points in</a:t>
                </a:r>
                <a:r>
                  <a:rPr lang="en-US" sz="1200" baseline="0" dirty="0" smtClean="0">
                    <a:solidFill>
                      <a:schemeClr val="tx1"/>
                    </a:solidFill>
                  </a:rPr>
                  <a:t> each of these strips</a:t>
                </a:r>
                <a:r>
                  <a:rPr lang="en-US" sz="1200" dirty="0" smtClean="0">
                    <a:solidFill>
                      <a:schemeClr val="tx1"/>
                    </a:solidFill>
                  </a:rPr>
                  <a:t>.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So </a:t>
                </a:r>
                <a:r>
                  <a:rPr lang="en-US" sz="1200" dirty="0">
                    <a:solidFill>
                      <a:schemeClr val="tx1"/>
                    </a:solidFill>
                  </a:rPr>
                  <a:t>what to do ?</a:t>
                </a: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16</a:t>
            </a:fld>
            <a:endParaRPr lang="en-US"/>
          </a:p>
        </p:txBody>
      </p:sp>
    </p:spTree>
    <p:extLst>
      <p:ext uri="{BB962C8B-B14F-4D97-AF65-F5344CB8AC3E}">
        <p14:creationId xmlns:p14="http://schemas.microsoft.com/office/powerpoint/2010/main" val="147756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1. </a:t>
                </a:r>
                <a:r>
                  <a:rPr lang="en-US" sz="1200" dirty="0">
                    <a:solidFill>
                      <a:schemeClr val="tx1"/>
                    </a:solidFill>
                  </a:rPr>
                  <a:t>Focus on a point </a:t>
                </a:r>
                <a14:m>
                  <m:oMath xmlns:m="http://schemas.openxmlformats.org/officeDocument/2006/math">
                    <m:r>
                      <a:rPr lang="en-US" sz="1200" b="1" i="1">
                        <a:solidFill>
                          <a:schemeClr val="tx1"/>
                        </a:solidFill>
                        <a:latin typeface="Cambria Math"/>
                      </a:rPr>
                      <m:t>𝒑</m:t>
                    </m:r>
                    <m:r>
                      <a:rPr lang="en-US" sz="1200" b="1" i="1">
                        <a:solidFill>
                          <a:schemeClr val="tx1"/>
                        </a:solidFill>
                        <a:latin typeface="Cambria Math"/>
                      </a:rPr>
                      <m:t> </m:t>
                    </m:r>
                  </m:oMath>
                </a14:m>
                <a:r>
                  <a:rPr lang="en-US" sz="1200" dirty="0">
                    <a:solidFill>
                      <a:schemeClr val="tx1"/>
                    </a:solidFill>
                  </a:rPr>
                  <a:t>in left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2. </a:t>
                </a:r>
                <a:r>
                  <a:rPr lang="en-US" sz="1200" dirty="0">
                    <a:solidFill>
                      <a:schemeClr val="tx1"/>
                    </a:solidFill>
                  </a:rPr>
                  <a:t>Where do we have to search for the points in the right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   that can be at distance &lt;</a:t>
                </a:r>
                <a:r>
                  <a:rPr lang="en-US" sz="1200" b="1" dirty="0"/>
                  <a:t> </a:t>
                </a:r>
                <a14:m>
                  <m:oMath xmlns:m="http://schemas.openxmlformats.org/officeDocument/2006/math">
                    <m:sSub>
                      <m:sSubPr>
                        <m:ctrlPr>
                          <a:rPr lang="en-US" sz="1200" b="1" i="1">
                            <a:latin typeface="Cambria Math" panose="02040503050406030204" pitchFamily="18" charset="0"/>
                          </a:rPr>
                        </m:ctrlPr>
                      </m:sSubPr>
                      <m:e>
                        <m:r>
                          <a:rPr lang="en-US" sz="1200" b="1" i="1" smtClean="0">
                            <a:solidFill>
                              <a:schemeClr val="tx1"/>
                            </a:solidFill>
                            <a:latin typeface="Cambria Math"/>
                          </a:rPr>
                          <m:t>𝜹</m:t>
                        </m:r>
                      </m:e>
                      <m:sub>
                        <m:r>
                          <a:rPr lang="en-US" sz="1200" b="1" i="1">
                            <a:solidFill>
                              <a:srgbClr val="0070C0"/>
                            </a:solidFill>
                            <a:latin typeface="Cambria Math"/>
                          </a:rPr>
                          <m:t>𝑳</m:t>
                        </m:r>
                      </m:sub>
                    </m:sSub>
                  </m:oMath>
                </a14:m>
                <a:r>
                  <a:rPr lang="en-US" sz="1200" dirty="0">
                    <a:solidFill>
                      <a:schemeClr val="tx1"/>
                    </a:solidFill>
                  </a:rPr>
                  <a:t> from with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  </a:t>
                </a: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1. </a:t>
                </a:r>
                <a:r>
                  <a:rPr lang="en-US" sz="1200" dirty="0" smtClean="0">
                    <a:solidFill>
                      <a:schemeClr val="tx1"/>
                    </a:solidFill>
                  </a:rPr>
                  <a:t>Focus on a point </a:t>
                </a:r>
                <a:r>
                  <a:rPr lang="en-US" sz="1200" b="1" i="0">
                    <a:solidFill>
                      <a:schemeClr val="tx1"/>
                    </a:solidFill>
                    <a:latin typeface="Cambria Math"/>
                  </a:rPr>
                  <a:t>𝒑 </a:t>
                </a:r>
                <a:r>
                  <a:rPr lang="en-US" sz="1200" dirty="0">
                    <a:solidFill>
                      <a:schemeClr val="tx1"/>
                    </a:solidFill>
                  </a:rPr>
                  <a:t>in left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2. </a:t>
                </a:r>
                <a:r>
                  <a:rPr lang="en-US" sz="1200" dirty="0" smtClean="0">
                    <a:solidFill>
                      <a:schemeClr val="tx1"/>
                    </a:solidFill>
                  </a:rPr>
                  <a:t>Where do we have to search for the points in the right strip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   that can be at distance </a:t>
                </a:r>
                <a:r>
                  <a:rPr lang="en-US" sz="1200" dirty="0">
                    <a:solidFill>
                      <a:schemeClr val="tx1"/>
                    </a:solidFill>
                  </a:rPr>
                  <a:t>&lt;</a:t>
                </a:r>
                <a:r>
                  <a:rPr lang="en-US" sz="1200" b="1" dirty="0"/>
                  <a:t> </a:t>
                </a:r>
                <a:r>
                  <a:rPr lang="en-US" sz="1200" b="1" i="0" smtClean="0">
                    <a:solidFill>
                      <a:schemeClr val="tx1"/>
                    </a:solidFill>
                    <a:latin typeface="Cambria Math"/>
                  </a:rPr>
                  <a:t>𝜹</a:t>
                </a:r>
                <a:r>
                  <a:rPr lang="en-US" sz="1200" b="1" i="0">
                    <a:solidFill>
                      <a:schemeClr val="tx1"/>
                    </a:solidFill>
                    <a:latin typeface="Cambria Math" panose="02040503050406030204" pitchFamily="18" charset="0"/>
                  </a:rPr>
                  <a:t>_</a:t>
                </a:r>
                <a:r>
                  <a:rPr lang="en-US" sz="1200" b="1" i="0">
                    <a:solidFill>
                      <a:srgbClr val="0070C0"/>
                    </a:solidFill>
                    <a:latin typeface="Cambria Math"/>
                  </a:rPr>
                  <a:t>𝑳</a:t>
                </a:r>
                <a:r>
                  <a:rPr lang="en-US" sz="1200" dirty="0">
                    <a:solidFill>
                      <a:schemeClr val="tx1"/>
                    </a:solidFill>
                  </a:rPr>
                  <a:t> </a:t>
                </a:r>
                <a:r>
                  <a:rPr lang="en-US" sz="1200" dirty="0" smtClean="0">
                    <a:solidFill>
                      <a:schemeClr val="tx1"/>
                    </a:solidFill>
                  </a:rPr>
                  <a:t>from with </a:t>
                </a:r>
                <a:r>
                  <a:rPr lang="en-US" sz="1200" b="1" i="0" smtClean="0">
                    <a:solidFill>
                      <a:schemeClr val="tx1"/>
                    </a:solidFill>
                    <a:latin typeface="Cambria Math"/>
                  </a:rPr>
                  <a:t>𝒑</a:t>
                </a:r>
                <a:r>
                  <a:rPr lang="en-US" sz="1200" dirty="0">
                    <a:solidFill>
                      <a:schemeClr val="tx1"/>
                    </a:solidFill>
                  </a:rPr>
                  <a:t> </a:t>
                </a:r>
                <a:r>
                  <a:rPr lang="en-US" sz="1200" dirty="0" smtClean="0">
                    <a:solidFill>
                      <a:schemeClr val="tx1"/>
                    </a:solidFill>
                  </a:rPr>
                  <a:t>?  </a:t>
                </a:r>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17</a:t>
            </a:fld>
            <a:endParaRPr lang="en-US"/>
          </a:p>
        </p:txBody>
      </p:sp>
    </p:spTree>
    <p:extLst>
      <p:ext uri="{BB962C8B-B14F-4D97-AF65-F5344CB8AC3E}">
        <p14:creationId xmlns:p14="http://schemas.microsoft.com/office/powerpoint/2010/main" val="215403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 Only the points lying in these 2 red squares  are relevant as far as </a:t>
                </a:r>
                <a14:m>
                  <m:oMath xmlns:m="http://schemas.openxmlformats.org/officeDocument/2006/math">
                    <m:r>
                      <a:rPr lang="en-US" sz="1200" b="1" i="1" smtClean="0">
                        <a:solidFill>
                          <a:schemeClr val="tx1"/>
                        </a:solidFill>
                        <a:latin typeface="Cambria Math"/>
                      </a:rPr>
                      <m:t>𝒑</m:t>
                    </m:r>
                  </m:oMath>
                </a14:m>
                <a:r>
                  <a:rPr lang="en-US" sz="1200" dirty="0">
                    <a:solidFill>
                      <a:schemeClr val="tx1"/>
                    </a:solidFill>
                  </a:rPr>
                  <a:t>  is concerned.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2. Time to use Hint</a:t>
                </a:r>
                <a:r>
                  <a:rPr lang="en-US" sz="1200" baseline="0" dirty="0">
                    <a:solidFill>
                      <a:schemeClr val="tx1"/>
                    </a:solidFill>
                  </a:rPr>
                  <a:t> 2</a:t>
                </a:r>
              </a:p>
              <a:p>
                <a:r>
                  <a:rPr lang="en-US" sz="1200" baseline="0" dirty="0">
                    <a:solidFill>
                      <a:schemeClr val="tx1"/>
                    </a:solidFill>
                  </a:rPr>
                  <a:t>3. </a:t>
                </a:r>
                <a:r>
                  <a:rPr lang="en-US" sz="1200" dirty="0"/>
                  <a:t>Surely not more than 8.</a:t>
                </a:r>
              </a:p>
              <a:p>
                <a:r>
                  <a:rPr lang="en-US" sz="1200" dirty="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a:solidFill>
                      <a:schemeClr val="tx1"/>
                    </a:solidFill>
                  </a:rPr>
                  <a:t>1.</a:t>
                </a:r>
                <a:r>
                  <a:rPr lang="en-US" sz="1200" baseline="0" dirty="0">
                    <a:solidFill>
                      <a:schemeClr val="tx1"/>
                    </a:solidFill>
                  </a:rPr>
                  <a:t> </a:t>
                </a:r>
                <a:r>
                  <a:rPr lang="en-US" sz="1200" dirty="0">
                    <a:solidFill>
                      <a:schemeClr val="tx1"/>
                    </a:solidFill>
                  </a:rPr>
                  <a:t>How to find the points in these red square for point </a:t>
                </a:r>
                <a14:m>
                  <m:oMath xmlns:m="http://schemas.openxmlformats.org/officeDocument/2006/math">
                    <m:r>
                      <a:rPr lang="en-US" sz="1200" b="1" i="1" smtClean="0">
                        <a:solidFill>
                          <a:schemeClr val="tx1"/>
                        </a:solidFill>
                        <a:latin typeface="Cambria Math"/>
                      </a:rPr>
                      <m:t>𝒑</m:t>
                    </m:r>
                    <m:r>
                      <a:rPr lang="en-US" sz="1200" b="0" i="0" smtClean="0">
                        <a:solidFill>
                          <a:schemeClr val="tx1"/>
                        </a:solidFill>
                        <a:latin typeface="Cambria Math"/>
                      </a:rPr>
                      <m:t> </m:t>
                    </m:r>
                  </m:oMath>
                </a14:m>
                <a:r>
                  <a:rPr lang="en-US" sz="1200" dirty="0">
                    <a:solidFill>
                      <a:schemeClr val="tx1"/>
                    </a:solidFill>
                  </a:rPr>
                  <a:t>?</a:t>
                </a:r>
              </a:p>
              <a:p>
                <a:endParaRPr lang="en-US" sz="1200" dirty="0">
                  <a:solidFill>
                    <a:schemeClr val="tx1"/>
                  </a:solidFill>
                </a:endParaRPr>
              </a:p>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 Only the points lying in these 2 red squares  are relevant as far as </a:t>
                </a:r>
                <a:r>
                  <a:rPr lang="en-US" sz="1200" b="1" i="0" smtClean="0">
                    <a:solidFill>
                      <a:schemeClr val="tx1"/>
                    </a:solidFill>
                    <a:latin typeface="Cambria Math"/>
                  </a:rPr>
                  <a:t>𝒑</a:t>
                </a:r>
                <a:r>
                  <a:rPr lang="en-US" sz="1200" dirty="0">
                    <a:solidFill>
                      <a:schemeClr val="tx1"/>
                    </a:solidFill>
                  </a:rPr>
                  <a:t>  is concerned</a:t>
                </a:r>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2. Time to use Hint</a:t>
                </a:r>
                <a:r>
                  <a:rPr lang="en-US" sz="1200" baseline="0" dirty="0" smtClean="0">
                    <a:solidFill>
                      <a:schemeClr val="tx1"/>
                    </a:solidFill>
                  </a:rPr>
                  <a:t> 1.</a:t>
                </a:r>
              </a:p>
              <a:p>
                <a:r>
                  <a:rPr lang="en-US" sz="1200" baseline="0" dirty="0" smtClean="0">
                    <a:solidFill>
                      <a:schemeClr val="tx1"/>
                    </a:solidFill>
                  </a:rPr>
                  <a:t>3. </a:t>
                </a:r>
                <a:r>
                  <a:rPr lang="en-US" sz="1200" dirty="0" smtClean="0"/>
                  <a:t>Surely not more than 8.</a:t>
                </a:r>
              </a:p>
              <a:p>
                <a:r>
                  <a:rPr lang="en-US" sz="1200" dirty="0" smtClean="0">
                    <a:solidFill>
                      <a:schemeClr val="tx1"/>
                    </a:solidFill>
                  </a:rPr>
                  <a:t>-----------------------------</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solidFill>
                      <a:schemeClr val="tx1"/>
                    </a:solidFill>
                  </a:rPr>
                  <a:t>1.</a:t>
                </a:r>
                <a:r>
                  <a:rPr lang="en-US" sz="1200" baseline="0" dirty="0" smtClean="0">
                    <a:solidFill>
                      <a:schemeClr val="tx1"/>
                    </a:solidFill>
                  </a:rPr>
                  <a:t> </a:t>
                </a:r>
                <a:r>
                  <a:rPr lang="en-US" sz="1200" dirty="0" smtClean="0">
                    <a:solidFill>
                      <a:schemeClr val="tx1"/>
                    </a:solidFill>
                  </a:rPr>
                  <a:t>How to find the points in these red square for point </a:t>
                </a:r>
                <a:r>
                  <a:rPr lang="en-US" sz="1200" b="1" i="0" smtClean="0">
                    <a:solidFill>
                      <a:schemeClr val="tx1"/>
                    </a:solidFill>
                    <a:latin typeface="Cambria Math"/>
                  </a:rPr>
                  <a:t>𝒑</a:t>
                </a:r>
                <a:r>
                  <a:rPr lang="en-US" sz="1200" b="0" i="0" smtClean="0">
                    <a:solidFill>
                      <a:schemeClr val="tx1"/>
                    </a:solidFill>
                    <a:latin typeface="Cambria Math"/>
                  </a:rPr>
                  <a:t> </a:t>
                </a:r>
                <a:r>
                  <a:rPr lang="en-US" sz="1200" dirty="0">
                    <a:solidFill>
                      <a:schemeClr val="tx1"/>
                    </a:solidFill>
                  </a:rPr>
                  <a:t>?</a:t>
                </a:r>
              </a:p>
              <a:p>
                <a:endParaRPr lang="en-US" sz="1200" dirty="0">
                  <a:solidFill>
                    <a:schemeClr val="tx1"/>
                  </a:solidFill>
                </a:endParaRPr>
              </a:p>
              <a:p>
                <a:endParaRPr lang="en-US" dirty="0"/>
              </a:p>
            </p:txBody>
          </p:sp>
        </mc:Fallback>
      </mc:AlternateContent>
      <p:sp>
        <p:nvSpPr>
          <p:cNvPr id="4" name="Slide Number Placeholder 3"/>
          <p:cNvSpPr>
            <a:spLocks noGrp="1"/>
          </p:cNvSpPr>
          <p:nvPr>
            <p:ph type="sldNum" sz="quarter" idx="10"/>
          </p:nvPr>
        </p:nvSpPr>
        <p:spPr/>
        <p:txBody>
          <a:bodyPr/>
          <a:lstStyle/>
          <a:p>
            <a:pPr>
              <a:defRPr/>
            </a:pPr>
            <a:fld id="{428B6ACE-7DA9-451D-B4FE-F8D8CCE413A2}" type="slidenum">
              <a:rPr lang="en-US" smtClean="0"/>
              <a:pPr>
                <a:defRPr/>
              </a:pPr>
              <a:t>19</a:t>
            </a:fld>
            <a:endParaRPr lang="en-US"/>
          </a:p>
        </p:txBody>
      </p:sp>
    </p:spTree>
    <p:extLst>
      <p:ext uri="{BB962C8B-B14F-4D97-AF65-F5344CB8AC3E}">
        <p14:creationId xmlns:p14="http://schemas.microsoft.com/office/powerpoint/2010/main" val="3501534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8/4/21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8/4/21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8/4/21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8/4/21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8/4/21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8/4/21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8/4/21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8/4/21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8/4/21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8/4/21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8/4/21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8/4/21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8.png"/><Relationship Id="rId5" Type="http://schemas.openxmlformats.org/officeDocument/2006/relationships/image" Target="../media/image7.pn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90.png"/></Relationships>
</file>

<file path=ppt/slides/_rels/slide1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90.png"/><Relationship Id="rId11" Type="http://schemas.openxmlformats.org/officeDocument/2006/relationships/image" Target="../media/image91.png"/><Relationship Id="rId10" Type="http://schemas.openxmlformats.org/officeDocument/2006/relationships/image" Target="../media/image71.png"/><Relationship Id="rId9"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7.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90.png"/><Relationship Id="rId11" Type="http://schemas.openxmlformats.org/officeDocument/2006/relationships/image" Target="../media/image14.png"/><Relationship Id="rId10" Type="http://schemas.openxmlformats.org/officeDocument/2006/relationships/image" Target="../media/image71.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8.xml"/><Relationship Id="rId7" Type="http://schemas.openxmlformats.org/officeDocument/2006/relationships/image" Target="../media/image10.png"/><Relationship Id="rId12"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90.png"/><Relationship Id="rId11" Type="http://schemas.openxmlformats.org/officeDocument/2006/relationships/image" Target="../media/image17.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2.png"/><Relationship Id="rId12" Type="http://schemas.openxmlformats.org/officeDocument/2006/relationships/image" Target="../media/image140.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0.png"/><Relationship Id="rId11" Type="http://schemas.openxmlformats.org/officeDocument/2006/relationships/image" Target="../media/image71.png"/><Relationship Id="rId5" Type="http://schemas.openxmlformats.org/officeDocument/2006/relationships/image" Target="../media/image90.png"/><Relationship Id="rId10"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9.xml"/><Relationship Id="rId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140.png"/><Relationship Id="rId1" Type="http://schemas.openxmlformats.org/officeDocument/2006/relationships/tags" Target="../tags/tag19.xml"/><Relationship Id="rId6" Type="http://schemas.openxmlformats.org/officeDocument/2006/relationships/image" Target="../media/image90.png"/><Relationship Id="rId11" Type="http://schemas.openxmlformats.org/officeDocument/2006/relationships/image" Target="../media/image27.png"/><Relationship Id="rId15" Type="http://schemas.openxmlformats.org/officeDocument/2006/relationships/image" Target="../media/image71.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notesSlide" Target="../notesSlides/notesSlide11.xml"/><Relationship Id="rId7"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slideLayout" Target="../slideLayouts/slideLayout2.xml"/><Relationship Id="rId16" Type="http://schemas.openxmlformats.org/officeDocument/2006/relationships/image" Target="../media/image140.png"/><Relationship Id="rId1" Type="http://schemas.openxmlformats.org/officeDocument/2006/relationships/tags" Target="../tags/tag21.xml"/><Relationship Id="rId6" Type="http://schemas.openxmlformats.org/officeDocument/2006/relationships/image" Target="../media/image90.png"/><Relationship Id="rId11" Type="http://schemas.openxmlformats.org/officeDocument/2006/relationships/image" Target="../media/image27.png"/><Relationship Id="rId15" Type="http://schemas.openxmlformats.org/officeDocument/2006/relationships/image" Target="../media/image71.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19.png"/><Relationship Id="rId18" Type="http://schemas.openxmlformats.org/officeDocument/2006/relationships/image" Target="../media/image23.png"/><Relationship Id="rId3" Type="http://schemas.openxmlformats.org/officeDocument/2006/relationships/notesSlide" Target="../notesSlides/notesSlide12.xml"/><Relationship Id="rId12" Type="http://schemas.openxmlformats.org/officeDocument/2006/relationships/image" Target="../media/image71.png"/><Relationship Id="rId17" Type="http://schemas.openxmlformats.org/officeDocument/2006/relationships/image" Target="../media/image22.png"/><Relationship Id="rId7" Type="http://schemas.openxmlformats.org/officeDocument/2006/relationships/image" Target="../media/image221.png"/><Relationship Id="rId2" Type="http://schemas.openxmlformats.org/officeDocument/2006/relationships/slideLayout" Target="../slideLayouts/slideLayout2.xml"/><Relationship Id="rId16" Type="http://schemas.openxmlformats.org/officeDocument/2006/relationships/image" Target="../media/image140.png"/><Relationship Id="rId20" Type="http://schemas.openxmlformats.org/officeDocument/2006/relationships/image" Target="../media/image180.png"/><Relationship Id="rId1" Type="http://schemas.openxmlformats.org/officeDocument/2006/relationships/tags" Target="../tags/tag22.xml"/><Relationship Id="rId11" Type="http://schemas.openxmlformats.org/officeDocument/2006/relationships/image" Target="../media/image18.png"/><Relationship Id="rId6" Type="http://schemas.openxmlformats.org/officeDocument/2006/relationships/image" Target="../media/image81.png"/><Relationship Id="rId15" Type="http://schemas.openxmlformats.org/officeDocument/2006/relationships/image" Target="../media/image21.png"/><Relationship Id="rId10" Type="http://schemas.openxmlformats.org/officeDocument/2006/relationships/image" Target="../media/image161.png"/><Relationship Id="rId19" Type="http://schemas.openxmlformats.org/officeDocument/2006/relationships/image" Target="../media/image210.png"/><Relationship Id="rId9" Type="http://schemas.openxmlformats.org/officeDocument/2006/relationships/image" Target="../media/image10.png"/><Relationship Id="rId14" Type="http://schemas.openxmlformats.org/officeDocument/2006/relationships/image" Target="../media/image20.png"/></Relationships>
</file>

<file path=ppt/slides/_rels/slide23.xml.rels><?xml version="1.0" encoding="UTF-8" standalone="yes"?>
<Relationships xmlns="http://schemas.openxmlformats.org/package/2006/relationships"><Relationship Id="rId7" Type="http://schemas.openxmlformats.org/officeDocument/2006/relationships/image" Target="../media/image240.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5.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150.png"/><Relationship Id="rId5" Type="http://schemas.openxmlformats.org/officeDocument/2006/relationships/image" Target="../media/image251.png"/></Relationships>
</file>

<file path=ppt/slides/_rels/slide25.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50.png"/><Relationship Id="rId9" Type="http://schemas.openxmlformats.org/officeDocument/2006/relationships/image" Target="../media/image190.png"/></Relationships>
</file>

<file path=ppt/slides/_rels/slide26.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29.png"/><Relationship Id="rId3" Type="http://schemas.openxmlformats.org/officeDocument/2006/relationships/notesSlide" Target="../notesSlides/notesSlide13.xml"/><Relationship Id="rId7" Type="http://schemas.openxmlformats.org/officeDocument/2006/relationships/image" Target="../media/image900.png"/><Relationship Id="rId12"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0.png"/><Relationship Id="rId11" Type="http://schemas.openxmlformats.org/officeDocument/2006/relationships/image" Target="../media/image200.png"/><Relationship Id="rId15" Type="http://schemas.openxmlformats.org/officeDocument/2006/relationships/image" Target="../media/image32.png"/><Relationship Id="rId10" Type="http://schemas.openxmlformats.org/officeDocument/2006/relationships/image" Target="../media/image190.png"/><Relationship Id="rId9" Type="http://schemas.openxmlformats.org/officeDocument/2006/relationships/image" Target="../media/image160.png"/><Relationship Id="rId1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4.png"/><Relationship Id="rId5" Type="http://schemas.openxmlformats.org/officeDocument/2006/relationships/image" Target="../media/image33.png"/></Relationships>
</file>

<file path=ppt/slides/_rels/slide28.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6.png"/><Relationship Id="rId9" Type="http://schemas.openxmlformats.org/officeDocument/2006/relationships/image" Target="../media/image190.png"/></Relationships>
</file>

<file path=ppt/slides/_rels/slide29.xml.rels><?xml version="1.0" encoding="UTF-8" standalone="yes"?>
<Relationships xmlns="http://schemas.openxmlformats.org/package/2006/relationships"><Relationship Id="rId8" Type="http://schemas.openxmlformats.org/officeDocument/2006/relationships/image" Target="../media/image160.png"/><Relationship Id="rId7"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900.png"/><Relationship Id="rId5" Type="http://schemas.openxmlformats.org/officeDocument/2006/relationships/image" Target="../media/image40.png"/><Relationship Id="rId10" Type="http://schemas.openxmlformats.org/officeDocument/2006/relationships/image" Target="../media/image26.png"/><Relationship Id="rId9" Type="http://schemas.openxmlformats.org/officeDocument/2006/relationships/image" Target="../media/image19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notesSlide" Target="../notesSlides/notesSlide15.xml"/><Relationship Id="rId7" Type="http://schemas.openxmlformats.org/officeDocument/2006/relationships/image" Target="../media/image900.png"/><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40.png"/><Relationship Id="rId10" Type="http://schemas.openxmlformats.org/officeDocument/2006/relationships/image" Target="../media/image70.png"/><Relationship Id="rId9" Type="http://schemas.openxmlformats.org/officeDocument/2006/relationships/image" Target="../media/image6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111.png"/><Relationship Id="rId5" Type="http://schemas.openxmlformats.org/officeDocument/2006/relationships/image" Target="../media/image131.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8.png"/><Relationship Id="rId10" Type="http://schemas.openxmlformats.org/officeDocument/2006/relationships/image" Target="../media/image4.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7" Type="http://schemas.openxmlformats.org/officeDocument/2006/relationships/image" Target="../media/image30.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8.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133600"/>
            <a:ext cx="8382000" cy="146685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endParaRPr lang="en-US" b="1" dirty="0">
              <a:solidFill>
                <a:srgbClr val="C00000"/>
              </a:solidFill>
            </a:endParaRPr>
          </a:p>
        </p:txBody>
      </p:sp>
      <p:sp>
        <p:nvSpPr>
          <p:cNvPr id="3" name="Subtitle 2"/>
          <p:cNvSpPr>
            <a:spLocks noGrp="1"/>
          </p:cNvSpPr>
          <p:nvPr>
            <p:ph type="subTitle" idx="1"/>
          </p:nvPr>
        </p:nvSpPr>
        <p:spPr>
          <a:xfrm>
            <a:off x="1371600" y="4495800"/>
            <a:ext cx="64008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dirty="0">
                <a:solidFill>
                  <a:srgbClr val="C00000"/>
                </a:solidFill>
              </a:rPr>
              <a:t>Lecture 1</a:t>
            </a:r>
          </a:p>
          <a:p>
            <a:pPr fontAlgn="auto">
              <a:spcAft>
                <a:spcPts val="0"/>
              </a:spcAft>
              <a:defRPr/>
            </a:pPr>
            <a:r>
              <a:rPr lang="en-US" sz="2400" b="1" dirty="0">
                <a:solidFill>
                  <a:srgbClr val="7030A0"/>
                </a:solidFill>
              </a:rPr>
              <a:t>Divide and Conquer </a:t>
            </a:r>
            <a:r>
              <a:rPr lang="en-US" sz="2400" b="1" dirty="0">
                <a:solidFill>
                  <a:schemeClr val="tx1"/>
                </a:solidFill>
              </a:rPr>
              <a:t>Paradigm</a:t>
            </a:r>
            <a:r>
              <a:rPr lang="en-US" sz="2400" b="1" dirty="0">
                <a:solidFill>
                  <a:srgbClr val="7030A0"/>
                </a:solidFill>
              </a:rPr>
              <a:t> </a:t>
            </a:r>
            <a:r>
              <a:rPr lang="en-US" sz="2400" b="1" dirty="0">
                <a:solidFill>
                  <a:schemeClr val="tx1"/>
                </a:solidFill>
              </a:rPr>
              <a:t>- </a:t>
            </a:r>
            <a:r>
              <a:rPr lang="en-US" sz="2400" b="1" dirty="0">
                <a:solidFill>
                  <a:srgbClr val="0070C0"/>
                </a:solidFill>
              </a:rPr>
              <a:t>I</a:t>
            </a:r>
            <a:r>
              <a:rPr lang="en-US" sz="2400" b="1" dirty="0">
                <a:solidFill>
                  <a:schemeClr val="tx1"/>
                </a:solidFill>
              </a:rPr>
              <a:t> </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dirty="0"/>
          </a:p>
        </p:txBody>
      </p:sp>
      <p:sp>
        <p:nvSpPr>
          <p:cNvPr id="5" name="TextBox 4"/>
          <p:cNvSpPr txBox="1"/>
          <p:nvPr/>
        </p:nvSpPr>
        <p:spPr>
          <a:xfrm>
            <a:off x="6336630" y="3625793"/>
            <a:ext cx="2426370" cy="369332"/>
          </a:xfrm>
          <a:prstGeom prst="rect">
            <a:avLst/>
          </a:prstGeom>
          <a:solidFill>
            <a:schemeClr val="bg2">
              <a:lumMod val="90000"/>
            </a:schemeClr>
          </a:solidFill>
          <a:ln>
            <a:solidFill>
              <a:schemeClr val="tx1"/>
            </a:solidFill>
          </a:ln>
        </p:spPr>
        <p:txBody>
          <a:bodyPr wrap="none" rtlCol="0">
            <a:spAutoFit/>
          </a:bodyPr>
          <a:lstStyle/>
          <a:p>
            <a:r>
              <a:rPr lang="en-US" dirty="0"/>
              <a:t>Website:  </a:t>
            </a:r>
            <a:r>
              <a:rPr lang="en-US" dirty="0">
                <a:solidFill>
                  <a:srgbClr val="0070C0"/>
                </a:solidFill>
              </a:rPr>
              <a:t>hello.iitk.ac.in</a:t>
            </a:r>
          </a:p>
        </p:txBody>
      </p:sp>
      <p:sp>
        <p:nvSpPr>
          <p:cNvPr id="6" name="TextBox 5"/>
          <p:cNvSpPr txBox="1"/>
          <p:nvPr/>
        </p:nvSpPr>
        <p:spPr>
          <a:xfrm>
            <a:off x="2438400" y="3062734"/>
            <a:ext cx="4267199" cy="523220"/>
          </a:xfrm>
          <a:prstGeom prst="rect">
            <a:avLst/>
          </a:prstGeom>
          <a:noFill/>
        </p:spPr>
        <p:txBody>
          <a:bodyPr wrap="square" rtlCol="0">
            <a:spAutoFit/>
          </a:bodyPr>
          <a:lstStyle/>
          <a:p>
            <a:r>
              <a:rPr lang="en-US" sz="2800" b="1" dirty="0">
                <a:solidFill>
                  <a:srgbClr val="0070C0"/>
                </a:solidFill>
              </a:rPr>
              <a:t>Algorithms-II </a:t>
            </a:r>
            <a:r>
              <a:rPr lang="en-US" sz="2800" b="1" dirty="0">
                <a:solidFill>
                  <a:srgbClr val="7030A0"/>
                </a:solidFill>
              </a:rPr>
              <a:t> </a:t>
            </a:r>
            <a:r>
              <a:rPr lang="en-US" sz="2800" b="1" dirty="0"/>
              <a:t>:</a:t>
            </a:r>
            <a:r>
              <a:rPr lang="en-US" sz="2800" b="1" dirty="0">
                <a:solidFill>
                  <a:srgbClr val="7030A0"/>
                </a:solidFill>
              </a:rPr>
              <a:t> </a:t>
            </a:r>
            <a:r>
              <a:rPr lang="en-US" sz="2800" b="1" dirty="0">
                <a:solidFill>
                  <a:srgbClr val="002060"/>
                </a:solidFill>
              </a:rPr>
              <a:t>CS345A</a:t>
            </a:r>
            <a:endParaRPr lang="en-US" sz="2800" b="1" dirty="0"/>
          </a:p>
        </p:txBody>
      </p:sp>
    </p:spTree>
    <p:custDataLst>
      <p:tags r:id="rId1"/>
    </p:custDataLst>
    <p:extLst>
      <p:ext uri="{BB962C8B-B14F-4D97-AF65-F5344CB8AC3E}">
        <p14:creationId xmlns:p14="http://schemas.microsoft.com/office/powerpoint/2010/main" val="153868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rPr>
              <a:t>Question</a:t>
            </a:r>
            <a:r>
              <a:rPr lang="en-US" sz="2800" b="1" dirty="0"/>
              <a:t> </a:t>
            </a:r>
            <a:r>
              <a:rPr lang="en-US" sz="2800" b="1" dirty="0">
                <a:solidFill>
                  <a:srgbClr val="0070C0"/>
                </a:solidFill>
              </a:rPr>
              <a:t>1</a:t>
            </a:r>
            <a:br>
              <a:rPr lang="en-US" sz="2800" b="1" dirty="0"/>
            </a:br>
            <a:endParaRPr lang="en-US" sz="28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FF0000"/>
                    </a:solidFill>
                  </a:rPr>
                  <a:t>Fact </a:t>
                </a:r>
                <a:r>
                  <a:rPr lang="en-US" sz="2000" b="1" dirty="0"/>
                  <a:t>: </a:t>
                </a:r>
              </a:p>
              <a:p>
                <a:pPr marL="0" indent="0">
                  <a:buNone/>
                </a:pPr>
                <a:r>
                  <a:rPr lang="en-US" sz="2000" dirty="0"/>
                  <a:t>Let </a:t>
                </a:r>
                <a14:m>
                  <m:oMath xmlns:m="http://schemas.openxmlformats.org/officeDocument/2006/math">
                    <m:r>
                      <a:rPr lang="en-US" sz="2000" b="1" i="1" smtClean="0">
                        <a:latin typeface="Cambria Math" panose="02040503050406030204" pitchFamily="18" charset="0"/>
                      </a:rPr>
                      <m:t>𝒑</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and </a:t>
                </a:r>
                <a14:m>
                  <m:oMath xmlns:m="http://schemas.openxmlformats.org/officeDocument/2006/math">
                    <m:r>
                      <a:rPr lang="en-US" sz="2000" b="1" i="1" smtClean="0">
                        <a:latin typeface="Cambria Math" panose="02040503050406030204" pitchFamily="18" charset="0"/>
                      </a:rPr>
                      <m:t>𝒒</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b="0" i="1" smtClean="0">
                            <a:latin typeface="Cambria Math" panose="02040503050406030204" pitchFamily="18" charset="0"/>
                          </a:rPr>
                          <m:t>2</m:t>
                        </m:r>
                      </m:sub>
                    </m:sSub>
                    <m:r>
                      <a:rPr lang="en-US" sz="2000" i="1">
                        <a:latin typeface="Cambria Math" panose="02040503050406030204" pitchFamily="18" charset="0"/>
                      </a:rPr>
                      <m:t>)</m:t>
                    </m:r>
                  </m:oMath>
                </a14:m>
                <a:r>
                  <a:rPr lang="en-US" sz="2000" dirty="0"/>
                  <a:t> be any two points. </a:t>
                </a:r>
              </a:p>
              <a:p>
                <a:pPr marL="0" indent="0">
                  <a:buNone/>
                </a:pPr>
                <a:endParaRPr lang="en-US" sz="2000" dirty="0"/>
              </a:p>
              <a:p>
                <a:r>
                  <a:rPr lang="en-US" sz="2000" dirty="0"/>
                  <a:t>If </a:t>
                </a:r>
                <a14:m>
                  <m:oMath xmlns:m="http://schemas.openxmlformats.org/officeDocument/2006/math">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&gt;</m:t>
                    </m:r>
                    <m:r>
                      <a:rPr lang="en-US" sz="2000" b="0" i="1" smtClean="0">
                        <a:latin typeface="Cambria Math" panose="02040503050406030204" pitchFamily="18" charset="0"/>
                      </a:rPr>
                      <m:t>𝛿</m:t>
                    </m:r>
                  </m:oMath>
                </a14:m>
                <a:r>
                  <a:rPr lang="en-US" sz="2000" dirty="0"/>
                  <a:t>,       distance(</a:t>
                </a:r>
                <a14:m>
                  <m:oMath xmlns:m="http://schemas.openxmlformats.org/officeDocument/2006/math">
                    <m:r>
                      <a:rPr lang="en-US" sz="2000" b="1" i="1">
                        <a:latin typeface="Cambria Math" panose="02040503050406030204" pitchFamily="18" charset="0"/>
                      </a:rPr>
                      <m:t>𝒑</m:t>
                    </m:r>
                    <m:r>
                      <a:rPr lang="en-US" sz="2000" b="1" i="1" smtClean="0">
                        <a:latin typeface="Cambria Math" panose="02040503050406030204" pitchFamily="18" charset="0"/>
                      </a:rPr>
                      <m:t>,</m:t>
                    </m:r>
                    <m:r>
                      <a:rPr lang="en-US" sz="2000" b="1" i="1" smtClean="0">
                        <a:latin typeface="Cambria Math" panose="02040503050406030204" pitchFamily="18" charset="0"/>
                      </a:rPr>
                      <m:t>𝒒</m:t>
                    </m:r>
                  </m:oMath>
                </a14:m>
                <a:r>
                  <a:rPr lang="en-US" sz="2000" dirty="0"/>
                  <a:t>) </a:t>
                </a:r>
                <a14:m>
                  <m:oMath xmlns:m="http://schemas.openxmlformats.org/officeDocument/2006/math">
                    <m:r>
                      <a:rPr lang="en-US" sz="2000" b="0" i="1" smtClean="0">
                        <a:latin typeface="Cambria Math" panose="02040503050406030204" pitchFamily="18" charset="0"/>
                      </a:rPr>
                      <m:t>&gt;</m:t>
                    </m:r>
                    <m:r>
                      <a:rPr lang="en-US" sz="2000" i="1">
                        <a:latin typeface="Cambria Math" panose="02040503050406030204" pitchFamily="18" charset="0"/>
                      </a:rPr>
                      <m:t>𝛿</m:t>
                    </m:r>
                  </m:oMath>
                </a14:m>
                <a:endParaRPr lang="en-US" sz="2000" dirty="0"/>
              </a:p>
              <a:p>
                <a:endParaRPr lang="en-US" sz="2000" dirty="0"/>
              </a:p>
              <a:p>
                <a:r>
                  <a:rPr lang="en-US" sz="2000" dirty="0"/>
                  <a:t>If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i="1">
                                <a:latin typeface="Cambria Math" panose="02040503050406030204" pitchFamily="18" charset="0"/>
                              </a:rPr>
                              <m:t>2</m:t>
                            </m:r>
                          </m:sub>
                        </m:sSub>
                      </m:e>
                    </m:d>
                    <m:r>
                      <a:rPr lang="en-US" sz="2000" b="0" i="1" smtClean="0">
                        <a:latin typeface="Cambria Math" panose="02040503050406030204" pitchFamily="18" charset="0"/>
                      </a:rPr>
                      <m:t>&gt;</m:t>
                    </m:r>
                    <m:r>
                      <a:rPr lang="en-US" sz="2000" i="1">
                        <a:latin typeface="Cambria Math" panose="02040503050406030204" pitchFamily="18" charset="0"/>
                      </a:rPr>
                      <m:t>𝛿</m:t>
                    </m:r>
                  </m:oMath>
                </a14:m>
                <a:r>
                  <a:rPr lang="en-US" sz="2000" dirty="0"/>
                  <a:t>,       distance(</a:t>
                </a:r>
                <a14:m>
                  <m:oMath xmlns:m="http://schemas.openxmlformats.org/officeDocument/2006/math">
                    <m:r>
                      <a:rPr lang="en-US" sz="2000" b="1" i="1">
                        <a:latin typeface="Cambria Math" panose="02040503050406030204" pitchFamily="18" charset="0"/>
                      </a:rPr>
                      <m:t>𝒑</m:t>
                    </m:r>
                    <m:r>
                      <a:rPr lang="en-US" sz="2000" b="1" i="1">
                        <a:latin typeface="Cambria Math" panose="02040503050406030204" pitchFamily="18" charset="0"/>
                      </a:rPr>
                      <m:t>,</m:t>
                    </m:r>
                    <m:r>
                      <a:rPr lang="en-US" sz="2000" b="1" i="1">
                        <a:latin typeface="Cambria Math" panose="02040503050406030204" pitchFamily="18" charset="0"/>
                      </a:rPr>
                      <m:t>𝒒</m:t>
                    </m:r>
                  </m:oMath>
                </a14:m>
                <a:r>
                  <a:rPr lang="en-US" sz="2000" dirty="0"/>
                  <a:t>) </a:t>
                </a:r>
                <a14:m>
                  <m:oMath xmlns:m="http://schemas.openxmlformats.org/officeDocument/2006/math">
                    <m:r>
                      <a:rPr lang="en-US" sz="2000" b="0" i="0" smtClean="0">
                        <a:latin typeface="Cambria Math" panose="02040503050406030204" pitchFamily="18" charset="0"/>
                      </a:rPr>
                      <m:t>&gt;</m:t>
                    </m:r>
                    <m:r>
                      <a:rPr lang="en-US" sz="2000" i="1">
                        <a:latin typeface="Cambria Math" panose="02040503050406030204" pitchFamily="18" charset="0"/>
                      </a:rPr>
                      <m:t>𝛿</m:t>
                    </m:r>
                  </m:oMath>
                </a14:m>
                <a:endParaRPr lang="en-US" sz="2000" dirty="0"/>
              </a:p>
              <a:p>
                <a:pPr marL="0" indent="0">
                  <a:buNone/>
                </a:pPr>
                <a:r>
                  <a:rPr lang="en-US" sz="2000" dirty="0"/>
                  <a:t> </a:t>
                </a:r>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6"/>
                <a:stretch>
                  <a:fillRect l="-741"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
        <p:nvSpPr>
          <p:cNvPr id="5" name="TextBox 4"/>
          <p:cNvSpPr txBox="1"/>
          <p:nvPr/>
        </p:nvSpPr>
        <p:spPr>
          <a:xfrm>
            <a:off x="2240261" y="850802"/>
            <a:ext cx="4560864" cy="461665"/>
          </a:xfrm>
          <a:prstGeom prst="rect">
            <a:avLst/>
          </a:prstGeom>
          <a:noFill/>
        </p:spPr>
        <p:txBody>
          <a:bodyPr wrap="none" rtlCol="0">
            <a:spAutoFit/>
          </a:bodyPr>
          <a:lstStyle/>
          <a:p>
            <a:r>
              <a:rPr lang="en-US" sz="2400" b="1" dirty="0"/>
              <a:t>A fact from high school geometry</a:t>
            </a:r>
            <a:endParaRPr lang="en-US" sz="2400" dirty="0"/>
          </a:p>
        </p:txBody>
      </p:sp>
      <p:sp>
        <p:nvSpPr>
          <p:cNvPr id="7" name="Rectangle 6"/>
          <p:cNvSpPr/>
          <p:nvPr/>
        </p:nvSpPr>
        <p:spPr>
          <a:xfrm>
            <a:off x="2240261" y="1752600"/>
            <a:ext cx="1798339" cy="565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1752600"/>
            <a:ext cx="1981200" cy="565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854960" y="2711591"/>
            <a:ext cx="2021840" cy="565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E864EF7-AC40-ED48-AC13-0EAB257237ED}"/>
              </a:ext>
            </a:extLst>
          </p:cNvPr>
          <p:cNvSpPr/>
          <p:nvPr/>
        </p:nvSpPr>
        <p:spPr>
          <a:xfrm>
            <a:off x="-31630" y="884238"/>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1</a:t>
            </a:r>
          </a:p>
        </p:txBody>
      </p:sp>
    </p:spTree>
    <p:custDataLst>
      <p:tags r:id="rId1"/>
    </p:custDataLst>
    <p:extLst>
      <p:ext uri="{BB962C8B-B14F-4D97-AF65-F5344CB8AC3E}">
        <p14:creationId xmlns:p14="http://schemas.microsoft.com/office/powerpoint/2010/main" val="384717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250" fill="hold"/>
                                        <p:tgtEl>
                                          <p:spTgt spid="5"/>
                                        </p:tgtEl>
                                        <p:attrNameLst>
                                          <p:attrName>ppt_w</p:attrName>
                                        </p:attrNameLst>
                                      </p:cBhvr>
                                      <p:tavLst>
                                        <p:tav tm="0">
                                          <p:val>
                                            <p:fltVal val="0"/>
                                          </p:val>
                                        </p:tav>
                                        <p:tav tm="100000">
                                          <p:val>
                                            <p:strVal val="#ppt_w"/>
                                          </p:val>
                                        </p:tav>
                                      </p:tavLst>
                                    </p:anim>
                                    <p:anim calcmode="lin" valueType="num">
                                      <p:cBhvr>
                                        <p:cTn id="15" dur="1250" fill="hold"/>
                                        <p:tgtEl>
                                          <p:spTgt spid="5"/>
                                        </p:tgtEl>
                                        <p:attrNameLst>
                                          <p:attrName>ppt_h</p:attrName>
                                        </p:attrNameLst>
                                      </p:cBhvr>
                                      <p:tavLst>
                                        <p:tav tm="0">
                                          <p:val>
                                            <p:fltVal val="0"/>
                                          </p:val>
                                        </p:tav>
                                        <p:tav tm="100000">
                                          <p:val>
                                            <p:strVal val="#ppt_h"/>
                                          </p:val>
                                        </p:tav>
                                      </p:tavLst>
                                    </p:anim>
                                    <p:animEffect transition="in" filter="fade">
                                      <p:cBhvr>
                                        <p:cTn id="16" dur="1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animEffect transition="in" filter="fade">
                                      <p:cBhvr>
                                        <p:cTn id="41" dur="500"/>
                                        <p:tgtEl>
                                          <p:spTgt spid="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fad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7" grpId="0" animBg="1"/>
      <p:bldP spid="8"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rgbClr val="FF0000"/>
                </a:solidFill>
              </a:rPr>
              <a:t>Question</a:t>
            </a:r>
            <a:r>
              <a:rPr lang="en-US" sz="2800" b="1" dirty="0"/>
              <a:t> </a:t>
            </a:r>
            <a:r>
              <a:rPr lang="en-US" sz="2800" b="1" dirty="0">
                <a:solidFill>
                  <a:srgbClr val="0070C0"/>
                </a:solidFill>
              </a:rPr>
              <a:t>2</a:t>
            </a:r>
            <a:br>
              <a:rPr lang="en-US" sz="2800" b="1" dirty="0">
                <a:solidFill>
                  <a:srgbClr val="0070C0"/>
                </a:solidFill>
              </a:rPr>
            </a:br>
            <a:endParaRPr lang="en-US" sz="2800" dirty="0">
              <a:solidFill>
                <a:srgbClr val="0070C0"/>
              </a:solidFill>
            </a:endParaRPr>
          </a:p>
        </p:txBody>
      </p:sp>
      <p:sp>
        <p:nvSpPr>
          <p:cNvPr id="3" name="Content Placeholder 2"/>
          <p:cNvSpPr>
            <a:spLocks noGrp="1"/>
          </p:cNvSpPr>
          <p:nvPr>
            <p:ph idx="1"/>
          </p:nvPr>
        </p:nvSpPr>
        <p:spPr>
          <a:xfrm>
            <a:off x="381000" y="1600200"/>
            <a:ext cx="8305800" cy="4525963"/>
          </a:xfrm>
        </p:spPr>
        <p:txBody>
          <a:bodyPr/>
          <a:lstStyle/>
          <a:p>
            <a:pPr marL="0" indent="0">
              <a:buNone/>
            </a:pPr>
            <a:r>
              <a:rPr lang="en-US" sz="2000" b="1" dirty="0">
                <a:solidFill>
                  <a:srgbClr val="C00000"/>
                </a:solidFill>
              </a:rPr>
              <a:t>Question</a:t>
            </a:r>
            <a:r>
              <a:rPr lang="en-US" sz="2000" b="1" dirty="0"/>
              <a:t>: </a:t>
            </a:r>
          </a:p>
          <a:p>
            <a:pPr marL="0" indent="0">
              <a:buNone/>
            </a:pPr>
            <a:r>
              <a:rPr lang="en-US" sz="2000" dirty="0"/>
              <a:t>While solving an algorithmic problem, when do we feel the need  of an </a:t>
            </a:r>
          </a:p>
          <a:p>
            <a:pPr marL="0" indent="0">
              <a:buNone/>
            </a:pPr>
            <a:r>
              <a:rPr lang="en-US" sz="2000" dirty="0"/>
              <a:t>efficient data structure ?</a:t>
            </a:r>
          </a:p>
          <a:p>
            <a:pPr marL="0" indent="0">
              <a:buNone/>
            </a:pPr>
            <a:endParaRPr lang="en-US" sz="2000" dirty="0"/>
          </a:p>
          <a:p>
            <a:pPr marL="0" indent="0">
              <a:buNone/>
            </a:pPr>
            <a:r>
              <a:rPr lang="en-US" sz="2000" b="1" dirty="0">
                <a:solidFill>
                  <a:srgbClr val="006C31"/>
                </a:solidFill>
              </a:rPr>
              <a:t>Answer</a:t>
            </a:r>
            <a:r>
              <a:rPr lang="en-US" sz="2000" b="1" dirty="0"/>
              <a:t>: </a:t>
            </a:r>
          </a:p>
          <a:p>
            <a:pPr marL="0" indent="0">
              <a:buNone/>
            </a:pPr>
            <a:r>
              <a:rPr lang="en-US" sz="2000" dirty="0"/>
              <a:t>when the algorithm involves “</a:t>
            </a:r>
            <a:r>
              <a:rPr lang="en-US" sz="2000" b="1" dirty="0"/>
              <a:t>many</a:t>
            </a:r>
            <a:r>
              <a:rPr lang="en-US" sz="2000" dirty="0"/>
              <a:t>” operations of </a:t>
            </a:r>
            <a:r>
              <a:rPr lang="en-US" sz="2000" b="1" dirty="0"/>
              <a:t>same</a:t>
            </a:r>
            <a:r>
              <a:rPr lang="en-US" sz="2000" dirty="0"/>
              <a:t> type on a given data.</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11</a:t>
            </a:fld>
            <a:endParaRPr lang="en-US"/>
          </a:p>
        </p:txBody>
      </p:sp>
      <p:sp>
        <p:nvSpPr>
          <p:cNvPr id="5" name="TextBox 4"/>
          <p:cNvSpPr txBox="1"/>
          <p:nvPr/>
        </p:nvSpPr>
        <p:spPr>
          <a:xfrm>
            <a:off x="1447800" y="850802"/>
            <a:ext cx="6180153" cy="461665"/>
          </a:xfrm>
          <a:prstGeom prst="rect">
            <a:avLst/>
          </a:prstGeom>
          <a:noFill/>
        </p:spPr>
        <p:txBody>
          <a:bodyPr wrap="none" rtlCol="0">
            <a:spAutoFit/>
          </a:bodyPr>
          <a:lstStyle/>
          <a:p>
            <a:r>
              <a:rPr lang="en-US" sz="2400" b="1" dirty="0"/>
              <a:t>A fundamental question about data structure ?</a:t>
            </a:r>
            <a:endParaRPr lang="en-US" sz="2400" dirty="0"/>
          </a:p>
        </p:txBody>
      </p:sp>
      <p:sp>
        <p:nvSpPr>
          <p:cNvPr id="6" name="Rectangle 5"/>
          <p:cNvSpPr/>
          <p:nvPr/>
        </p:nvSpPr>
        <p:spPr>
          <a:xfrm>
            <a:off x="5486400" y="3505200"/>
            <a:ext cx="3200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id="{AF5B6767-57A9-2549-8441-BF9993E970CA}"/>
              </a:ext>
            </a:extLst>
          </p:cNvPr>
          <p:cNvSpPr/>
          <p:nvPr/>
        </p:nvSpPr>
        <p:spPr>
          <a:xfrm>
            <a:off x="4419600" y="1981200"/>
            <a:ext cx="3657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F5B6767-57A9-2549-8441-BF9993E970CA}"/>
              </a:ext>
            </a:extLst>
          </p:cNvPr>
          <p:cNvSpPr/>
          <p:nvPr/>
        </p:nvSpPr>
        <p:spPr>
          <a:xfrm>
            <a:off x="2514600" y="3429000"/>
            <a:ext cx="2971800" cy="4111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 name="Rounded Rectangle 9">
            <a:extLst>
              <a:ext uri="{FF2B5EF4-FFF2-40B4-BE49-F238E27FC236}">
                <a16:creationId xmlns:a16="http://schemas.microsoft.com/office/drawing/2014/main" id="{E896555B-D864-F841-B911-1606F7F527BB}"/>
              </a:ext>
            </a:extLst>
          </p:cNvPr>
          <p:cNvSpPr/>
          <p:nvPr/>
        </p:nvSpPr>
        <p:spPr>
          <a:xfrm>
            <a:off x="11152" y="8382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2</a:t>
            </a:r>
          </a:p>
        </p:txBody>
      </p:sp>
    </p:spTree>
    <p:custDataLst>
      <p:tags r:id="rId1"/>
    </p:custDataLst>
    <p:extLst>
      <p:ext uri="{BB962C8B-B14F-4D97-AF65-F5344CB8AC3E}">
        <p14:creationId xmlns:p14="http://schemas.microsoft.com/office/powerpoint/2010/main" val="338387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250" fill="hold"/>
                                        <p:tgtEl>
                                          <p:spTgt spid="5"/>
                                        </p:tgtEl>
                                        <p:attrNameLst>
                                          <p:attrName>ppt_w</p:attrName>
                                        </p:attrNameLst>
                                      </p:cBhvr>
                                      <p:tavLst>
                                        <p:tav tm="0">
                                          <p:val>
                                            <p:fltVal val="0"/>
                                          </p:val>
                                        </p:tav>
                                        <p:tav tm="100000">
                                          <p:val>
                                            <p:strVal val="#ppt_w"/>
                                          </p:val>
                                        </p:tav>
                                      </p:tavLst>
                                    </p:anim>
                                    <p:anim calcmode="lin" valueType="num">
                                      <p:cBhvr>
                                        <p:cTn id="15" dur="1250" fill="hold"/>
                                        <p:tgtEl>
                                          <p:spTgt spid="5"/>
                                        </p:tgtEl>
                                        <p:attrNameLst>
                                          <p:attrName>ppt_h</p:attrName>
                                        </p:attrNameLst>
                                      </p:cBhvr>
                                      <p:tavLst>
                                        <p:tav tm="0">
                                          <p:val>
                                            <p:fltVal val="0"/>
                                          </p:val>
                                        </p:tav>
                                        <p:tav tm="100000">
                                          <p:val>
                                            <p:strVal val="#ppt_h"/>
                                          </p:val>
                                        </p:tav>
                                      </p:tavLst>
                                    </p:anim>
                                    <p:animEffect transition="in" filter="fade">
                                      <p:cBhvr>
                                        <p:cTn id="16" dur="125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5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500"/>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xit" presetSubtype="8" fill="hold" grpId="0" nodeType="clickEffect">
                                  <p:stCondLst>
                                    <p:cond delay="0"/>
                                  </p:stCondLst>
                                  <p:childTnLst>
                                    <p:animEffect transition="out" filter="wipe(left)">
                                      <p:cBhvr>
                                        <p:cTn id="30" dur="1500"/>
                                        <p:tgtEl>
                                          <p:spTgt spid="7"/>
                                        </p:tgtEl>
                                      </p:cBhvr>
                                    </p:animEffect>
                                    <p:set>
                                      <p:cBhvr>
                                        <p:cTn id="31" dur="1" fill="hold">
                                          <p:stCondLst>
                                            <p:cond delay="1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Effect transition="in" filter="fade">
                                      <p:cBhvr>
                                        <p:cTn id="36" dur="500"/>
                                        <p:tgtEl>
                                          <p:spTgt spid="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xit" presetSubtype="8" fill="hold" grpId="0" nodeType="clickEffect">
                                  <p:stCondLst>
                                    <p:cond delay="0"/>
                                  </p:stCondLst>
                                  <p:childTnLst>
                                    <p:animEffect transition="out" filter="wipe(left)">
                                      <p:cBhvr>
                                        <p:cTn id="50" dur="1500"/>
                                        <p:tgtEl>
                                          <p:spTgt spid="8"/>
                                        </p:tgtEl>
                                      </p:cBhvr>
                                    </p:animEffect>
                                    <p:set>
                                      <p:cBhvr>
                                        <p:cTn id="51" dur="1" fill="hold">
                                          <p:stCondLst>
                                            <p:cond delay="1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8" fill="hold" grpId="0" nodeType="clickEffect">
                                  <p:stCondLst>
                                    <p:cond delay="0"/>
                                  </p:stCondLst>
                                  <p:childTnLst>
                                    <p:animEffect transition="out" filter="wipe(left)">
                                      <p:cBhvr>
                                        <p:cTn id="55" dur="1500"/>
                                        <p:tgtEl>
                                          <p:spTgt spid="6"/>
                                        </p:tgtEl>
                                      </p:cBhvr>
                                    </p:animEffect>
                                    <p:set>
                                      <p:cBhvr>
                                        <p:cTn id="56" dur="1" fill="hold">
                                          <p:stCondLst>
                                            <p:cond delay="1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500" fill="hold"/>
                                        <p:tgtEl>
                                          <p:spTgt spid="10"/>
                                        </p:tgtEl>
                                        <p:attrNameLst>
                                          <p:attrName>ppt_x</p:attrName>
                                        </p:attrNameLst>
                                      </p:cBhvr>
                                      <p:tavLst>
                                        <p:tav tm="0">
                                          <p:val>
                                            <p:strVal val="0-#ppt_w/2"/>
                                          </p:val>
                                        </p:tav>
                                        <p:tav tm="100000">
                                          <p:val>
                                            <p:strVal val="#ppt_x"/>
                                          </p:val>
                                        </p:tav>
                                      </p:tavLst>
                                    </p:anim>
                                    <p:anim calcmode="lin" valueType="num">
                                      <p:cBhvr additive="base">
                                        <p:cTn id="6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P spid="6" grpId="0" animBg="1"/>
      <p:bldP spid="7" grpId="0" animBg="1"/>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3600" dirty="0"/>
              <a:t>a Divide and Conquer algorithm for</a:t>
            </a:r>
            <a:br>
              <a:rPr lang="en-US" sz="4400" dirty="0"/>
            </a:br>
            <a:endParaRPr lang="en-US" sz="4400" dirty="0"/>
          </a:p>
        </p:txBody>
      </p:sp>
      <p:sp>
        <p:nvSpPr>
          <p:cNvPr id="6" name="Text Placeholder 5"/>
          <p:cNvSpPr>
            <a:spLocks noGrp="1"/>
          </p:cNvSpPr>
          <p:nvPr>
            <p:ph type="body" idx="1"/>
          </p:nvPr>
        </p:nvSpPr>
        <p:spPr>
          <a:xfrm>
            <a:off x="838200" y="2438400"/>
            <a:ext cx="7772400" cy="1500187"/>
          </a:xfrm>
        </p:spPr>
        <p:txBody>
          <a:bodyPr/>
          <a:lstStyle/>
          <a:p>
            <a:pPr algn="ctr"/>
            <a:r>
              <a:rPr lang="en-US" sz="3600" b="1" dirty="0">
                <a:solidFill>
                  <a:srgbClr val="7030A0"/>
                </a:solidFill>
              </a:rPr>
              <a:t>Closest Pair Distance</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dirty="0"/>
          </a:p>
        </p:txBody>
      </p:sp>
    </p:spTree>
    <p:custDataLst>
      <p:tags r:id="rId1"/>
    </p:custDataLst>
    <p:extLst>
      <p:ext uri="{BB962C8B-B14F-4D97-AF65-F5344CB8AC3E}">
        <p14:creationId xmlns:p14="http://schemas.microsoft.com/office/powerpoint/2010/main" val="17702260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a:t>
            </a:r>
            <a:r>
              <a:rPr lang="en-US" sz="4000" b="1" dirty="0">
                <a:solidFill>
                  <a:srgbClr val="7030A0"/>
                </a:solidFill>
              </a:rPr>
              <a:t>divide</a:t>
            </a:r>
            <a:r>
              <a:rPr lang="en-US" sz="4000" b="1" dirty="0"/>
              <a:t> step</a:t>
            </a:r>
            <a:endParaRPr lang="en-US" sz="4000" dirty="0"/>
          </a:p>
        </p:txBody>
      </p:sp>
      <p:sp>
        <p:nvSpPr>
          <p:cNvPr id="3" name="Content Placeholder 2"/>
          <p:cNvSpPr>
            <a:spLocks noGrp="1"/>
          </p:cNvSpPr>
          <p:nvPr>
            <p:ph idx="1"/>
          </p:nvPr>
        </p:nvSpPr>
        <p:spPr>
          <a:xfrm>
            <a:off x="495300" y="1650551"/>
            <a:ext cx="8229600" cy="4525963"/>
          </a:xfrm>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9" name="Oval 88"/>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419599" y="3328451"/>
            <a:ext cx="304800" cy="282056"/>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1783991" y="2547743"/>
            <a:ext cx="6708" cy="36034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2011593" y="3314700"/>
            <a:ext cx="4352" cy="2831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55" idx="4"/>
          </p:cNvCxnSpPr>
          <p:nvPr/>
        </p:nvCxnSpPr>
        <p:spPr>
          <a:xfrm>
            <a:off x="2171700" y="4038600"/>
            <a:ext cx="0" cy="2125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2781301" y="3726443"/>
            <a:ext cx="2539" cy="2420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a:off x="2477316" y="2734043"/>
            <a:ext cx="2539" cy="3430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3312160" y="2941638"/>
            <a:ext cx="0" cy="3225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3677422" y="3930473"/>
            <a:ext cx="11158" cy="2246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a:off x="4052070" y="3456940"/>
            <a:ext cx="31750" cy="2674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50" idx="0"/>
          </p:cNvCxnSpPr>
          <p:nvPr/>
        </p:nvCxnSpPr>
        <p:spPr>
          <a:xfrm flipH="1">
            <a:off x="3156585" y="5334000"/>
            <a:ext cx="5715"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4203702" y="4988052"/>
            <a:ext cx="15421"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4386398" y="5643372"/>
            <a:ext cx="7350" cy="520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73" idx="7"/>
          </p:cNvCxnSpPr>
          <p:nvPr/>
        </p:nvCxnSpPr>
        <p:spPr>
          <a:xfrm>
            <a:off x="4598941" y="3440159"/>
            <a:ext cx="6962" cy="2706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4343400" y="4492579"/>
            <a:ext cx="5444" cy="1679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5845040" y="1845331"/>
            <a:ext cx="22360" cy="435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977120" y="2080065"/>
            <a:ext cx="12700" cy="4065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6978661" y="4571406"/>
            <a:ext cx="631" cy="1550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7776460" y="5364625"/>
            <a:ext cx="16676" cy="789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7817675" y="3124200"/>
            <a:ext cx="30925" cy="2993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7945317" y="4073572"/>
            <a:ext cx="20623" cy="2080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a:off x="4707724" y="5383029"/>
            <a:ext cx="16676" cy="789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5683251" y="5600700"/>
            <a:ext cx="6533" cy="600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6148320" y="5224780"/>
            <a:ext cx="2150" cy="939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5491537" y="4511463"/>
            <a:ext cx="9293" cy="16959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4922075" y="4267200"/>
            <a:ext cx="7001" cy="1913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4678988" y="4766285"/>
            <a:ext cx="4158" cy="13691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6629400" y="1828800"/>
            <a:ext cx="22360" cy="435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686280" y="3543300"/>
            <a:ext cx="19320" cy="26412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40" idx="4"/>
          </p:cNvCxnSpPr>
          <p:nvPr/>
        </p:nvCxnSpPr>
        <p:spPr>
          <a:xfrm>
            <a:off x="6057900" y="3962400"/>
            <a:ext cx="38101"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6513365" y="2641756"/>
            <a:ext cx="39835" cy="3504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5511686" y="3110223"/>
            <a:ext cx="50914" cy="3074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531783" y="2504706"/>
            <a:ext cx="60907" cy="3684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a:off x="4305300" y="2781300"/>
            <a:ext cx="0" cy="3382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3886200" y="2255838"/>
            <a:ext cx="12700" cy="38979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4483100" y="1817042"/>
            <a:ext cx="28222" cy="4336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a:off x="5248350" y="3637228"/>
            <a:ext cx="33374" cy="2516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a:off x="4681068" y="1789980"/>
            <a:ext cx="22360" cy="435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a:stCxn id="84" idx="6"/>
          </p:cNvCxnSpPr>
          <p:nvPr/>
        </p:nvCxnSpPr>
        <p:spPr>
          <a:xfrm>
            <a:off x="4800600" y="2476500"/>
            <a:ext cx="0" cy="369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a:off x="1395594" y="5084826"/>
            <a:ext cx="17214" cy="1096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a:off x="1934493" y="5045365"/>
            <a:ext cx="17214" cy="10961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76" idx="1"/>
          </p:cNvCxnSpPr>
          <p:nvPr/>
        </p:nvCxnSpPr>
        <p:spPr>
          <a:xfrm>
            <a:off x="849359" y="5802359"/>
            <a:ext cx="15033" cy="324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1711568" y="3231849"/>
            <a:ext cx="5472" cy="29251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4841240" y="6014408"/>
            <a:ext cx="16864" cy="131359"/>
          </a:xfrm>
          <a:prstGeom prst="line">
            <a:avLst/>
          </a:prstGeom>
        </p:spPr>
        <p:style>
          <a:lnRef idx="1">
            <a:schemeClr val="accent1"/>
          </a:lnRef>
          <a:fillRef idx="0">
            <a:schemeClr val="accent1"/>
          </a:fillRef>
          <a:effectRef idx="0">
            <a:schemeClr val="accent1"/>
          </a:effectRef>
          <a:fontRef idx="minor">
            <a:schemeClr val="tx1"/>
          </a:fontRef>
        </p:style>
      </p:cxnSp>
      <p:sp>
        <p:nvSpPr>
          <p:cNvPr id="176" name="Rectangle 175"/>
          <p:cNvSpPr/>
          <p:nvPr/>
        </p:nvSpPr>
        <p:spPr>
          <a:xfrm>
            <a:off x="763130" y="6131052"/>
            <a:ext cx="7942719" cy="5679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742950" y="5978652"/>
            <a:ext cx="3810000" cy="726948"/>
            <a:chOff x="685800" y="5978652"/>
            <a:chExt cx="3810000" cy="726948"/>
          </a:xfrm>
        </p:grpSpPr>
        <p:sp>
          <p:nvSpPr>
            <p:cNvPr id="5" name="Right Brace 4"/>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6" name="TextBox 5"/>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6" name="TextBox 5"/>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5"/>
                  <a:stretch>
                    <a:fillRect l="-1765" r="-5294" b="-7895"/>
                  </a:stretch>
                </a:blipFill>
              </p:spPr>
              <p:txBody>
                <a:bodyPr/>
                <a:lstStyle/>
                <a:p>
                  <a:r>
                    <a:rPr lang="en-US">
                      <a:noFill/>
                    </a:rPr>
                    <a:t> </a:t>
                  </a:r>
                </a:p>
              </p:txBody>
            </p:sp>
          </mc:Fallback>
        </mc:AlternateContent>
      </p:grpSp>
      <p:sp>
        <p:nvSpPr>
          <p:cNvPr id="8" name="TextBox 7"/>
          <p:cNvSpPr txBox="1"/>
          <p:nvPr/>
        </p:nvSpPr>
        <p:spPr>
          <a:xfrm>
            <a:off x="690880" y="6251186"/>
            <a:ext cx="1338764" cy="369332"/>
          </a:xfrm>
          <a:prstGeom prst="rect">
            <a:avLst/>
          </a:prstGeom>
          <a:solidFill>
            <a:srgbClr val="92D050"/>
          </a:solidFill>
        </p:spPr>
        <p:txBody>
          <a:bodyPr wrap="none" rtlCol="0">
            <a:spAutoFit/>
          </a:bodyPr>
          <a:lstStyle/>
          <a:p>
            <a:r>
              <a:rPr lang="en-US" dirty="0"/>
              <a:t>Left half set </a:t>
            </a:r>
          </a:p>
        </p:txBody>
      </p:sp>
      <p:sp>
        <p:nvSpPr>
          <p:cNvPr id="83" name="TextBox 82"/>
          <p:cNvSpPr txBox="1"/>
          <p:nvPr/>
        </p:nvSpPr>
        <p:spPr>
          <a:xfrm>
            <a:off x="7365816" y="6225723"/>
            <a:ext cx="1463734" cy="369332"/>
          </a:xfrm>
          <a:prstGeom prst="rect">
            <a:avLst/>
          </a:prstGeom>
          <a:solidFill>
            <a:srgbClr val="92D050"/>
          </a:solidFill>
        </p:spPr>
        <p:txBody>
          <a:bodyPr wrap="none" rtlCol="0">
            <a:spAutoFit/>
          </a:bodyPr>
          <a:lstStyle/>
          <a:p>
            <a:r>
              <a:rPr lang="en-US" dirty="0"/>
              <a:t>Right half set </a:t>
            </a:r>
          </a:p>
        </p:txBody>
      </p:sp>
      <p:grpSp>
        <p:nvGrpSpPr>
          <p:cNvPr id="70" name="Group 69"/>
          <p:cNvGrpSpPr/>
          <p:nvPr/>
        </p:nvGrpSpPr>
        <p:grpSpPr>
          <a:xfrm>
            <a:off x="4648200" y="5978652"/>
            <a:ext cx="3810000" cy="726948"/>
            <a:chOff x="685800" y="5978652"/>
            <a:chExt cx="3810000" cy="726948"/>
          </a:xfrm>
        </p:grpSpPr>
        <p:sp>
          <p:nvSpPr>
            <p:cNvPr id="71" name="Right Brace 70"/>
            <p:cNvSpPr/>
            <p:nvPr/>
          </p:nvSpPr>
          <p:spPr>
            <a:xfrm rot="5400000">
              <a:off x="2417826" y="4246626"/>
              <a:ext cx="345948" cy="3810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6C31"/>
                </a:solidFill>
              </a:endParaRPr>
            </a:p>
          </p:txBody>
        </p:sp>
        <mc:AlternateContent xmlns:mc="http://schemas.openxmlformats.org/markup-compatibility/2006" xmlns:a14="http://schemas.microsoft.com/office/drawing/2010/main">
          <mc:Choice Requires="a14">
            <p:sp>
              <p:nvSpPr>
                <p:cNvPr id="72" name="TextBox 71"/>
                <p:cNvSpPr txBox="1"/>
                <p:nvPr/>
              </p:nvSpPr>
              <p:spPr>
                <a:xfrm>
                  <a:off x="2209800" y="6245218"/>
                  <a:ext cx="1036951" cy="460382"/>
                </a:xfrm>
                <a:prstGeom prst="rect">
                  <a:avLst/>
                </a:prstGeom>
                <a:noFill/>
              </p:spPr>
              <p:txBody>
                <a:bodyPr wrap="none" rtlCol="0">
                  <a:spAutoFit/>
                </a:bodyPr>
                <a:lstStyle/>
                <a:p>
                  <a14:m>
                    <m:oMath xmlns:m="http://schemas.openxmlformats.org/officeDocument/2006/math">
                      <m:r>
                        <a:rPr lang="en-US" b="1" i="1" smtClean="0">
                          <a:solidFill>
                            <a:srgbClr val="0070C0"/>
                          </a:solidFill>
                          <a:latin typeface="Cambria Math" panose="02040503050406030204" pitchFamily="18" charset="0"/>
                        </a:rPr>
                        <m:t>⌊</m:t>
                      </m:r>
                      <m:f>
                        <m:fPr>
                          <m:ctrlPr>
                            <a:rPr lang="en-US" b="1" i="1" smtClean="0">
                              <a:solidFill>
                                <a:srgbClr val="0070C0"/>
                              </a:solidFill>
                              <a:latin typeface="Cambria Math" panose="02040503050406030204" pitchFamily="18" charset="0"/>
                            </a:rPr>
                          </m:ctrlPr>
                        </m:fPr>
                        <m:num>
                          <m:r>
                            <a:rPr lang="en-US" b="1" i="1" smtClean="0">
                              <a:solidFill>
                                <a:srgbClr val="0070C0"/>
                              </a:solidFill>
                              <a:latin typeface="Cambria Math"/>
                            </a:rPr>
                            <m:t>𝒏</m:t>
                          </m:r>
                        </m:num>
                        <m:den>
                          <m:r>
                            <a:rPr lang="en-US" b="1" i="1" smtClean="0">
                              <a:solidFill>
                                <a:srgbClr val="0070C0"/>
                              </a:solidFill>
                              <a:latin typeface="Cambria Math"/>
                            </a:rPr>
                            <m:t>𝟐</m:t>
                          </m:r>
                        </m:den>
                      </m:f>
                      <m:r>
                        <a:rPr lang="en-US" b="1" i="1" smtClean="0">
                          <a:solidFill>
                            <a:srgbClr val="0070C0"/>
                          </a:solidFill>
                          <a:latin typeface="Cambria Math" panose="02040503050406030204" pitchFamily="18" charset="0"/>
                        </a:rPr>
                        <m:t>⌋</m:t>
                      </m:r>
                    </m:oMath>
                  </a14:m>
                  <a:r>
                    <a:rPr lang="en-US" dirty="0"/>
                    <a:t>points</a:t>
                  </a:r>
                </a:p>
              </p:txBody>
            </p:sp>
          </mc:Choice>
          <mc:Fallback xmlns="">
            <p:sp>
              <p:nvSpPr>
                <p:cNvPr id="72" name="TextBox 71"/>
                <p:cNvSpPr txBox="1">
                  <a:spLocks noRot="1" noChangeAspect="1" noMove="1" noResize="1" noEditPoints="1" noAdjustHandles="1" noChangeArrowheads="1" noChangeShapeType="1" noTextEdit="1"/>
                </p:cNvSpPr>
                <p:nvPr/>
              </p:nvSpPr>
              <p:spPr>
                <a:xfrm>
                  <a:off x="2209800" y="6245218"/>
                  <a:ext cx="1036951" cy="460382"/>
                </a:xfrm>
                <a:prstGeom prst="rect">
                  <a:avLst/>
                </a:prstGeom>
                <a:blipFill>
                  <a:blip r:embed="rId6"/>
                  <a:stretch>
                    <a:fillRect l="-1765" r="-5294" b="-7895"/>
                  </a:stretch>
                </a:blipFill>
              </p:spPr>
              <p:txBody>
                <a:bodyPr/>
                <a:lstStyle/>
                <a:p>
                  <a:r>
                    <a:rPr lang="en-US">
                      <a:noFill/>
                    </a:rPr>
                    <a:t> </a:t>
                  </a:r>
                </a:p>
              </p:txBody>
            </p:sp>
          </mc:Fallback>
        </mc:AlternateContent>
      </p:grpSp>
      <p:grpSp>
        <p:nvGrpSpPr>
          <p:cNvPr id="90" name="Group 89">
            <a:extLst>
              <a:ext uri="{FF2B5EF4-FFF2-40B4-BE49-F238E27FC236}">
                <a16:creationId xmlns:a16="http://schemas.microsoft.com/office/drawing/2014/main" id="{6E7F50FB-B2F2-9944-8F48-FC5952211622}"/>
              </a:ext>
            </a:extLst>
          </p:cNvPr>
          <p:cNvGrpSpPr/>
          <p:nvPr/>
        </p:nvGrpSpPr>
        <p:grpSpPr>
          <a:xfrm>
            <a:off x="152400" y="1600200"/>
            <a:ext cx="8534400" cy="4876800"/>
            <a:chOff x="152400" y="-817210"/>
            <a:chExt cx="8534400" cy="4876800"/>
          </a:xfrm>
        </p:grpSpPr>
        <p:cxnSp>
          <p:nvCxnSpPr>
            <p:cNvPr id="91" name="Straight Arrow Connector 90">
              <a:extLst>
                <a:ext uri="{FF2B5EF4-FFF2-40B4-BE49-F238E27FC236}">
                  <a16:creationId xmlns:a16="http://schemas.microsoft.com/office/drawing/2014/main" id="{0B1A08B7-400B-1C4E-9A56-8401DBFD04FD}"/>
                </a:ext>
              </a:extLst>
            </p:cNvPr>
            <p:cNvCxnSpPr/>
            <p:nvPr/>
          </p:nvCxnSpPr>
          <p:spPr>
            <a:xfrm flipV="1">
              <a:off x="457200" y="3708753"/>
              <a:ext cx="8229600" cy="19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C9F6AE9D-1AAD-574D-A68D-2F88674A9816}"/>
                </a:ext>
              </a:extLst>
            </p:cNvPr>
            <p:cNvCxnSpPr/>
            <p:nvPr/>
          </p:nvCxnSpPr>
          <p:spPr>
            <a:xfrm flipV="1">
              <a:off x="457200" y="-817210"/>
              <a:ext cx="0" cy="4551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92C3EAEB-2CA9-6248-B769-8FFC8CB2E27E}"/>
                    </a:ext>
                  </a:extLst>
                </p:cNvPr>
                <p:cNvSpPr txBox="1"/>
                <p:nvPr/>
              </p:nvSpPr>
              <p:spPr>
                <a:xfrm>
                  <a:off x="1041714" y="369025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1714" y="3690258"/>
                  <a:ext cx="36798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8A5340F7-2EF1-1344-B0DB-D948191517B3}"/>
                    </a:ext>
                  </a:extLst>
                </p:cNvPr>
                <p:cNvSpPr txBox="1"/>
                <p:nvPr/>
              </p:nvSpPr>
              <p:spPr>
                <a:xfrm flipH="1">
                  <a:off x="152400" y="289560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flipH="1">
                  <a:off x="152400" y="2895600"/>
                  <a:ext cx="293642" cy="369332"/>
                </a:xfrm>
                <a:prstGeom prst="rect">
                  <a:avLst/>
                </a:prstGeom>
                <a:blipFill>
                  <a:blip r:embed="rId8"/>
                  <a:stretch>
                    <a:fillRect r="-4167" b="-4918"/>
                  </a:stretch>
                </a:blipFill>
              </p:spPr>
              <p:txBody>
                <a:bodyPr/>
                <a:lstStyle/>
                <a:p>
                  <a:r>
                    <a:rPr lang="en-US">
                      <a:noFill/>
                    </a:rPr>
                    <a:t> </a:t>
                  </a:r>
                </a:p>
              </p:txBody>
            </p:sp>
          </mc:Fallback>
        </mc:AlternateContent>
      </p:grpSp>
      <p:cxnSp>
        <p:nvCxnSpPr>
          <p:cNvPr id="69" name="Straight Connector 68"/>
          <p:cNvCxnSpPr/>
          <p:nvPr/>
        </p:nvCxnSpPr>
        <p:spPr>
          <a:xfrm>
            <a:off x="4571999" y="1784894"/>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7612766" y="1678821"/>
                <a:ext cx="1165704" cy="369332"/>
              </a:xfrm>
              <a:prstGeom prst="rect">
                <a:avLst/>
              </a:prstGeom>
              <a:solidFill>
                <a:srgbClr val="92D050"/>
              </a:solidFill>
            </p:spPr>
            <p:txBody>
              <a:bodyPr wrap="none">
                <a:spAutoFit/>
              </a:bodyPr>
              <a:lstStyle/>
              <a:p>
                <a:r>
                  <a:rPr lang="en-US" b="1" dirty="0"/>
                  <a:t>O</a:t>
                </a:r>
                <a:r>
                  <a:rPr lang="en-US" dirty="0"/>
                  <a:t>(</a:t>
                </a:r>
                <a14:m>
                  <m:oMath xmlns:m="http://schemas.openxmlformats.org/officeDocument/2006/math">
                    <m:r>
                      <a:rPr lang="en-US" b="1" i="1">
                        <a:solidFill>
                          <a:srgbClr val="0070C0"/>
                        </a:solidFill>
                        <a:latin typeface="Cambria Math"/>
                      </a:rPr>
                      <m:t>𝒏</m:t>
                    </m:r>
                  </m:oMath>
                </a14:m>
                <a:r>
                  <a:rPr lang="en-US" dirty="0"/>
                  <a:t>) time </a:t>
                </a:r>
              </a:p>
            </p:txBody>
          </p:sp>
        </mc:Choice>
        <mc:Fallback xmlns="">
          <p:sp>
            <p:nvSpPr>
              <p:cNvPr id="9" name="Rectangle 8"/>
              <p:cNvSpPr>
                <a:spLocks noRot="1" noChangeAspect="1" noMove="1" noResize="1" noEditPoints="1" noAdjustHandles="1" noChangeArrowheads="1" noChangeShapeType="1" noTextEdit="1"/>
              </p:cNvSpPr>
              <p:nvPr/>
            </p:nvSpPr>
            <p:spPr>
              <a:xfrm>
                <a:off x="7612766" y="1678821"/>
                <a:ext cx="1165704" cy="369332"/>
              </a:xfrm>
              <a:prstGeom prst="rect">
                <a:avLst/>
              </a:prstGeom>
              <a:blipFill>
                <a:blip r:embed="rId9"/>
                <a:stretch>
                  <a:fillRect l="-4712" t="-8197" r="-3141" b="-2459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1147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71"/>
                                        </p:tgtEl>
                                        <p:attrNameLst>
                                          <p:attrName>style.visibility</p:attrName>
                                        </p:attrNameLst>
                                      </p:cBhvr>
                                      <p:to>
                                        <p:strVal val="visible"/>
                                      </p:to>
                                    </p:set>
                                    <p:animEffect transition="in" filter="wipe(up)">
                                      <p:cBhvr>
                                        <p:cTn id="14" dur="750"/>
                                        <p:tgtEl>
                                          <p:spTgt spid="171"/>
                                        </p:tgtEl>
                                      </p:cBhvr>
                                    </p:animEffect>
                                  </p:childTnLst>
                                </p:cTn>
                              </p:par>
                              <p:par>
                                <p:cTn id="15" presetID="22" presetClass="entr" presetSubtype="1" fill="hold" nodeType="with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wipe(up)">
                                      <p:cBhvr>
                                        <p:cTn id="17" dur="750"/>
                                        <p:tgtEl>
                                          <p:spTgt spid="108"/>
                                        </p:tgtEl>
                                      </p:cBhvr>
                                    </p:animEffect>
                                  </p:childTnLst>
                                </p:cTn>
                              </p:par>
                              <p:par>
                                <p:cTn id="18" presetID="22" presetClass="entr" presetSubtype="1" fill="hold" nodeType="with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wipe(up)">
                                      <p:cBhvr>
                                        <p:cTn id="20" dur="750"/>
                                        <p:tgtEl>
                                          <p:spTgt spid="113"/>
                                        </p:tgtEl>
                                      </p:cBhvr>
                                    </p:animEffect>
                                  </p:childTnLst>
                                </p:cTn>
                              </p:par>
                              <p:par>
                                <p:cTn id="21" presetID="22" presetClass="entr" presetSubtype="1"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animEffect transition="in" filter="wipe(up)">
                                      <p:cBhvr>
                                        <p:cTn id="23" dur="750"/>
                                        <p:tgtEl>
                                          <p:spTgt spid="111"/>
                                        </p:tgtEl>
                                      </p:cBhvr>
                                    </p:animEffect>
                                  </p:childTnLst>
                                </p:cTn>
                              </p:par>
                              <p:par>
                                <p:cTn id="24" presetID="22" presetClass="entr" presetSubtype="1" fill="hold" nodeType="withEffect">
                                  <p:stCondLst>
                                    <p:cond delay="0"/>
                                  </p:stCondLst>
                                  <p:childTnLst>
                                    <p:set>
                                      <p:cBhvr>
                                        <p:cTn id="25" dur="1" fill="hold">
                                          <p:stCondLst>
                                            <p:cond delay="0"/>
                                          </p:stCondLst>
                                        </p:cTn>
                                        <p:tgtEl>
                                          <p:spTgt spid="110"/>
                                        </p:tgtEl>
                                        <p:attrNameLst>
                                          <p:attrName>style.visibility</p:attrName>
                                        </p:attrNameLst>
                                      </p:cBhvr>
                                      <p:to>
                                        <p:strVal val="visible"/>
                                      </p:to>
                                    </p:set>
                                    <p:animEffect transition="in" filter="wipe(up)">
                                      <p:cBhvr>
                                        <p:cTn id="26" dur="750"/>
                                        <p:tgtEl>
                                          <p:spTgt spid="110"/>
                                        </p:tgtEl>
                                      </p:cBhvr>
                                    </p:animEffect>
                                  </p:childTnLst>
                                </p:cTn>
                              </p:par>
                              <p:par>
                                <p:cTn id="27" presetID="22" presetClass="entr" presetSubtype="1"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Effect transition="in" filter="wipe(up)">
                                      <p:cBhvr>
                                        <p:cTn id="29" dur="750"/>
                                        <p:tgtEl>
                                          <p:spTgt spid="109"/>
                                        </p:tgtEl>
                                      </p:cBhvr>
                                    </p:animEffect>
                                  </p:childTnLst>
                                </p:cTn>
                              </p:par>
                              <p:par>
                                <p:cTn id="30" presetID="22" presetClass="entr" presetSubtype="1" fill="hold" nodeType="withEffect">
                                  <p:stCondLst>
                                    <p:cond delay="0"/>
                                  </p:stCondLst>
                                  <p:childTnLst>
                                    <p:set>
                                      <p:cBhvr>
                                        <p:cTn id="31" dur="1" fill="hold">
                                          <p:stCondLst>
                                            <p:cond delay="0"/>
                                          </p:stCondLst>
                                        </p:cTn>
                                        <p:tgtEl>
                                          <p:spTgt spid="127"/>
                                        </p:tgtEl>
                                        <p:attrNameLst>
                                          <p:attrName>style.visibility</p:attrName>
                                        </p:attrNameLst>
                                      </p:cBhvr>
                                      <p:to>
                                        <p:strVal val="visible"/>
                                      </p:to>
                                    </p:set>
                                    <p:animEffect transition="in" filter="wipe(up)">
                                      <p:cBhvr>
                                        <p:cTn id="32" dur="750"/>
                                        <p:tgtEl>
                                          <p:spTgt spid="127"/>
                                        </p:tgtEl>
                                      </p:cBhvr>
                                    </p:animEffect>
                                  </p:childTnLst>
                                </p:cTn>
                              </p:par>
                              <p:par>
                                <p:cTn id="33" presetID="22" presetClass="entr" presetSubtype="1"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wipe(up)">
                                      <p:cBhvr>
                                        <p:cTn id="35" dur="750"/>
                                        <p:tgtEl>
                                          <p:spTgt spid="128"/>
                                        </p:tgtEl>
                                      </p:cBhvr>
                                    </p:animEffect>
                                  </p:childTnLst>
                                </p:cTn>
                              </p:par>
                              <p:par>
                                <p:cTn id="36" presetID="22" presetClass="entr" presetSubtype="1" fill="hold" nodeType="withEffect">
                                  <p:stCondLst>
                                    <p:cond delay="0"/>
                                  </p:stCondLst>
                                  <p:childTnLst>
                                    <p:set>
                                      <p:cBhvr>
                                        <p:cTn id="37" dur="1" fill="hold">
                                          <p:stCondLst>
                                            <p:cond delay="0"/>
                                          </p:stCondLst>
                                        </p:cTn>
                                        <p:tgtEl>
                                          <p:spTgt spid="133"/>
                                        </p:tgtEl>
                                        <p:attrNameLst>
                                          <p:attrName>style.visibility</p:attrName>
                                        </p:attrNameLst>
                                      </p:cBhvr>
                                      <p:to>
                                        <p:strVal val="visible"/>
                                      </p:to>
                                    </p:set>
                                    <p:animEffect transition="in" filter="wipe(up)">
                                      <p:cBhvr>
                                        <p:cTn id="38" dur="750"/>
                                        <p:tgtEl>
                                          <p:spTgt spid="133"/>
                                        </p:tgtEl>
                                      </p:cBhvr>
                                    </p:animEffect>
                                  </p:childTnLst>
                                </p:cTn>
                              </p:par>
                              <p:par>
                                <p:cTn id="39" presetID="22" presetClass="entr" presetSubtype="1" fill="hold" nodeType="withEffect">
                                  <p:stCondLst>
                                    <p:cond delay="0"/>
                                  </p:stCondLst>
                                  <p:childTnLst>
                                    <p:set>
                                      <p:cBhvr>
                                        <p:cTn id="40" dur="1" fill="hold">
                                          <p:stCondLst>
                                            <p:cond delay="0"/>
                                          </p:stCondLst>
                                        </p:cTn>
                                        <p:tgtEl>
                                          <p:spTgt spid="130"/>
                                        </p:tgtEl>
                                        <p:attrNameLst>
                                          <p:attrName>style.visibility</p:attrName>
                                        </p:attrNameLst>
                                      </p:cBhvr>
                                      <p:to>
                                        <p:strVal val="visible"/>
                                      </p:to>
                                    </p:set>
                                    <p:animEffect transition="in" filter="wipe(up)">
                                      <p:cBhvr>
                                        <p:cTn id="41" dur="750"/>
                                        <p:tgtEl>
                                          <p:spTgt spid="130"/>
                                        </p:tgtEl>
                                      </p:cBhvr>
                                    </p:animEffect>
                                  </p:childTnLst>
                                </p:cTn>
                              </p:par>
                              <p:par>
                                <p:cTn id="42" presetID="22" presetClass="entr" presetSubtype="1" fill="hold" nodeType="withEffect">
                                  <p:stCondLst>
                                    <p:cond delay="0"/>
                                  </p:stCondLst>
                                  <p:childTnLst>
                                    <p:set>
                                      <p:cBhvr>
                                        <p:cTn id="43" dur="1" fill="hold">
                                          <p:stCondLst>
                                            <p:cond delay="0"/>
                                          </p:stCondLst>
                                        </p:cTn>
                                        <p:tgtEl>
                                          <p:spTgt spid="119"/>
                                        </p:tgtEl>
                                        <p:attrNameLst>
                                          <p:attrName>style.visibility</p:attrName>
                                        </p:attrNameLst>
                                      </p:cBhvr>
                                      <p:to>
                                        <p:strVal val="visible"/>
                                      </p:to>
                                    </p:set>
                                    <p:animEffect transition="in" filter="wipe(up)">
                                      <p:cBhvr>
                                        <p:cTn id="44" dur="750"/>
                                        <p:tgtEl>
                                          <p:spTgt spid="119"/>
                                        </p:tgtEl>
                                      </p:cBhvr>
                                    </p:animEffect>
                                  </p:childTnLst>
                                </p:cTn>
                              </p:par>
                              <p:par>
                                <p:cTn id="45" presetID="22" presetClass="entr" presetSubtype="1"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wipe(up)">
                                      <p:cBhvr>
                                        <p:cTn id="47" dur="750"/>
                                        <p:tgtEl>
                                          <p:spTgt spid="107"/>
                                        </p:tgtEl>
                                      </p:cBhvr>
                                    </p:animEffect>
                                  </p:childTnLst>
                                </p:cTn>
                              </p:par>
                              <p:par>
                                <p:cTn id="48" presetID="22" presetClass="entr" presetSubtype="1" fill="hold" nodeType="withEffect">
                                  <p:stCondLst>
                                    <p:cond delay="0"/>
                                  </p:stCondLst>
                                  <p:childTnLst>
                                    <p:set>
                                      <p:cBhvr>
                                        <p:cTn id="49" dur="1" fill="hold">
                                          <p:stCondLst>
                                            <p:cond delay="0"/>
                                          </p:stCondLst>
                                        </p:cTn>
                                        <p:tgtEl>
                                          <p:spTgt spid="144"/>
                                        </p:tgtEl>
                                        <p:attrNameLst>
                                          <p:attrName>style.visibility</p:attrName>
                                        </p:attrNameLst>
                                      </p:cBhvr>
                                      <p:to>
                                        <p:strVal val="visible"/>
                                      </p:to>
                                    </p:set>
                                    <p:animEffect transition="in" filter="wipe(up)">
                                      <p:cBhvr>
                                        <p:cTn id="50" dur="750"/>
                                        <p:tgtEl>
                                          <p:spTgt spid="144"/>
                                        </p:tgtEl>
                                      </p:cBhvr>
                                    </p:animEffect>
                                  </p:childTnLst>
                                </p:cTn>
                              </p:par>
                              <p:par>
                                <p:cTn id="51" presetID="22" presetClass="entr" presetSubtype="1" fill="hold" nodeType="withEffect">
                                  <p:stCondLst>
                                    <p:cond delay="0"/>
                                  </p:stCondLst>
                                  <p:childTnLst>
                                    <p:set>
                                      <p:cBhvr>
                                        <p:cTn id="52" dur="1" fill="hold">
                                          <p:stCondLst>
                                            <p:cond delay="0"/>
                                          </p:stCondLst>
                                        </p:cTn>
                                        <p:tgtEl>
                                          <p:spTgt spid="116"/>
                                        </p:tgtEl>
                                        <p:attrNameLst>
                                          <p:attrName>style.visibility</p:attrName>
                                        </p:attrNameLst>
                                      </p:cBhvr>
                                      <p:to>
                                        <p:strVal val="visible"/>
                                      </p:to>
                                    </p:set>
                                    <p:animEffect transition="in" filter="wipe(up)">
                                      <p:cBhvr>
                                        <p:cTn id="53" dur="750"/>
                                        <p:tgtEl>
                                          <p:spTgt spid="116"/>
                                        </p:tgtEl>
                                      </p:cBhvr>
                                    </p:animEffect>
                                  </p:childTnLst>
                                </p:cTn>
                              </p:par>
                              <p:par>
                                <p:cTn id="54" presetID="22" presetClass="entr" presetSubtype="1" fill="hold" nodeType="withEffect">
                                  <p:stCondLst>
                                    <p:cond delay="0"/>
                                  </p:stCondLst>
                                  <p:childTnLst>
                                    <p:set>
                                      <p:cBhvr>
                                        <p:cTn id="55" dur="1" fill="hold">
                                          <p:stCondLst>
                                            <p:cond delay="0"/>
                                          </p:stCondLst>
                                        </p:cTn>
                                        <p:tgtEl>
                                          <p:spTgt spid="142"/>
                                        </p:tgtEl>
                                        <p:attrNameLst>
                                          <p:attrName>style.visibility</p:attrName>
                                        </p:attrNameLst>
                                      </p:cBhvr>
                                      <p:to>
                                        <p:strVal val="visible"/>
                                      </p:to>
                                    </p:set>
                                    <p:animEffect transition="in" filter="wipe(up)">
                                      <p:cBhvr>
                                        <p:cTn id="56" dur="750"/>
                                        <p:tgtEl>
                                          <p:spTgt spid="142"/>
                                        </p:tgtEl>
                                      </p:cBhvr>
                                    </p:animEffect>
                                  </p:childTnLst>
                                </p:cTn>
                              </p:par>
                              <p:par>
                                <p:cTn id="57" presetID="22" presetClass="entr" presetSubtype="1"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animEffect transition="in" filter="wipe(up)">
                                      <p:cBhvr>
                                        <p:cTn id="59" dur="750"/>
                                        <p:tgtEl>
                                          <p:spTgt spid="121"/>
                                        </p:tgtEl>
                                      </p:cBhvr>
                                    </p:animEffect>
                                  </p:childTnLst>
                                </p:cTn>
                              </p:par>
                              <p:par>
                                <p:cTn id="60" presetID="22" presetClass="entr" presetSubtype="1" fill="hold" nodeType="withEffect">
                                  <p:stCondLst>
                                    <p:cond delay="0"/>
                                  </p:stCondLst>
                                  <p:childTnLst>
                                    <p:set>
                                      <p:cBhvr>
                                        <p:cTn id="61" dur="1" fill="hold">
                                          <p:stCondLst>
                                            <p:cond delay="0"/>
                                          </p:stCondLst>
                                        </p:cTn>
                                        <p:tgtEl>
                                          <p:spTgt spid="155"/>
                                        </p:tgtEl>
                                        <p:attrNameLst>
                                          <p:attrName>style.visibility</p:attrName>
                                        </p:attrNameLst>
                                      </p:cBhvr>
                                      <p:to>
                                        <p:strVal val="visible"/>
                                      </p:to>
                                    </p:set>
                                    <p:animEffect transition="in" filter="wipe(up)">
                                      <p:cBhvr>
                                        <p:cTn id="62" dur="750"/>
                                        <p:tgtEl>
                                          <p:spTgt spid="155"/>
                                        </p:tgtEl>
                                      </p:cBhvr>
                                    </p:animEffect>
                                  </p:childTnLst>
                                </p:cTn>
                              </p:par>
                              <p:par>
                                <p:cTn id="63" presetID="22" presetClass="entr" presetSubtype="1" fill="hold" nodeType="withEffect">
                                  <p:stCondLst>
                                    <p:cond delay="0"/>
                                  </p:stCondLst>
                                  <p:childTnLst>
                                    <p:set>
                                      <p:cBhvr>
                                        <p:cTn id="64" dur="1" fill="hold">
                                          <p:stCondLst>
                                            <p:cond delay="0"/>
                                          </p:stCondLst>
                                        </p:cTn>
                                        <p:tgtEl>
                                          <p:spTgt spid="125"/>
                                        </p:tgtEl>
                                        <p:attrNameLst>
                                          <p:attrName>style.visibility</p:attrName>
                                        </p:attrNameLst>
                                      </p:cBhvr>
                                      <p:to>
                                        <p:strVal val="visible"/>
                                      </p:to>
                                    </p:set>
                                    <p:animEffect transition="in" filter="wipe(up)">
                                      <p:cBhvr>
                                        <p:cTn id="65" dur="750"/>
                                        <p:tgtEl>
                                          <p:spTgt spid="125"/>
                                        </p:tgtEl>
                                      </p:cBhvr>
                                    </p:animEffect>
                                  </p:childTnLst>
                                </p:cTn>
                              </p:par>
                              <p:par>
                                <p:cTn id="66" presetID="22" presetClass="entr" presetSubtype="1" fill="hold" nodeType="withEffect">
                                  <p:stCondLst>
                                    <p:cond delay="0"/>
                                  </p:stCondLst>
                                  <p:childTnLst>
                                    <p:set>
                                      <p:cBhvr>
                                        <p:cTn id="67" dur="1" fill="hold">
                                          <p:stCondLst>
                                            <p:cond delay="0"/>
                                          </p:stCondLst>
                                        </p:cTn>
                                        <p:tgtEl>
                                          <p:spTgt spid="160"/>
                                        </p:tgtEl>
                                        <p:attrNameLst>
                                          <p:attrName>style.visibility</p:attrName>
                                        </p:attrNameLst>
                                      </p:cBhvr>
                                      <p:to>
                                        <p:strVal val="visible"/>
                                      </p:to>
                                    </p:set>
                                    <p:animEffect transition="in" filter="wipe(up)">
                                      <p:cBhvr>
                                        <p:cTn id="68" dur="750"/>
                                        <p:tgtEl>
                                          <p:spTgt spid="160"/>
                                        </p:tgtEl>
                                      </p:cBhvr>
                                    </p:animEffect>
                                  </p:childTnLst>
                                </p:cTn>
                              </p:par>
                              <p:par>
                                <p:cTn id="69" presetID="22" presetClass="entr" presetSubtype="1" fill="hold" nodeType="with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wipe(up)">
                                      <p:cBhvr>
                                        <p:cTn id="71" dur="750"/>
                                        <p:tgtEl>
                                          <p:spTgt spid="123"/>
                                        </p:tgtEl>
                                      </p:cBhvr>
                                    </p:animEffect>
                                  </p:childTnLst>
                                </p:cTn>
                              </p:par>
                              <p:par>
                                <p:cTn id="72" presetID="22" presetClass="entr" presetSubtype="1" fill="hold" nodeType="withEffect">
                                  <p:stCondLst>
                                    <p:cond delay="0"/>
                                  </p:stCondLst>
                                  <p:childTnLst>
                                    <p:set>
                                      <p:cBhvr>
                                        <p:cTn id="73" dur="1" fill="hold">
                                          <p:stCondLst>
                                            <p:cond delay="0"/>
                                          </p:stCondLst>
                                        </p:cTn>
                                        <p:tgtEl>
                                          <p:spTgt spid="161"/>
                                        </p:tgtEl>
                                        <p:attrNameLst>
                                          <p:attrName>style.visibility</p:attrName>
                                        </p:attrNameLst>
                                      </p:cBhvr>
                                      <p:to>
                                        <p:strVal val="visible"/>
                                      </p:to>
                                    </p:set>
                                    <p:animEffect transition="in" filter="wipe(up)">
                                      <p:cBhvr>
                                        <p:cTn id="74" dur="750"/>
                                        <p:tgtEl>
                                          <p:spTgt spid="161"/>
                                        </p:tgtEl>
                                      </p:cBhvr>
                                    </p:animEffect>
                                  </p:childTnLst>
                                </p:cTn>
                              </p:par>
                              <p:par>
                                <p:cTn id="75" presetID="22" presetClass="entr" presetSubtype="1" fill="hold" nodeType="withEffect">
                                  <p:stCondLst>
                                    <p:cond delay="0"/>
                                  </p:stCondLst>
                                  <p:childTnLst>
                                    <p:set>
                                      <p:cBhvr>
                                        <p:cTn id="76" dur="1" fill="hold">
                                          <p:stCondLst>
                                            <p:cond delay="0"/>
                                          </p:stCondLst>
                                        </p:cTn>
                                        <p:tgtEl>
                                          <p:spTgt spid="115"/>
                                        </p:tgtEl>
                                        <p:attrNameLst>
                                          <p:attrName>style.visibility</p:attrName>
                                        </p:attrNameLst>
                                      </p:cBhvr>
                                      <p:to>
                                        <p:strVal val="visible"/>
                                      </p:to>
                                    </p:set>
                                    <p:animEffect transition="in" filter="wipe(up)">
                                      <p:cBhvr>
                                        <p:cTn id="77" dur="750"/>
                                        <p:tgtEl>
                                          <p:spTgt spid="115"/>
                                        </p:tgtEl>
                                      </p:cBhvr>
                                    </p:animEffect>
                                  </p:childTnLst>
                                </p:cTn>
                              </p:par>
                              <p:par>
                                <p:cTn id="78" presetID="22" presetClass="entr" presetSubtype="1" fill="hold" nodeType="withEffect">
                                  <p:stCondLst>
                                    <p:cond delay="0"/>
                                  </p:stCondLst>
                                  <p:childTnLst>
                                    <p:set>
                                      <p:cBhvr>
                                        <p:cTn id="79" dur="1" fill="hold">
                                          <p:stCondLst>
                                            <p:cond delay="0"/>
                                          </p:stCondLst>
                                        </p:cTn>
                                        <p:tgtEl>
                                          <p:spTgt spid="151"/>
                                        </p:tgtEl>
                                        <p:attrNameLst>
                                          <p:attrName>style.visibility</p:attrName>
                                        </p:attrNameLst>
                                      </p:cBhvr>
                                      <p:to>
                                        <p:strVal val="visible"/>
                                      </p:to>
                                    </p:set>
                                    <p:animEffect transition="in" filter="wipe(up)">
                                      <p:cBhvr>
                                        <p:cTn id="80" dur="750"/>
                                        <p:tgtEl>
                                          <p:spTgt spid="151"/>
                                        </p:tgtEl>
                                      </p:cBhvr>
                                    </p:animEffect>
                                  </p:childTnLst>
                                </p:cTn>
                              </p:par>
                              <p:par>
                                <p:cTn id="81" presetID="22" presetClass="entr" presetSubtype="1" fill="hold" nodeType="withEffect">
                                  <p:stCondLst>
                                    <p:cond delay="0"/>
                                  </p:stCondLst>
                                  <p:childTnLst>
                                    <p:set>
                                      <p:cBhvr>
                                        <p:cTn id="82" dur="1" fill="hold">
                                          <p:stCondLst>
                                            <p:cond delay="0"/>
                                          </p:stCondLst>
                                        </p:cTn>
                                        <p:tgtEl>
                                          <p:spTgt spid="104"/>
                                        </p:tgtEl>
                                        <p:attrNameLst>
                                          <p:attrName>style.visibility</p:attrName>
                                        </p:attrNameLst>
                                      </p:cBhvr>
                                      <p:to>
                                        <p:strVal val="visible"/>
                                      </p:to>
                                    </p:set>
                                    <p:animEffect transition="in" filter="wipe(up)">
                                      <p:cBhvr>
                                        <p:cTn id="83" dur="750"/>
                                        <p:tgtEl>
                                          <p:spTgt spid="104"/>
                                        </p:tgtEl>
                                      </p:cBhvr>
                                    </p:animEffect>
                                  </p:childTnLst>
                                </p:cTn>
                              </p:par>
                              <p:par>
                                <p:cTn id="84" presetID="22" presetClass="entr" presetSubtype="1" fill="hold" nodeType="with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wipe(up)">
                                      <p:cBhvr>
                                        <p:cTn id="86" dur="750"/>
                                        <p:tgtEl>
                                          <p:spTgt spid="147"/>
                                        </p:tgtEl>
                                      </p:cBhvr>
                                    </p:animEffect>
                                  </p:childTnLst>
                                </p:cTn>
                              </p:par>
                              <p:par>
                                <p:cTn id="87" presetID="22" presetClass="entr" presetSubtype="1" fill="hold" nodeType="withEffect">
                                  <p:stCondLst>
                                    <p:cond delay="0"/>
                                  </p:stCondLst>
                                  <p:childTnLst>
                                    <p:set>
                                      <p:cBhvr>
                                        <p:cTn id="88" dur="1" fill="hold">
                                          <p:stCondLst>
                                            <p:cond delay="0"/>
                                          </p:stCondLst>
                                        </p:cTn>
                                        <p:tgtEl>
                                          <p:spTgt spid="103"/>
                                        </p:tgtEl>
                                        <p:attrNameLst>
                                          <p:attrName>style.visibility</p:attrName>
                                        </p:attrNameLst>
                                      </p:cBhvr>
                                      <p:to>
                                        <p:strVal val="visible"/>
                                      </p:to>
                                    </p:set>
                                    <p:animEffect transition="in" filter="wipe(up)">
                                      <p:cBhvr>
                                        <p:cTn id="89" dur="750"/>
                                        <p:tgtEl>
                                          <p:spTgt spid="103"/>
                                        </p:tgtEl>
                                      </p:cBhvr>
                                    </p:animEffect>
                                  </p:childTnLst>
                                </p:cTn>
                              </p:par>
                              <p:par>
                                <p:cTn id="90" presetID="22" presetClass="entr" presetSubtype="1" fill="hold" nodeType="withEffect">
                                  <p:stCondLst>
                                    <p:cond delay="0"/>
                                  </p:stCondLst>
                                  <p:childTnLst>
                                    <p:set>
                                      <p:cBhvr>
                                        <p:cTn id="91" dur="1" fill="hold">
                                          <p:stCondLst>
                                            <p:cond delay="0"/>
                                          </p:stCondLst>
                                        </p:cTn>
                                        <p:tgtEl>
                                          <p:spTgt spid="101"/>
                                        </p:tgtEl>
                                        <p:attrNameLst>
                                          <p:attrName>style.visibility</p:attrName>
                                        </p:attrNameLst>
                                      </p:cBhvr>
                                      <p:to>
                                        <p:strVal val="visible"/>
                                      </p:to>
                                    </p:set>
                                    <p:animEffect transition="in" filter="wipe(up)">
                                      <p:cBhvr>
                                        <p:cTn id="92" dur="750"/>
                                        <p:tgtEl>
                                          <p:spTgt spid="101"/>
                                        </p:tgtEl>
                                      </p:cBhvr>
                                    </p:animEffect>
                                  </p:childTnLst>
                                </p:cTn>
                              </p:par>
                              <p:par>
                                <p:cTn id="93" presetID="22" presetClass="entr" presetSubtype="1" fill="hold" nodeType="withEffect">
                                  <p:stCondLst>
                                    <p:cond delay="0"/>
                                  </p:stCondLst>
                                  <p:childTnLst>
                                    <p:set>
                                      <p:cBhvr>
                                        <p:cTn id="94" dur="1" fill="hold">
                                          <p:stCondLst>
                                            <p:cond delay="0"/>
                                          </p:stCondLst>
                                        </p:cTn>
                                        <p:tgtEl>
                                          <p:spTgt spid="149"/>
                                        </p:tgtEl>
                                        <p:attrNameLst>
                                          <p:attrName>style.visibility</p:attrName>
                                        </p:attrNameLst>
                                      </p:cBhvr>
                                      <p:to>
                                        <p:strVal val="visible"/>
                                      </p:to>
                                    </p:set>
                                    <p:animEffect transition="in" filter="wipe(up)">
                                      <p:cBhvr>
                                        <p:cTn id="95" dur="750"/>
                                        <p:tgtEl>
                                          <p:spTgt spid="149"/>
                                        </p:tgtEl>
                                      </p:cBhvr>
                                    </p:animEffect>
                                  </p:childTnLst>
                                </p:cTn>
                              </p:par>
                              <p:par>
                                <p:cTn id="96" presetID="22" presetClass="entr" presetSubtype="1"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wipe(up)">
                                      <p:cBhvr>
                                        <p:cTn id="98" dur="750"/>
                                        <p:tgtEl>
                                          <p:spTgt spid="100"/>
                                        </p:tgtEl>
                                      </p:cBhvr>
                                    </p:animEffect>
                                  </p:childTnLst>
                                </p:cTn>
                              </p:par>
                              <p:par>
                                <p:cTn id="99" presetID="22" presetClass="entr" presetSubtype="1" fill="hold" nodeType="withEffect">
                                  <p:stCondLst>
                                    <p:cond delay="0"/>
                                  </p:stCondLst>
                                  <p:childTnLst>
                                    <p:set>
                                      <p:cBhvr>
                                        <p:cTn id="100" dur="1" fill="hold">
                                          <p:stCondLst>
                                            <p:cond delay="0"/>
                                          </p:stCondLst>
                                        </p:cTn>
                                        <p:tgtEl>
                                          <p:spTgt spid="106"/>
                                        </p:tgtEl>
                                        <p:attrNameLst>
                                          <p:attrName>style.visibility</p:attrName>
                                        </p:attrNameLst>
                                      </p:cBhvr>
                                      <p:to>
                                        <p:strVal val="visible"/>
                                      </p:to>
                                    </p:set>
                                    <p:animEffect transition="in" filter="wipe(up)">
                                      <p:cBhvr>
                                        <p:cTn id="101" dur="750"/>
                                        <p:tgtEl>
                                          <p:spTgt spid="106"/>
                                        </p:tgtEl>
                                      </p:cBhvr>
                                    </p:animEffect>
                                  </p:childTnLst>
                                </p:cTn>
                              </p:par>
                              <p:par>
                                <p:cTn id="102" presetID="22" presetClass="entr" presetSubtype="1" fill="hold" nodeType="withEffect">
                                  <p:stCondLst>
                                    <p:cond delay="0"/>
                                  </p:stCondLst>
                                  <p:childTnLst>
                                    <p:set>
                                      <p:cBhvr>
                                        <p:cTn id="103" dur="1" fill="hold">
                                          <p:stCondLst>
                                            <p:cond delay="0"/>
                                          </p:stCondLst>
                                        </p:cTn>
                                        <p:tgtEl>
                                          <p:spTgt spid="99"/>
                                        </p:tgtEl>
                                        <p:attrNameLst>
                                          <p:attrName>style.visibility</p:attrName>
                                        </p:attrNameLst>
                                      </p:cBhvr>
                                      <p:to>
                                        <p:strVal val="visible"/>
                                      </p:to>
                                    </p:set>
                                    <p:animEffect transition="in" filter="wipe(up)">
                                      <p:cBhvr>
                                        <p:cTn id="104" dur="750"/>
                                        <p:tgtEl>
                                          <p:spTgt spid="99"/>
                                        </p:tgtEl>
                                      </p:cBhvr>
                                    </p:animEffect>
                                  </p:childTnLst>
                                </p:cTn>
                              </p:par>
                              <p:par>
                                <p:cTn id="105" presetID="22" presetClass="entr" presetSubtype="1" fill="hold" nodeType="withEffect">
                                  <p:stCondLst>
                                    <p:cond delay="0"/>
                                  </p:stCondLst>
                                  <p:childTnLst>
                                    <p:set>
                                      <p:cBhvr>
                                        <p:cTn id="106" dur="1" fill="hold">
                                          <p:stCondLst>
                                            <p:cond delay="0"/>
                                          </p:stCondLst>
                                        </p:cTn>
                                        <p:tgtEl>
                                          <p:spTgt spid="102"/>
                                        </p:tgtEl>
                                        <p:attrNameLst>
                                          <p:attrName>style.visibility</p:attrName>
                                        </p:attrNameLst>
                                      </p:cBhvr>
                                      <p:to>
                                        <p:strVal val="visible"/>
                                      </p:to>
                                    </p:set>
                                    <p:animEffect transition="in" filter="wipe(up)">
                                      <p:cBhvr>
                                        <p:cTn id="107" dur="750"/>
                                        <p:tgtEl>
                                          <p:spTgt spid="102"/>
                                        </p:tgtEl>
                                      </p:cBhvr>
                                    </p:animEffect>
                                  </p:childTnLst>
                                </p:cTn>
                              </p:par>
                              <p:par>
                                <p:cTn id="108" presetID="22" presetClass="entr" presetSubtype="1" fill="hold" nodeType="withEffect">
                                  <p:stCondLst>
                                    <p:cond delay="0"/>
                                  </p:stCondLst>
                                  <p:childTnLst>
                                    <p:set>
                                      <p:cBhvr>
                                        <p:cTn id="109" dur="1" fill="hold">
                                          <p:stCondLst>
                                            <p:cond delay="0"/>
                                          </p:stCondLst>
                                        </p:cTn>
                                        <p:tgtEl>
                                          <p:spTgt spid="97"/>
                                        </p:tgtEl>
                                        <p:attrNameLst>
                                          <p:attrName>style.visibility</p:attrName>
                                        </p:attrNameLst>
                                      </p:cBhvr>
                                      <p:to>
                                        <p:strVal val="visible"/>
                                      </p:to>
                                    </p:set>
                                    <p:animEffect transition="in" filter="wipe(up)">
                                      <p:cBhvr>
                                        <p:cTn id="110" dur="750"/>
                                        <p:tgtEl>
                                          <p:spTgt spid="97"/>
                                        </p:tgtEl>
                                      </p:cBhvr>
                                    </p:animEffect>
                                  </p:childTnLst>
                                </p:cTn>
                              </p:par>
                              <p:par>
                                <p:cTn id="111" presetID="22" presetClass="entr" presetSubtype="1" fill="hold" nodeType="withEffect">
                                  <p:stCondLst>
                                    <p:cond delay="0"/>
                                  </p:stCondLst>
                                  <p:childTnLst>
                                    <p:set>
                                      <p:cBhvr>
                                        <p:cTn id="112" dur="1" fill="hold">
                                          <p:stCondLst>
                                            <p:cond delay="0"/>
                                          </p:stCondLst>
                                        </p:cTn>
                                        <p:tgtEl>
                                          <p:spTgt spid="98"/>
                                        </p:tgtEl>
                                        <p:attrNameLst>
                                          <p:attrName>style.visibility</p:attrName>
                                        </p:attrNameLst>
                                      </p:cBhvr>
                                      <p:to>
                                        <p:strVal val="visible"/>
                                      </p:to>
                                    </p:set>
                                    <p:animEffect transition="in" filter="wipe(up)">
                                      <p:cBhvr>
                                        <p:cTn id="113" dur="750"/>
                                        <p:tgtEl>
                                          <p:spTgt spid="98"/>
                                        </p:tgtEl>
                                      </p:cBhvr>
                                    </p:animEffect>
                                  </p:childTnLst>
                                </p:cTn>
                              </p:par>
                              <p:par>
                                <p:cTn id="114" presetID="22" presetClass="entr" presetSubtype="1" fill="hold" nodeType="withEffect">
                                  <p:stCondLst>
                                    <p:cond delay="0"/>
                                  </p:stCondLst>
                                  <p:childTnLst>
                                    <p:set>
                                      <p:cBhvr>
                                        <p:cTn id="115" dur="1" fill="hold">
                                          <p:stCondLst>
                                            <p:cond delay="0"/>
                                          </p:stCondLst>
                                        </p:cTn>
                                        <p:tgtEl>
                                          <p:spTgt spid="96"/>
                                        </p:tgtEl>
                                        <p:attrNameLst>
                                          <p:attrName>style.visibility</p:attrName>
                                        </p:attrNameLst>
                                      </p:cBhvr>
                                      <p:to>
                                        <p:strVal val="visible"/>
                                      </p:to>
                                    </p:set>
                                    <p:animEffect transition="in" filter="wipe(up)">
                                      <p:cBhvr>
                                        <p:cTn id="116" dur="750"/>
                                        <p:tgtEl>
                                          <p:spTgt spid="96"/>
                                        </p:tgtEl>
                                      </p:cBhvr>
                                    </p:animEffect>
                                  </p:childTnLst>
                                </p:cTn>
                              </p:par>
                              <p:par>
                                <p:cTn id="117" presetID="22" presetClass="entr" presetSubtype="1" fill="hold" nodeType="with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wipe(up)">
                                      <p:cBhvr>
                                        <p:cTn id="119" dur="750"/>
                                        <p:tgtEl>
                                          <p:spTgt spid="95"/>
                                        </p:tgtEl>
                                      </p:cBhvr>
                                    </p:animEffect>
                                  </p:childTnLst>
                                </p:cTn>
                              </p:par>
                              <p:par>
                                <p:cTn id="120" presetID="22" presetClass="entr" presetSubtype="1" fill="hold" nodeType="withEffect">
                                  <p:stCondLst>
                                    <p:cond delay="0"/>
                                  </p:stCondLst>
                                  <p:childTnLst>
                                    <p:set>
                                      <p:cBhvr>
                                        <p:cTn id="121" dur="1" fill="hold">
                                          <p:stCondLst>
                                            <p:cond delay="0"/>
                                          </p:stCondLst>
                                        </p:cTn>
                                        <p:tgtEl>
                                          <p:spTgt spid="165"/>
                                        </p:tgtEl>
                                        <p:attrNameLst>
                                          <p:attrName>style.visibility</p:attrName>
                                        </p:attrNameLst>
                                      </p:cBhvr>
                                      <p:to>
                                        <p:strVal val="visible"/>
                                      </p:to>
                                    </p:set>
                                    <p:animEffect transition="in" filter="wipe(up)">
                                      <p:cBhvr>
                                        <p:cTn id="122" dur="750"/>
                                        <p:tgtEl>
                                          <p:spTgt spid="165"/>
                                        </p:tgtEl>
                                      </p:cBhvr>
                                    </p:animEffect>
                                  </p:childTnLst>
                                </p:cTn>
                              </p:par>
                              <p:par>
                                <p:cTn id="123" presetID="22" presetClass="entr" presetSubtype="1" fill="hold" nodeType="withEffect">
                                  <p:stCondLst>
                                    <p:cond delay="0"/>
                                  </p:stCondLst>
                                  <p:childTnLst>
                                    <p:set>
                                      <p:cBhvr>
                                        <p:cTn id="124" dur="1" fill="hold">
                                          <p:stCondLst>
                                            <p:cond delay="0"/>
                                          </p:stCondLst>
                                        </p:cTn>
                                        <p:tgtEl>
                                          <p:spTgt spid="13"/>
                                        </p:tgtEl>
                                        <p:attrNameLst>
                                          <p:attrName>style.visibility</p:attrName>
                                        </p:attrNameLst>
                                      </p:cBhvr>
                                      <p:to>
                                        <p:strVal val="visible"/>
                                      </p:to>
                                    </p:set>
                                    <p:animEffect transition="in" filter="wipe(up)">
                                      <p:cBhvr>
                                        <p:cTn id="125" dur="750"/>
                                        <p:tgtEl>
                                          <p:spTgt spid="13"/>
                                        </p:tgtEl>
                                      </p:cBhvr>
                                    </p:animEffect>
                                  </p:childTnLst>
                                </p:cTn>
                              </p:par>
                              <p:par>
                                <p:cTn id="126" presetID="22" presetClass="entr" presetSubtype="1" fill="hold" nodeType="withEffect">
                                  <p:stCondLst>
                                    <p:cond delay="0"/>
                                  </p:stCondLst>
                                  <p:childTnLst>
                                    <p:set>
                                      <p:cBhvr>
                                        <p:cTn id="127" dur="1" fill="hold">
                                          <p:stCondLst>
                                            <p:cond delay="0"/>
                                          </p:stCondLst>
                                        </p:cTn>
                                        <p:tgtEl>
                                          <p:spTgt spid="168"/>
                                        </p:tgtEl>
                                        <p:attrNameLst>
                                          <p:attrName>style.visibility</p:attrName>
                                        </p:attrNameLst>
                                      </p:cBhvr>
                                      <p:to>
                                        <p:strVal val="visible"/>
                                      </p:to>
                                    </p:set>
                                    <p:animEffect transition="in" filter="wipe(up)">
                                      <p:cBhvr>
                                        <p:cTn id="128" dur="750"/>
                                        <p:tgtEl>
                                          <p:spTgt spid="168"/>
                                        </p:tgtEl>
                                      </p:cBhvr>
                                    </p:animEffect>
                                  </p:childTnLst>
                                </p:cTn>
                              </p:par>
                              <p:par>
                                <p:cTn id="129" presetID="22" presetClass="entr" presetSubtype="1" fill="hold" nodeType="withEffect">
                                  <p:stCondLst>
                                    <p:cond delay="0"/>
                                  </p:stCondLst>
                                  <p:childTnLst>
                                    <p:set>
                                      <p:cBhvr>
                                        <p:cTn id="130" dur="1" fill="hold">
                                          <p:stCondLst>
                                            <p:cond delay="0"/>
                                          </p:stCondLst>
                                        </p:cTn>
                                        <p:tgtEl>
                                          <p:spTgt spid="105"/>
                                        </p:tgtEl>
                                        <p:attrNameLst>
                                          <p:attrName>style.visibility</p:attrName>
                                        </p:attrNameLst>
                                      </p:cBhvr>
                                      <p:to>
                                        <p:strVal val="visible"/>
                                      </p:to>
                                    </p:set>
                                    <p:animEffect transition="in" filter="wipe(up)">
                                      <p:cBhvr>
                                        <p:cTn id="131" dur="500"/>
                                        <p:tgtEl>
                                          <p:spTgt spid="105"/>
                                        </p:tgtEl>
                                      </p:cBhvr>
                                    </p:animEffect>
                                  </p:childTnLst>
                                </p:cTn>
                              </p:par>
                              <p:par>
                                <p:cTn id="132" presetID="22" presetClass="entr" presetSubtype="1" fill="hold" nodeType="withEffect">
                                  <p:stCondLst>
                                    <p:cond delay="0"/>
                                  </p:stCondLst>
                                  <p:childTnLst>
                                    <p:set>
                                      <p:cBhvr>
                                        <p:cTn id="133" dur="1" fill="hold">
                                          <p:stCondLst>
                                            <p:cond delay="0"/>
                                          </p:stCondLst>
                                        </p:cTn>
                                        <p:tgtEl>
                                          <p:spTgt spid="163"/>
                                        </p:tgtEl>
                                        <p:attrNameLst>
                                          <p:attrName>style.visibility</p:attrName>
                                        </p:attrNameLst>
                                      </p:cBhvr>
                                      <p:to>
                                        <p:strVal val="visible"/>
                                      </p:to>
                                    </p:set>
                                    <p:animEffect transition="in" filter="wipe(up)">
                                      <p:cBhvr>
                                        <p:cTn id="134" dur="750"/>
                                        <p:tgtEl>
                                          <p:spTgt spid="163"/>
                                        </p:tgtEl>
                                      </p:cBhvr>
                                    </p:animEffect>
                                  </p:childTnLst>
                                </p:cTn>
                              </p:par>
                              <p:par>
                                <p:cTn id="135" presetID="22" presetClass="entr" presetSubtype="1" fill="hold" nodeType="withEffect">
                                  <p:stCondLst>
                                    <p:cond delay="0"/>
                                  </p:stCondLst>
                                  <p:childTnLst>
                                    <p:set>
                                      <p:cBhvr>
                                        <p:cTn id="136" dur="1" fill="hold">
                                          <p:stCondLst>
                                            <p:cond delay="0"/>
                                          </p:stCondLst>
                                        </p:cTn>
                                        <p:tgtEl>
                                          <p:spTgt spid="166"/>
                                        </p:tgtEl>
                                        <p:attrNameLst>
                                          <p:attrName>style.visibility</p:attrName>
                                        </p:attrNameLst>
                                      </p:cBhvr>
                                      <p:to>
                                        <p:strVal val="visible"/>
                                      </p:to>
                                    </p:set>
                                    <p:animEffect transition="in" filter="wipe(up)">
                                      <p:cBhvr>
                                        <p:cTn id="137" dur="750"/>
                                        <p:tgtEl>
                                          <p:spTgt spid="166"/>
                                        </p:tgtEl>
                                      </p:cBhvr>
                                    </p:animEffect>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randombar(horizontal)">
                                      <p:cBhvr>
                                        <p:cTn id="142" dur="500"/>
                                        <p:tgtEl>
                                          <p:spTgt spid="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wipe(down)">
                                      <p:cBhvr>
                                        <p:cTn id="147" dur="500"/>
                                        <p:tgtEl>
                                          <p:spTgt spid="8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xit" presetSubtype="0" fill="hold" nodeType="clickEffect">
                                  <p:stCondLst>
                                    <p:cond delay="0"/>
                                  </p:stCondLst>
                                  <p:childTnLst>
                                    <p:animEffect transition="out" filter="fade">
                                      <p:cBhvr>
                                        <p:cTn id="151" dur="500"/>
                                        <p:tgtEl>
                                          <p:spTgt spid="171"/>
                                        </p:tgtEl>
                                      </p:cBhvr>
                                    </p:animEffect>
                                    <p:set>
                                      <p:cBhvr>
                                        <p:cTn id="152" dur="1" fill="hold">
                                          <p:stCondLst>
                                            <p:cond delay="499"/>
                                          </p:stCondLst>
                                        </p:cTn>
                                        <p:tgtEl>
                                          <p:spTgt spid="171"/>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108"/>
                                        </p:tgtEl>
                                      </p:cBhvr>
                                    </p:animEffect>
                                    <p:set>
                                      <p:cBhvr>
                                        <p:cTn id="155" dur="1" fill="hold">
                                          <p:stCondLst>
                                            <p:cond delay="499"/>
                                          </p:stCondLst>
                                        </p:cTn>
                                        <p:tgtEl>
                                          <p:spTgt spid="108"/>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500"/>
                                        <p:tgtEl>
                                          <p:spTgt spid="113"/>
                                        </p:tgtEl>
                                      </p:cBhvr>
                                    </p:animEffect>
                                    <p:set>
                                      <p:cBhvr>
                                        <p:cTn id="158" dur="1" fill="hold">
                                          <p:stCondLst>
                                            <p:cond delay="499"/>
                                          </p:stCondLst>
                                        </p:cTn>
                                        <p:tgtEl>
                                          <p:spTgt spid="113"/>
                                        </p:tgtEl>
                                        <p:attrNameLst>
                                          <p:attrName>style.visibility</p:attrName>
                                        </p:attrNameLst>
                                      </p:cBhvr>
                                      <p:to>
                                        <p:strVal val="hidden"/>
                                      </p:to>
                                    </p:set>
                                  </p:childTnLst>
                                </p:cTn>
                              </p:par>
                              <p:par>
                                <p:cTn id="159" presetID="10" presetClass="exit" presetSubtype="0" fill="hold" nodeType="withEffect">
                                  <p:stCondLst>
                                    <p:cond delay="0"/>
                                  </p:stCondLst>
                                  <p:childTnLst>
                                    <p:animEffect transition="out" filter="fade">
                                      <p:cBhvr>
                                        <p:cTn id="160" dur="500"/>
                                        <p:tgtEl>
                                          <p:spTgt spid="111"/>
                                        </p:tgtEl>
                                      </p:cBhvr>
                                    </p:animEffect>
                                    <p:set>
                                      <p:cBhvr>
                                        <p:cTn id="161" dur="1" fill="hold">
                                          <p:stCondLst>
                                            <p:cond delay="499"/>
                                          </p:stCondLst>
                                        </p:cTn>
                                        <p:tgtEl>
                                          <p:spTgt spid="111"/>
                                        </p:tgtEl>
                                        <p:attrNameLst>
                                          <p:attrName>style.visibility</p:attrName>
                                        </p:attrNameLst>
                                      </p:cBhvr>
                                      <p:to>
                                        <p:strVal val="hidden"/>
                                      </p:to>
                                    </p:set>
                                  </p:childTnLst>
                                </p:cTn>
                              </p:par>
                              <p:par>
                                <p:cTn id="162" presetID="10" presetClass="exit" presetSubtype="0" fill="hold" nodeType="withEffect">
                                  <p:stCondLst>
                                    <p:cond delay="0"/>
                                  </p:stCondLst>
                                  <p:childTnLst>
                                    <p:animEffect transition="out" filter="fade">
                                      <p:cBhvr>
                                        <p:cTn id="163" dur="500"/>
                                        <p:tgtEl>
                                          <p:spTgt spid="110"/>
                                        </p:tgtEl>
                                      </p:cBhvr>
                                    </p:animEffect>
                                    <p:set>
                                      <p:cBhvr>
                                        <p:cTn id="164" dur="1" fill="hold">
                                          <p:stCondLst>
                                            <p:cond delay="499"/>
                                          </p:stCondLst>
                                        </p:cTn>
                                        <p:tgtEl>
                                          <p:spTgt spid="110"/>
                                        </p:tgtEl>
                                        <p:attrNameLst>
                                          <p:attrName>style.visibility</p:attrName>
                                        </p:attrNameLst>
                                      </p:cBhvr>
                                      <p:to>
                                        <p:strVal val="hidden"/>
                                      </p:to>
                                    </p:set>
                                  </p:childTnLst>
                                </p:cTn>
                              </p:par>
                              <p:par>
                                <p:cTn id="165" presetID="10" presetClass="exit" presetSubtype="0" fill="hold" nodeType="withEffect">
                                  <p:stCondLst>
                                    <p:cond delay="0"/>
                                  </p:stCondLst>
                                  <p:childTnLst>
                                    <p:animEffect transition="out" filter="fade">
                                      <p:cBhvr>
                                        <p:cTn id="166" dur="500"/>
                                        <p:tgtEl>
                                          <p:spTgt spid="109"/>
                                        </p:tgtEl>
                                      </p:cBhvr>
                                    </p:animEffect>
                                    <p:set>
                                      <p:cBhvr>
                                        <p:cTn id="167" dur="1" fill="hold">
                                          <p:stCondLst>
                                            <p:cond delay="499"/>
                                          </p:stCondLst>
                                        </p:cTn>
                                        <p:tgtEl>
                                          <p:spTgt spid="109"/>
                                        </p:tgtEl>
                                        <p:attrNameLst>
                                          <p:attrName>style.visibility</p:attrName>
                                        </p:attrNameLst>
                                      </p:cBhvr>
                                      <p:to>
                                        <p:strVal val="hidden"/>
                                      </p:to>
                                    </p:set>
                                  </p:childTnLst>
                                </p:cTn>
                              </p:par>
                              <p:par>
                                <p:cTn id="168" presetID="10" presetClass="exit" presetSubtype="0" fill="hold" nodeType="withEffect">
                                  <p:stCondLst>
                                    <p:cond delay="0"/>
                                  </p:stCondLst>
                                  <p:childTnLst>
                                    <p:animEffect transition="out" filter="fade">
                                      <p:cBhvr>
                                        <p:cTn id="169" dur="500"/>
                                        <p:tgtEl>
                                          <p:spTgt spid="127"/>
                                        </p:tgtEl>
                                      </p:cBhvr>
                                    </p:animEffect>
                                    <p:set>
                                      <p:cBhvr>
                                        <p:cTn id="170" dur="1" fill="hold">
                                          <p:stCondLst>
                                            <p:cond delay="499"/>
                                          </p:stCondLst>
                                        </p:cTn>
                                        <p:tgtEl>
                                          <p:spTgt spid="127"/>
                                        </p:tgtEl>
                                        <p:attrNameLst>
                                          <p:attrName>style.visibility</p:attrName>
                                        </p:attrNameLst>
                                      </p:cBhvr>
                                      <p:to>
                                        <p:strVal val="hidden"/>
                                      </p:to>
                                    </p:set>
                                  </p:childTnLst>
                                </p:cTn>
                              </p:par>
                              <p:par>
                                <p:cTn id="171" presetID="10" presetClass="exit" presetSubtype="0" fill="hold" nodeType="withEffect">
                                  <p:stCondLst>
                                    <p:cond delay="0"/>
                                  </p:stCondLst>
                                  <p:childTnLst>
                                    <p:animEffect transition="out" filter="fade">
                                      <p:cBhvr>
                                        <p:cTn id="172" dur="500"/>
                                        <p:tgtEl>
                                          <p:spTgt spid="128"/>
                                        </p:tgtEl>
                                      </p:cBhvr>
                                    </p:animEffect>
                                    <p:set>
                                      <p:cBhvr>
                                        <p:cTn id="173" dur="1" fill="hold">
                                          <p:stCondLst>
                                            <p:cond delay="499"/>
                                          </p:stCondLst>
                                        </p:cTn>
                                        <p:tgtEl>
                                          <p:spTgt spid="128"/>
                                        </p:tgtEl>
                                        <p:attrNameLst>
                                          <p:attrName>style.visibility</p:attrName>
                                        </p:attrNameLst>
                                      </p:cBhvr>
                                      <p:to>
                                        <p:strVal val="hidden"/>
                                      </p:to>
                                    </p:set>
                                  </p:childTnLst>
                                </p:cTn>
                              </p:par>
                              <p:par>
                                <p:cTn id="174" presetID="10" presetClass="exit" presetSubtype="0" fill="hold" nodeType="withEffect">
                                  <p:stCondLst>
                                    <p:cond delay="0"/>
                                  </p:stCondLst>
                                  <p:childTnLst>
                                    <p:animEffect transition="out" filter="fade">
                                      <p:cBhvr>
                                        <p:cTn id="175" dur="500"/>
                                        <p:tgtEl>
                                          <p:spTgt spid="133"/>
                                        </p:tgtEl>
                                      </p:cBhvr>
                                    </p:animEffect>
                                    <p:set>
                                      <p:cBhvr>
                                        <p:cTn id="176" dur="1" fill="hold">
                                          <p:stCondLst>
                                            <p:cond delay="499"/>
                                          </p:stCondLst>
                                        </p:cTn>
                                        <p:tgtEl>
                                          <p:spTgt spid="133"/>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500"/>
                                        <p:tgtEl>
                                          <p:spTgt spid="130"/>
                                        </p:tgtEl>
                                      </p:cBhvr>
                                    </p:animEffect>
                                    <p:set>
                                      <p:cBhvr>
                                        <p:cTn id="179" dur="1" fill="hold">
                                          <p:stCondLst>
                                            <p:cond delay="499"/>
                                          </p:stCondLst>
                                        </p:cTn>
                                        <p:tgtEl>
                                          <p:spTgt spid="130"/>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119"/>
                                        </p:tgtEl>
                                      </p:cBhvr>
                                    </p:animEffect>
                                    <p:set>
                                      <p:cBhvr>
                                        <p:cTn id="182" dur="1" fill="hold">
                                          <p:stCondLst>
                                            <p:cond delay="499"/>
                                          </p:stCondLst>
                                        </p:cTn>
                                        <p:tgtEl>
                                          <p:spTgt spid="119"/>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500"/>
                                        <p:tgtEl>
                                          <p:spTgt spid="107"/>
                                        </p:tgtEl>
                                      </p:cBhvr>
                                    </p:animEffect>
                                    <p:set>
                                      <p:cBhvr>
                                        <p:cTn id="185" dur="1" fill="hold">
                                          <p:stCondLst>
                                            <p:cond delay="499"/>
                                          </p:stCondLst>
                                        </p:cTn>
                                        <p:tgtEl>
                                          <p:spTgt spid="107"/>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500"/>
                                        <p:tgtEl>
                                          <p:spTgt spid="144"/>
                                        </p:tgtEl>
                                      </p:cBhvr>
                                    </p:animEffect>
                                    <p:set>
                                      <p:cBhvr>
                                        <p:cTn id="188" dur="1" fill="hold">
                                          <p:stCondLst>
                                            <p:cond delay="499"/>
                                          </p:stCondLst>
                                        </p:cTn>
                                        <p:tgtEl>
                                          <p:spTgt spid="144"/>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500"/>
                                        <p:tgtEl>
                                          <p:spTgt spid="116"/>
                                        </p:tgtEl>
                                      </p:cBhvr>
                                    </p:animEffect>
                                    <p:set>
                                      <p:cBhvr>
                                        <p:cTn id="191" dur="1" fill="hold">
                                          <p:stCondLst>
                                            <p:cond delay="499"/>
                                          </p:stCondLst>
                                        </p:cTn>
                                        <p:tgtEl>
                                          <p:spTgt spid="116"/>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500"/>
                                        <p:tgtEl>
                                          <p:spTgt spid="142"/>
                                        </p:tgtEl>
                                      </p:cBhvr>
                                    </p:animEffect>
                                    <p:set>
                                      <p:cBhvr>
                                        <p:cTn id="194" dur="1" fill="hold">
                                          <p:stCondLst>
                                            <p:cond delay="499"/>
                                          </p:stCondLst>
                                        </p:cTn>
                                        <p:tgtEl>
                                          <p:spTgt spid="142"/>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500"/>
                                        <p:tgtEl>
                                          <p:spTgt spid="121"/>
                                        </p:tgtEl>
                                      </p:cBhvr>
                                    </p:animEffect>
                                    <p:set>
                                      <p:cBhvr>
                                        <p:cTn id="197" dur="1" fill="hold">
                                          <p:stCondLst>
                                            <p:cond delay="499"/>
                                          </p:stCondLst>
                                        </p:cTn>
                                        <p:tgtEl>
                                          <p:spTgt spid="121"/>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500"/>
                                        <p:tgtEl>
                                          <p:spTgt spid="155"/>
                                        </p:tgtEl>
                                      </p:cBhvr>
                                    </p:animEffect>
                                    <p:set>
                                      <p:cBhvr>
                                        <p:cTn id="200" dur="1" fill="hold">
                                          <p:stCondLst>
                                            <p:cond delay="499"/>
                                          </p:stCondLst>
                                        </p:cTn>
                                        <p:tgtEl>
                                          <p:spTgt spid="155"/>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500"/>
                                        <p:tgtEl>
                                          <p:spTgt spid="125"/>
                                        </p:tgtEl>
                                      </p:cBhvr>
                                    </p:animEffect>
                                    <p:set>
                                      <p:cBhvr>
                                        <p:cTn id="203" dur="1" fill="hold">
                                          <p:stCondLst>
                                            <p:cond delay="499"/>
                                          </p:stCondLst>
                                        </p:cTn>
                                        <p:tgtEl>
                                          <p:spTgt spid="125"/>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500"/>
                                        <p:tgtEl>
                                          <p:spTgt spid="160"/>
                                        </p:tgtEl>
                                      </p:cBhvr>
                                    </p:animEffect>
                                    <p:set>
                                      <p:cBhvr>
                                        <p:cTn id="206" dur="1" fill="hold">
                                          <p:stCondLst>
                                            <p:cond delay="499"/>
                                          </p:stCondLst>
                                        </p:cTn>
                                        <p:tgtEl>
                                          <p:spTgt spid="160"/>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500"/>
                                        <p:tgtEl>
                                          <p:spTgt spid="123"/>
                                        </p:tgtEl>
                                      </p:cBhvr>
                                    </p:animEffect>
                                    <p:set>
                                      <p:cBhvr>
                                        <p:cTn id="209" dur="1" fill="hold">
                                          <p:stCondLst>
                                            <p:cond delay="499"/>
                                          </p:stCondLst>
                                        </p:cTn>
                                        <p:tgtEl>
                                          <p:spTgt spid="123"/>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500"/>
                                        <p:tgtEl>
                                          <p:spTgt spid="161"/>
                                        </p:tgtEl>
                                      </p:cBhvr>
                                    </p:animEffect>
                                    <p:set>
                                      <p:cBhvr>
                                        <p:cTn id="212" dur="1" fill="hold">
                                          <p:stCondLst>
                                            <p:cond delay="499"/>
                                          </p:stCondLst>
                                        </p:cTn>
                                        <p:tgtEl>
                                          <p:spTgt spid="161"/>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500"/>
                                        <p:tgtEl>
                                          <p:spTgt spid="115"/>
                                        </p:tgtEl>
                                      </p:cBhvr>
                                    </p:animEffect>
                                    <p:set>
                                      <p:cBhvr>
                                        <p:cTn id="215" dur="1" fill="hold">
                                          <p:stCondLst>
                                            <p:cond delay="499"/>
                                          </p:stCondLst>
                                        </p:cTn>
                                        <p:tgtEl>
                                          <p:spTgt spid="115"/>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151"/>
                                        </p:tgtEl>
                                      </p:cBhvr>
                                    </p:animEffect>
                                    <p:set>
                                      <p:cBhvr>
                                        <p:cTn id="218" dur="1" fill="hold">
                                          <p:stCondLst>
                                            <p:cond delay="499"/>
                                          </p:stCondLst>
                                        </p:cTn>
                                        <p:tgtEl>
                                          <p:spTgt spid="151"/>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104"/>
                                        </p:tgtEl>
                                      </p:cBhvr>
                                    </p:animEffect>
                                    <p:set>
                                      <p:cBhvr>
                                        <p:cTn id="221" dur="1" fill="hold">
                                          <p:stCondLst>
                                            <p:cond delay="499"/>
                                          </p:stCondLst>
                                        </p:cTn>
                                        <p:tgtEl>
                                          <p:spTgt spid="104"/>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500"/>
                                        <p:tgtEl>
                                          <p:spTgt spid="147"/>
                                        </p:tgtEl>
                                      </p:cBhvr>
                                    </p:animEffect>
                                    <p:set>
                                      <p:cBhvr>
                                        <p:cTn id="224" dur="1" fill="hold">
                                          <p:stCondLst>
                                            <p:cond delay="499"/>
                                          </p:stCondLst>
                                        </p:cTn>
                                        <p:tgtEl>
                                          <p:spTgt spid="147"/>
                                        </p:tgtEl>
                                        <p:attrNameLst>
                                          <p:attrName>style.visibility</p:attrName>
                                        </p:attrNameLst>
                                      </p:cBhvr>
                                      <p:to>
                                        <p:strVal val="hidden"/>
                                      </p:to>
                                    </p:set>
                                  </p:childTnLst>
                                </p:cTn>
                              </p:par>
                              <p:par>
                                <p:cTn id="225" presetID="10" presetClass="exit" presetSubtype="0" fill="hold" nodeType="withEffect">
                                  <p:stCondLst>
                                    <p:cond delay="0"/>
                                  </p:stCondLst>
                                  <p:childTnLst>
                                    <p:animEffect transition="out" filter="fade">
                                      <p:cBhvr>
                                        <p:cTn id="226" dur="500"/>
                                        <p:tgtEl>
                                          <p:spTgt spid="103"/>
                                        </p:tgtEl>
                                      </p:cBhvr>
                                    </p:animEffect>
                                    <p:set>
                                      <p:cBhvr>
                                        <p:cTn id="227" dur="1" fill="hold">
                                          <p:stCondLst>
                                            <p:cond delay="499"/>
                                          </p:stCondLst>
                                        </p:cTn>
                                        <p:tgtEl>
                                          <p:spTgt spid="103"/>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500"/>
                                        <p:tgtEl>
                                          <p:spTgt spid="101"/>
                                        </p:tgtEl>
                                      </p:cBhvr>
                                    </p:animEffect>
                                    <p:set>
                                      <p:cBhvr>
                                        <p:cTn id="230" dur="1" fill="hold">
                                          <p:stCondLst>
                                            <p:cond delay="499"/>
                                          </p:stCondLst>
                                        </p:cTn>
                                        <p:tgtEl>
                                          <p:spTgt spid="101"/>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500"/>
                                        <p:tgtEl>
                                          <p:spTgt spid="149"/>
                                        </p:tgtEl>
                                      </p:cBhvr>
                                    </p:animEffect>
                                    <p:set>
                                      <p:cBhvr>
                                        <p:cTn id="233" dur="1" fill="hold">
                                          <p:stCondLst>
                                            <p:cond delay="499"/>
                                          </p:stCondLst>
                                        </p:cTn>
                                        <p:tgtEl>
                                          <p:spTgt spid="149"/>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500"/>
                                        <p:tgtEl>
                                          <p:spTgt spid="100"/>
                                        </p:tgtEl>
                                      </p:cBhvr>
                                    </p:animEffect>
                                    <p:set>
                                      <p:cBhvr>
                                        <p:cTn id="236" dur="1" fill="hold">
                                          <p:stCondLst>
                                            <p:cond delay="499"/>
                                          </p:stCondLst>
                                        </p:cTn>
                                        <p:tgtEl>
                                          <p:spTgt spid="100"/>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106"/>
                                        </p:tgtEl>
                                      </p:cBhvr>
                                    </p:animEffect>
                                    <p:set>
                                      <p:cBhvr>
                                        <p:cTn id="239" dur="1" fill="hold">
                                          <p:stCondLst>
                                            <p:cond delay="499"/>
                                          </p:stCondLst>
                                        </p:cTn>
                                        <p:tgtEl>
                                          <p:spTgt spid="106"/>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99"/>
                                        </p:tgtEl>
                                      </p:cBhvr>
                                    </p:animEffect>
                                    <p:set>
                                      <p:cBhvr>
                                        <p:cTn id="242" dur="1" fill="hold">
                                          <p:stCondLst>
                                            <p:cond delay="499"/>
                                          </p:stCondLst>
                                        </p:cTn>
                                        <p:tgtEl>
                                          <p:spTgt spid="99"/>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500"/>
                                        <p:tgtEl>
                                          <p:spTgt spid="102"/>
                                        </p:tgtEl>
                                      </p:cBhvr>
                                    </p:animEffect>
                                    <p:set>
                                      <p:cBhvr>
                                        <p:cTn id="245" dur="1" fill="hold">
                                          <p:stCondLst>
                                            <p:cond delay="499"/>
                                          </p:stCondLst>
                                        </p:cTn>
                                        <p:tgtEl>
                                          <p:spTgt spid="102"/>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500"/>
                                        <p:tgtEl>
                                          <p:spTgt spid="97"/>
                                        </p:tgtEl>
                                      </p:cBhvr>
                                    </p:animEffect>
                                    <p:set>
                                      <p:cBhvr>
                                        <p:cTn id="248" dur="1" fill="hold">
                                          <p:stCondLst>
                                            <p:cond delay="499"/>
                                          </p:stCondLst>
                                        </p:cTn>
                                        <p:tgtEl>
                                          <p:spTgt spid="97"/>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98"/>
                                        </p:tgtEl>
                                      </p:cBhvr>
                                    </p:animEffect>
                                    <p:set>
                                      <p:cBhvr>
                                        <p:cTn id="251" dur="1" fill="hold">
                                          <p:stCondLst>
                                            <p:cond delay="499"/>
                                          </p:stCondLst>
                                        </p:cTn>
                                        <p:tgtEl>
                                          <p:spTgt spid="98"/>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500"/>
                                        <p:tgtEl>
                                          <p:spTgt spid="96"/>
                                        </p:tgtEl>
                                      </p:cBhvr>
                                    </p:animEffect>
                                    <p:set>
                                      <p:cBhvr>
                                        <p:cTn id="254" dur="1" fill="hold">
                                          <p:stCondLst>
                                            <p:cond delay="499"/>
                                          </p:stCondLst>
                                        </p:cTn>
                                        <p:tgtEl>
                                          <p:spTgt spid="96"/>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95"/>
                                        </p:tgtEl>
                                      </p:cBhvr>
                                    </p:animEffect>
                                    <p:set>
                                      <p:cBhvr>
                                        <p:cTn id="257" dur="1" fill="hold">
                                          <p:stCondLst>
                                            <p:cond delay="499"/>
                                          </p:stCondLst>
                                        </p:cTn>
                                        <p:tgtEl>
                                          <p:spTgt spid="95"/>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165"/>
                                        </p:tgtEl>
                                      </p:cBhvr>
                                    </p:animEffect>
                                    <p:set>
                                      <p:cBhvr>
                                        <p:cTn id="260" dur="1" fill="hold">
                                          <p:stCondLst>
                                            <p:cond delay="499"/>
                                          </p:stCondLst>
                                        </p:cTn>
                                        <p:tgtEl>
                                          <p:spTgt spid="165"/>
                                        </p:tgtEl>
                                        <p:attrNameLst>
                                          <p:attrName>style.visibility</p:attrName>
                                        </p:attrNameLst>
                                      </p:cBhvr>
                                      <p:to>
                                        <p:strVal val="hidden"/>
                                      </p:to>
                                    </p:set>
                                  </p:childTnLst>
                                </p:cTn>
                              </p:par>
                              <p:par>
                                <p:cTn id="261" presetID="10" presetClass="exit" presetSubtype="0" fill="hold" nodeType="withEffect">
                                  <p:stCondLst>
                                    <p:cond delay="0"/>
                                  </p:stCondLst>
                                  <p:childTnLst>
                                    <p:animEffect transition="out" filter="fade">
                                      <p:cBhvr>
                                        <p:cTn id="262" dur="500"/>
                                        <p:tgtEl>
                                          <p:spTgt spid="13"/>
                                        </p:tgtEl>
                                      </p:cBhvr>
                                    </p:animEffect>
                                    <p:set>
                                      <p:cBhvr>
                                        <p:cTn id="263" dur="1" fill="hold">
                                          <p:stCondLst>
                                            <p:cond delay="499"/>
                                          </p:stCondLst>
                                        </p:cTn>
                                        <p:tgtEl>
                                          <p:spTgt spid="13"/>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168"/>
                                        </p:tgtEl>
                                      </p:cBhvr>
                                    </p:animEffect>
                                    <p:set>
                                      <p:cBhvr>
                                        <p:cTn id="266" dur="1" fill="hold">
                                          <p:stCondLst>
                                            <p:cond delay="499"/>
                                          </p:stCondLst>
                                        </p:cTn>
                                        <p:tgtEl>
                                          <p:spTgt spid="168"/>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500"/>
                                        <p:tgtEl>
                                          <p:spTgt spid="163"/>
                                        </p:tgtEl>
                                      </p:cBhvr>
                                    </p:animEffect>
                                    <p:set>
                                      <p:cBhvr>
                                        <p:cTn id="269" dur="1" fill="hold">
                                          <p:stCondLst>
                                            <p:cond delay="499"/>
                                          </p:stCondLst>
                                        </p:cTn>
                                        <p:tgtEl>
                                          <p:spTgt spid="163"/>
                                        </p:tgtEl>
                                        <p:attrNameLst>
                                          <p:attrName>style.visibility</p:attrName>
                                        </p:attrNameLst>
                                      </p:cBhvr>
                                      <p:to>
                                        <p:strVal val="hidden"/>
                                      </p:to>
                                    </p:set>
                                  </p:childTnLst>
                                </p:cTn>
                              </p:par>
                              <p:par>
                                <p:cTn id="270" presetID="10" presetClass="exit" presetSubtype="0" fill="hold" nodeType="withEffect">
                                  <p:stCondLst>
                                    <p:cond delay="0"/>
                                  </p:stCondLst>
                                  <p:childTnLst>
                                    <p:animEffect transition="out" filter="fade">
                                      <p:cBhvr>
                                        <p:cTn id="271" dur="500"/>
                                        <p:tgtEl>
                                          <p:spTgt spid="166"/>
                                        </p:tgtEl>
                                      </p:cBhvr>
                                    </p:animEffect>
                                    <p:set>
                                      <p:cBhvr>
                                        <p:cTn id="272" dur="1" fill="hold">
                                          <p:stCondLst>
                                            <p:cond delay="499"/>
                                          </p:stCondLst>
                                        </p:cTn>
                                        <p:tgtEl>
                                          <p:spTgt spid="166"/>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500"/>
                                        <p:tgtEl>
                                          <p:spTgt spid="105"/>
                                        </p:tgtEl>
                                      </p:cBhvr>
                                    </p:animEffect>
                                    <p:set>
                                      <p:cBhvr>
                                        <p:cTn id="275" dur="1" fill="hold">
                                          <p:stCondLst>
                                            <p:cond delay="499"/>
                                          </p:stCondLst>
                                        </p:cTn>
                                        <p:tgtEl>
                                          <p:spTgt spid="105"/>
                                        </p:tgtEl>
                                        <p:attrNameLst>
                                          <p:attrName>style.visibility</p:attrName>
                                        </p:attrNameLst>
                                      </p:cBhvr>
                                      <p:to>
                                        <p:strVal val="hidden"/>
                                      </p:to>
                                    </p:set>
                                  </p:childTnLst>
                                </p:cTn>
                              </p:par>
                              <p:par>
                                <p:cTn id="276" presetID="10" presetClass="exit" presetSubtype="0" fill="hold" nodeType="withEffect">
                                  <p:stCondLst>
                                    <p:cond delay="0"/>
                                  </p:stCondLst>
                                  <p:childTnLst>
                                    <p:animEffect transition="out" filter="fade">
                                      <p:cBhvr>
                                        <p:cTn id="277" dur="500"/>
                                        <p:tgtEl>
                                          <p:spTgt spid="90"/>
                                        </p:tgtEl>
                                      </p:cBhvr>
                                    </p:animEffect>
                                    <p:set>
                                      <p:cBhvr>
                                        <p:cTn id="278" dur="1" fill="hold">
                                          <p:stCondLst>
                                            <p:cond delay="499"/>
                                          </p:stCondLst>
                                        </p:cTn>
                                        <p:tgtEl>
                                          <p:spTgt spid="90"/>
                                        </p:tgtEl>
                                        <p:attrNameLst>
                                          <p:attrName>style.visibility</p:attrName>
                                        </p:attrNameLst>
                                      </p:cBhvr>
                                      <p:to>
                                        <p:strVal val="hidden"/>
                                      </p:to>
                                    </p:set>
                                  </p:childTnLst>
                                </p:cTn>
                              </p:par>
                            </p:childTnLst>
                          </p:cTn>
                        </p:par>
                      </p:childTnLst>
                    </p:cTn>
                  </p:par>
                  <p:par>
                    <p:cTn id="279" fill="hold">
                      <p:stCondLst>
                        <p:cond delay="indefinite"/>
                      </p:stCondLst>
                      <p:childTnLst>
                        <p:par>
                          <p:cTn id="280" fill="hold">
                            <p:stCondLst>
                              <p:cond delay="0"/>
                            </p:stCondLst>
                            <p:childTnLst>
                              <p:par>
                                <p:cTn id="281" presetID="2" presetClass="entr" presetSubtype="4" fill="hold" nodeType="clickEffect">
                                  <p:stCondLst>
                                    <p:cond delay="0"/>
                                  </p:stCondLst>
                                  <p:childTnLst>
                                    <p:set>
                                      <p:cBhvr>
                                        <p:cTn id="282" dur="1" fill="hold">
                                          <p:stCondLst>
                                            <p:cond delay="0"/>
                                          </p:stCondLst>
                                        </p:cTn>
                                        <p:tgtEl>
                                          <p:spTgt spid="69"/>
                                        </p:tgtEl>
                                        <p:attrNameLst>
                                          <p:attrName>style.visibility</p:attrName>
                                        </p:attrNameLst>
                                      </p:cBhvr>
                                      <p:to>
                                        <p:strVal val="visible"/>
                                      </p:to>
                                    </p:set>
                                    <p:anim calcmode="lin" valueType="num">
                                      <p:cBhvr additive="base">
                                        <p:cTn id="283" dur="1250" fill="hold"/>
                                        <p:tgtEl>
                                          <p:spTgt spid="69"/>
                                        </p:tgtEl>
                                        <p:attrNameLst>
                                          <p:attrName>ppt_x</p:attrName>
                                        </p:attrNameLst>
                                      </p:cBhvr>
                                      <p:tavLst>
                                        <p:tav tm="0">
                                          <p:val>
                                            <p:strVal val="#ppt_x"/>
                                          </p:val>
                                        </p:tav>
                                        <p:tav tm="100000">
                                          <p:val>
                                            <p:strVal val="#ppt_x"/>
                                          </p:val>
                                        </p:tav>
                                      </p:tavLst>
                                    </p:anim>
                                    <p:anim calcmode="lin" valueType="num">
                                      <p:cBhvr additive="base">
                                        <p:cTn id="284" dur="1250" fill="hold"/>
                                        <p:tgtEl>
                                          <p:spTgt spid="69"/>
                                        </p:tgtEl>
                                        <p:attrNameLst>
                                          <p:attrName>ppt_y</p:attrName>
                                        </p:attrNameLst>
                                      </p:cBhvr>
                                      <p:tavLst>
                                        <p:tav tm="0">
                                          <p:val>
                                            <p:strVal val="1+#ppt_h/2"/>
                                          </p:val>
                                        </p:tav>
                                        <p:tav tm="100000">
                                          <p:val>
                                            <p:strVal val="#ppt_y"/>
                                          </p:val>
                                        </p:tav>
                                      </p:tavLst>
                                    </p:anim>
                                  </p:childTnLst>
                                </p:cTn>
                              </p:par>
                            </p:childTnLst>
                          </p:cTn>
                        </p:par>
                        <p:par>
                          <p:cTn id="285" fill="hold">
                            <p:stCondLst>
                              <p:cond delay="1250"/>
                            </p:stCondLst>
                            <p:childTnLst>
                              <p:par>
                                <p:cTn id="286" presetID="10" presetClass="exit" presetSubtype="0" fill="hold" grpId="1" nodeType="afterEffect">
                                  <p:stCondLst>
                                    <p:cond delay="0"/>
                                  </p:stCondLst>
                                  <p:childTnLst>
                                    <p:animEffect transition="out" filter="fade">
                                      <p:cBhvr>
                                        <p:cTn id="287" dur="500"/>
                                        <p:tgtEl>
                                          <p:spTgt spid="80"/>
                                        </p:tgtEl>
                                      </p:cBhvr>
                                    </p:animEffect>
                                    <p:set>
                                      <p:cBhvr>
                                        <p:cTn id="288" dur="1" fill="hold">
                                          <p:stCondLst>
                                            <p:cond delay="499"/>
                                          </p:stCondLst>
                                        </p:cTn>
                                        <p:tgtEl>
                                          <p:spTgt spid="80"/>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nodeType="clickEffect">
                                  <p:stCondLst>
                                    <p:cond delay="0"/>
                                  </p:stCondLst>
                                  <p:childTnLst>
                                    <p:set>
                                      <p:cBhvr>
                                        <p:cTn id="292" dur="1" fill="hold">
                                          <p:stCondLst>
                                            <p:cond delay="0"/>
                                          </p:stCondLst>
                                        </p:cTn>
                                        <p:tgtEl>
                                          <p:spTgt spid="7"/>
                                        </p:tgtEl>
                                        <p:attrNameLst>
                                          <p:attrName>style.visibility</p:attrName>
                                        </p:attrNameLst>
                                      </p:cBhvr>
                                      <p:to>
                                        <p:strVal val="visible"/>
                                      </p:to>
                                    </p:set>
                                    <p:animEffect transition="in" filter="fade">
                                      <p:cBhvr>
                                        <p:cTn id="293" dur="1000"/>
                                        <p:tgtEl>
                                          <p:spTgt spid="7"/>
                                        </p:tgtEl>
                                      </p:cBhvr>
                                    </p:animEffect>
                                    <p:anim calcmode="lin" valueType="num">
                                      <p:cBhvr>
                                        <p:cTn id="294" dur="1000" fill="hold"/>
                                        <p:tgtEl>
                                          <p:spTgt spid="7"/>
                                        </p:tgtEl>
                                        <p:attrNameLst>
                                          <p:attrName>ppt_x</p:attrName>
                                        </p:attrNameLst>
                                      </p:cBhvr>
                                      <p:tavLst>
                                        <p:tav tm="0">
                                          <p:val>
                                            <p:strVal val="#ppt_x"/>
                                          </p:val>
                                        </p:tav>
                                        <p:tav tm="100000">
                                          <p:val>
                                            <p:strVal val="#ppt_x"/>
                                          </p:val>
                                        </p:tav>
                                      </p:tavLst>
                                    </p:anim>
                                    <p:anim calcmode="lin" valueType="num">
                                      <p:cBhvr>
                                        <p:cTn id="29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2" presetClass="entr" presetSubtype="8" fill="hold" grpId="0" nodeType="clickEffect">
                                  <p:stCondLst>
                                    <p:cond delay="0"/>
                                  </p:stCondLst>
                                  <p:childTnLst>
                                    <p:set>
                                      <p:cBhvr>
                                        <p:cTn id="299" dur="1" fill="hold">
                                          <p:stCondLst>
                                            <p:cond delay="0"/>
                                          </p:stCondLst>
                                        </p:cTn>
                                        <p:tgtEl>
                                          <p:spTgt spid="8"/>
                                        </p:tgtEl>
                                        <p:attrNameLst>
                                          <p:attrName>style.visibility</p:attrName>
                                        </p:attrNameLst>
                                      </p:cBhvr>
                                      <p:to>
                                        <p:strVal val="visible"/>
                                      </p:to>
                                    </p:set>
                                    <p:anim calcmode="lin" valueType="num">
                                      <p:cBhvr additive="base">
                                        <p:cTn id="300" dur="1000" fill="hold"/>
                                        <p:tgtEl>
                                          <p:spTgt spid="8"/>
                                        </p:tgtEl>
                                        <p:attrNameLst>
                                          <p:attrName>ppt_x</p:attrName>
                                        </p:attrNameLst>
                                      </p:cBhvr>
                                      <p:tavLst>
                                        <p:tav tm="0">
                                          <p:val>
                                            <p:strVal val="0-#ppt_w/2"/>
                                          </p:val>
                                        </p:tav>
                                        <p:tav tm="100000">
                                          <p:val>
                                            <p:strVal val="#ppt_x"/>
                                          </p:val>
                                        </p:tav>
                                      </p:tavLst>
                                    </p:anim>
                                    <p:anim calcmode="lin" valueType="num">
                                      <p:cBhvr additive="base">
                                        <p:cTn id="30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2" fill="hold">
                      <p:stCondLst>
                        <p:cond delay="indefinite"/>
                      </p:stCondLst>
                      <p:childTnLst>
                        <p:par>
                          <p:cTn id="303" fill="hold">
                            <p:stCondLst>
                              <p:cond delay="0"/>
                            </p:stCondLst>
                            <p:childTnLst>
                              <p:par>
                                <p:cTn id="304" presetID="42" presetClass="entr" presetSubtype="0" fill="hold" nodeType="clickEffect">
                                  <p:stCondLst>
                                    <p:cond delay="0"/>
                                  </p:stCondLst>
                                  <p:childTnLst>
                                    <p:set>
                                      <p:cBhvr>
                                        <p:cTn id="305" dur="1" fill="hold">
                                          <p:stCondLst>
                                            <p:cond delay="0"/>
                                          </p:stCondLst>
                                        </p:cTn>
                                        <p:tgtEl>
                                          <p:spTgt spid="70"/>
                                        </p:tgtEl>
                                        <p:attrNameLst>
                                          <p:attrName>style.visibility</p:attrName>
                                        </p:attrNameLst>
                                      </p:cBhvr>
                                      <p:to>
                                        <p:strVal val="visible"/>
                                      </p:to>
                                    </p:set>
                                    <p:animEffect transition="in" filter="fade">
                                      <p:cBhvr>
                                        <p:cTn id="306" dur="1000"/>
                                        <p:tgtEl>
                                          <p:spTgt spid="70"/>
                                        </p:tgtEl>
                                      </p:cBhvr>
                                    </p:animEffect>
                                    <p:anim calcmode="lin" valueType="num">
                                      <p:cBhvr>
                                        <p:cTn id="307" dur="1000" fill="hold"/>
                                        <p:tgtEl>
                                          <p:spTgt spid="70"/>
                                        </p:tgtEl>
                                        <p:attrNameLst>
                                          <p:attrName>ppt_x</p:attrName>
                                        </p:attrNameLst>
                                      </p:cBhvr>
                                      <p:tavLst>
                                        <p:tav tm="0">
                                          <p:val>
                                            <p:strVal val="#ppt_x"/>
                                          </p:val>
                                        </p:tav>
                                        <p:tav tm="100000">
                                          <p:val>
                                            <p:strVal val="#ppt_x"/>
                                          </p:val>
                                        </p:tav>
                                      </p:tavLst>
                                    </p:anim>
                                    <p:anim calcmode="lin" valueType="num">
                                      <p:cBhvr>
                                        <p:cTn id="308"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309" fill="hold">
                      <p:stCondLst>
                        <p:cond delay="indefinite"/>
                      </p:stCondLst>
                      <p:childTnLst>
                        <p:par>
                          <p:cTn id="310" fill="hold">
                            <p:stCondLst>
                              <p:cond delay="0"/>
                            </p:stCondLst>
                            <p:childTnLst>
                              <p:par>
                                <p:cTn id="311" presetID="2" presetClass="entr" presetSubtype="2" fill="hold" grpId="0" nodeType="clickEffect">
                                  <p:stCondLst>
                                    <p:cond delay="0"/>
                                  </p:stCondLst>
                                  <p:childTnLst>
                                    <p:set>
                                      <p:cBhvr>
                                        <p:cTn id="312" dur="1" fill="hold">
                                          <p:stCondLst>
                                            <p:cond delay="0"/>
                                          </p:stCondLst>
                                        </p:cTn>
                                        <p:tgtEl>
                                          <p:spTgt spid="83"/>
                                        </p:tgtEl>
                                        <p:attrNameLst>
                                          <p:attrName>style.visibility</p:attrName>
                                        </p:attrNameLst>
                                      </p:cBhvr>
                                      <p:to>
                                        <p:strVal val="visible"/>
                                      </p:to>
                                    </p:set>
                                    <p:anim calcmode="lin" valueType="num">
                                      <p:cBhvr additive="base">
                                        <p:cTn id="313" dur="1000" fill="hold"/>
                                        <p:tgtEl>
                                          <p:spTgt spid="83"/>
                                        </p:tgtEl>
                                        <p:attrNameLst>
                                          <p:attrName>ppt_x</p:attrName>
                                        </p:attrNameLst>
                                      </p:cBhvr>
                                      <p:tavLst>
                                        <p:tav tm="0">
                                          <p:val>
                                            <p:strVal val="1+#ppt_w/2"/>
                                          </p:val>
                                        </p:tav>
                                        <p:tav tm="100000">
                                          <p:val>
                                            <p:strVal val="#ppt_x"/>
                                          </p:val>
                                        </p:tav>
                                      </p:tavLst>
                                    </p:anim>
                                    <p:anim calcmode="lin" valueType="num">
                                      <p:cBhvr additive="base">
                                        <p:cTn id="314" dur="1000" fill="hold"/>
                                        <p:tgtEl>
                                          <p:spTgt spid="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0" grpId="0" animBg="1"/>
      <p:bldP spid="80" grpId="1" animBg="1"/>
      <p:bldP spid="8" grpId="0" animBg="1"/>
      <p:bldP spid="83"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Solving the </a:t>
            </a:r>
            <a:r>
              <a:rPr lang="en-US" sz="3600" b="1" dirty="0">
                <a:solidFill>
                  <a:srgbClr val="0070C0"/>
                </a:solidFill>
              </a:rPr>
              <a:t>2</a:t>
            </a:r>
            <a:r>
              <a:rPr lang="en-US" sz="3600" b="1" dirty="0"/>
              <a:t> </a:t>
            </a:r>
            <a:r>
              <a:rPr lang="en-US" sz="3600" b="1" dirty="0">
                <a:solidFill>
                  <a:srgbClr val="7030A0"/>
                </a:solidFill>
              </a:rPr>
              <a:t>smaller instances</a:t>
            </a:r>
            <a:endParaRPr lang="en-US" sz="3600" dirty="0">
              <a:solidFill>
                <a:srgbClr val="7030A0"/>
              </a:solidFill>
            </a:endParaRPr>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14</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8"/>
                <a:stretch>
                  <a:fillRect t="-7937" r="-2020" b="-22222"/>
                </a:stretch>
              </a:blipFill>
              <a:ln>
                <a:solidFill>
                  <a:schemeClr val="tx1"/>
                </a:solidFill>
              </a:ln>
            </p:spPr>
            <p:txBody>
              <a:bodyPr/>
              <a:lstStyle/>
              <a:p>
                <a:r>
                  <a:rPr lang="en-US">
                    <a:noFill/>
                  </a:rPr>
                  <a:t> </a:t>
                </a:r>
              </a:p>
            </p:txBody>
          </p:sp>
        </mc:Fallback>
      </mc:AlternateContent>
      <p:sp>
        <p:nvSpPr>
          <p:cNvPr id="73" name="Oval 72"/>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8" name="Oval 87"/>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4482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down)">
                                      <p:cBhvr>
                                        <p:cTn id="14" dur="580">
                                          <p:stCondLst>
                                            <p:cond delay="0"/>
                                          </p:stCondLst>
                                        </p:cTn>
                                        <p:tgtEl>
                                          <p:spTgt spid="44"/>
                                        </p:tgtEl>
                                      </p:cBhvr>
                                    </p:animEffect>
                                    <p:anim calcmode="lin" valueType="num">
                                      <p:cBhvr>
                                        <p:cTn id="15"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20" dur="26">
                                          <p:stCondLst>
                                            <p:cond delay="650"/>
                                          </p:stCondLst>
                                        </p:cTn>
                                        <p:tgtEl>
                                          <p:spTgt spid="44"/>
                                        </p:tgtEl>
                                      </p:cBhvr>
                                      <p:to x="100000" y="60000"/>
                                    </p:animScale>
                                    <p:animScale>
                                      <p:cBhvr>
                                        <p:cTn id="21" dur="166" decel="50000">
                                          <p:stCondLst>
                                            <p:cond delay="676"/>
                                          </p:stCondLst>
                                        </p:cTn>
                                        <p:tgtEl>
                                          <p:spTgt spid="44"/>
                                        </p:tgtEl>
                                      </p:cBhvr>
                                      <p:to x="100000" y="100000"/>
                                    </p:animScale>
                                    <p:animScale>
                                      <p:cBhvr>
                                        <p:cTn id="22" dur="26">
                                          <p:stCondLst>
                                            <p:cond delay="1312"/>
                                          </p:stCondLst>
                                        </p:cTn>
                                        <p:tgtEl>
                                          <p:spTgt spid="44"/>
                                        </p:tgtEl>
                                      </p:cBhvr>
                                      <p:to x="100000" y="80000"/>
                                    </p:animScale>
                                    <p:animScale>
                                      <p:cBhvr>
                                        <p:cTn id="23" dur="166" decel="50000">
                                          <p:stCondLst>
                                            <p:cond delay="1338"/>
                                          </p:stCondLst>
                                        </p:cTn>
                                        <p:tgtEl>
                                          <p:spTgt spid="44"/>
                                        </p:tgtEl>
                                      </p:cBhvr>
                                      <p:to x="100000" y="100000"/>
                                    </p:animScale>
                                    <p:animScale>
                                      <p:cBhvr>
                                        <p:cTn id="24" dur="26">
                                          <p:stCondLst>
                                            <p:cond delay="1642"/>
                                          </p:stCondLst>
                                        </p:cTn>
                                        <p:tgtEl>
                                          <p:spTgt spid="44"/>
                                        </p:tgtEl>
                                      </p:cBhvr>
                                      <p:to x="100000" y="90000"/>
                                    </p:animScale>
                                    <p:animScale>
                                      <p:cBhvr>
                                        <p:cTn id="25" dur="166" decel="50000">
                                          <p:stCondLst>
                                            <p:cond delay="1668"/>
                                          </p:stCondLst>
                                        </p:cTn>
                                        <p:tgtEl>
                                          <p:spTgt spid="44"/>
                                        </p:tgtEl>
                                      </p:cBhvr>
                                      <p:to x="100000" y="100000"/>
                                    </p:animScale>
                                    <p:animScale>
                                      <p:cBhvr>
                                        <p:cTn id="26" dur="26">
                                          <p:stCondLst>
                                            <p:cond delay="1808"/>
                                          </p:stCondLst>
                                        </p:cTn>
                                        <p:tgtEl>
                                          <p:spTgt spid="44"/>
                                        </p:tgtEl>
                                      </p:cBhvr>
                                      <p:to x="100000" y="95000"/>
                                    </p:animScale>
                                    <p:animScale>
                                      <p:cBhvr>
                                        <p:cTn id="27" dur="166" decel="50000">
                                          <p:stCondLst>
                                            <p:cond delay="1834"/>
                                          </p:stCondLst>
                                        </p:cTn>
                                        <p:tgtEl>
                                          <p:spTgt spid="4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wipe(down)">
                                      <p:cBhvr>
                                        <p:cTn id="39" dur="580">
                                          <p:stCondLst>
                                            <p:cond delay="0"/>
                                          </p:stCondLst>
                                        </p:cTn>
                                        <p:tgtEl>
                                          <p:spTgt spid="70"/>
                                        </p:tgtEl>
                                      </p:cBhvr>
                                    </p:animEffect>
                                    <p:anim calcmode="lin" valueType="num">
                                      <p:cBhvr>
                                        <p:cTn id="40" dur="1822" tmFilter="0,0; 0.14,0.36; 0.43,0.73; 0.71,0.91; 1.0,1.0">
                                          <p:stCondLst>
                                            <p:cond delay="0"/>
                                          </p:stCondLst>
                                        </p:cTn>
                                        <p:tgtEl>
                                          <p:spTgt spid="7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0"/>
                                        </p:tgtEl>
                                        <p:attrNameLst>
                                          <p:attrName>ppt_y</p:attrName>
                                        </p:attrNameLst>
                                      </p:cBhvr>
                                      <p:tavLst>
                                        <p:tav tm="0" fmla="#ppt_y-sin(pi*$)/81">
                                          <p:val>
                                            <p:fltVal val="0"/>
                                          </p:val>
                                        </p:tav>
                                        <p:tav tm="100000">
                                          <p:val>
                                            <p:fltVal val="1"/>
                                          </p:val>
                                        </p:tav>
                                      </p:tavLst>
                                    </p:anim>
                                    <p:animScale>
                                      <p:cBhvr>
                                        <p:cTn id="45" dur="26">
                                          <p:stCondLst>
                                            <p:cond delay="650"/>
                                          </p:stCondLst>
                                        </p:cTn>
                                        <p:tgtEl>
                                          <p:spTgt spid="70"/>
                                        </p:tgtEl>
                                      </p:cBhvr>
                                      <p:to x="100000" y="60000"/>
                                    </p:animScale>
                                    <p:animScale>
                                      <p:cBhvr>
                                        <p:cTn id="46" dur="166" decel="50000">
                                          <p:stCondLst>
                                            <p:cond delay="676"/>
                                          </p:stCondLst>
                                        </p:cTn>
                                        <p:tgtEl>
                                          <p:spTgt spid="70"/>
                                        </p:tgtEl>
                                      </p:cBhvr>
                                      <p:to x="100000" y="100000"/>
                                    </p:animScale>
                                    <p:animScale>
                                      <p:cBhvr>
                                        <p:cTn id="47" dur="26">
                                          <p:stCondLst>
                                            <p:cond delay="1312"/>
                                          </p:stCondLst>
                                        </p:cTn>
                                        <p:tgtEl>
                                          <p:spTgt spid="70"/>
                                        </p:tgtEl>
                                      </p:cBhvr>
                                      <p:to x="100000" y="80000"/>
                                    </p:animScale>
                                    <p:animScale>
                                      <p:cBhvr>
                                        <p:cTn id="48" dur="166" decel="50000">
                                          <p:stCondLst>
                                            <p:cond delay="1338"/>
                                          </p:stCondLst>
                                        </p:cTn>
                                        <p:tgtEl>
                                          <p:spTgt spid="70"/>
                                        </p:tgtEl>
                                      </p:cBhvr>
                                      <p:to x="100000" y="100000"/>
                                    </p:animScale>
                                    <p:animScale>
                                      <p:cBhvr>
                                        <p:cTn id="49" dur="26">
                                          <p:stCondLst>
                                            <p:cond delay="1642"/>
                                          </p:stCondLst>
                                        </p:cTn>
                                        <p:tgtEl>
                                          <p:spTgt spid="70"/>
                                        </p:tgtEl>
                                      </p:cBhvr>
                                      <p:to x="100000" y="90000"/>
                                    </p:animScale>
                                    <p:animScale>
                                      <p:cBhvr>
                                        <p:cTn id="50" dur="166" decel="50000">
                                          <p:stCondLst>
                                            <p:cond delay="1668"/>
                                          </p:stCondLst>
                                        </p:cTn>
                                        <p:tgtEl>
                                          <p:spTgt spid="70"/>
                                        </p:tgtEl>
                                      </p:cBhvr>
                                      <p:to x="100000" y="100000"/>
                                    </p:animScale>
                                    <p:animScale>
                                      <p:cBhvr>
                                        <p:cTn id="51" dur="26">
                                          <p:stCondLst>
                                            <p:cond delay="1808"/>
                                          </p:stCondLst>
                                        </p:cTn>
                                        <p:tgtEl>
                                          <p:spTgt spid="70"/>
                                        </p:tgtEl>
                                      </p:cBhvr>
                                      <p:to x="100000" y="95000"/>
                                    </p:animScale>
                                    <p:animScale>
                                      <p:cBhvr>
                                        <p:cTn id="52" dur="166" decel="50000">
                                          <p:stCondLst>
                                            <p:cond delay="1834"/>
                                          </p:stCondLst>
                                        </p:cTn>
                                        <p:tgtEl>
                                          <p:spTgt spid="70"/>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1000"/>
                                        <p:tgtEl>
                                          <p:spTgt spid="71"/>
                                        </p:tgtEl>
                                      </p:cBhvr>
                                    </p:animEffect>
                                    <p:anim calcmode="lin" valueType="num">
                                      <p:cBhvr>
                                        <p:cTn id="58" dur="1000" fill="hold"/>
                                        <p:tgtEl>
                                          <p:spTgt spid="71"/>
                                        </p:tgtEl>
                                        <p:attrNameLst>
                                          <p:attrName>ppt_x</p:attrName>
                                        </p:attrNameLst>
                                      </p:cBhvr>
                                      <p:tavLst>
                                        <p:tav tm="0">
                                          <p:val>
                                            <p:strVal val="#ppt_x"/>
                                          </p:val>
                                        </p:tav>
                                        <p:tav tm="100000">
                                          <p:val>
                                            <p:strVal val="#ppt_x"/>
                                          </p:val>
                                        </p:tav>
                                      </p:tavLst>
                                    </p:anim>
                                    <p:anim calcmode="lin" valueType="num">
                                      <p:cBhvr>
                                        <p:cTn id="59"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randombar(horizontal)">
                                      <p:cBhvr>
                                        <p:cTn id="6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 grpId="0"/>
      <p:bldP spid="71"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alpha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a:t>
            </a:r>
            <a:r>
              <a:rPr lang="en-US" sz="4000" b="1" dirty="0">
                <a:solidFill>
                  <a:srgbClr val="7030A0"/>
                </a:solidFill>
              </a:rPr>
              <a:t> combine</a:t>
            </a:r>
            <a:r>
              <a:rPr lang="en-US" sz="4000" b="1" dirty="0"/>
              <a:t> step</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p:nvPr/>
        </p:nvCxnSpPr>
        <p:spPr>
          <a:xfrm>
            <a:off x="4572000" y="1615280"/>
            <a:ext cx="0" cy="449580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572000" y="1579880"/>
            <a:ext cx="0" cy="449580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91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912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4" name="Oval 93"/>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a:endCxn id="36" idx="0"/>
          </p:cNvCxnSpPr>
          <p:nvPr/>
        </p:nvCxnSpPr>
        <p:spPr>
          <a:xfrm flipV="1">
            <a:off x="2209800" y="3505200"/>
            <a:ext cx="4457700" cy="4572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5" idx="7"/>
            <a:endCxn id="42" idx="3"/>
          </p:cNvCxnSpPr>
          <p:nvPr/>
        </p:nvCxnSpPr>
        <p:spPr>
          <a:xfrm flipV="1">
            <a:off x="4332241" y="2503441"/>
            <a:ext cx="1165318" cy="2509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57" idx="0"/>
            <a:endCxn id="82" idx="3"/>
          </p:cNvCxnSpPr>
          <p:nvPr/>
        </p:nvCxnSpPr>
        <p:spPr>
          <a:xfrm flipV="1">
            <a:off x="1943100" y="4256041"/>
            <a:ext cx="2944859" cy="7731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6" name="TextBox 95"/>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5" name="Rectangle 4"/>
          <p:cNvSpPr/>
          <p:nvPr/>
        </p:nvSpPr>
        <p:spPr>
          <a:xfrm>
            <a:off x="403301"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5127701" y="15239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ounded Rectangle 96"/>
          <p:cNvSpPr/>
          <p:nvPr/>
        </p:nvSpPr>
        <p:spPr>
          <a:xfrm>
            <a:off x="11152" y="1970041"/>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1</a:t>
            </a:r>
          </a:p>
        </p:txBody>
      </p:sp>
      <p:sp>
        <p:nvSpPr>
          <p:cNvPr id="98" name="Oval 97">
            <a:extLst>
              <a:ext uri="{FF2B5EF4-FFF2-40B4-BE49-F238E27FC236}">
                <a16:creationId xmlns:a16="http://schemas.microsoft.com/office/drawing/2014/main" id="{DAEB15CC-D29F-3D4E-942F-25FCC1050D82}"/>
              </a:ext>
            </a:extLst>
          </p:cNvPr>
          <p:cNvSpPr/>
          <p:nvPr/>
        </p:nvSpPr>
        <p:spPr>
          <a:xfrm>
            <a:off x="4305300" y="1668982"/>
            <a:ext cx="571500" cy="31221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flipV="1">
            <a:off x="3341649" y="2926080"/>
            <a:ext cx="1199871" cy="762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3151149" y="28194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1" name="TextBox 100"/>
              <p:cNvSpPr txBox="1"/>
              <p:nvPr/>
            </p:nvSpPr>
            <p:spPr>
              <a:xfrm>
                <a:off x="3276600" y="2895600"/>
                <a:ext cx="7944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&gt;</m:t>
                      </m:r>
                      <m:r>
                        <a:rPr lang="en-US" b="1" i="1" smtClean="0">
                          <a:latin typeface="Cambria Math" panose="02040503050406030204" pitchFamily="18" charset="0"/>
                        </a:rPr>
                        <m:t>𝜹</m:t>
                      </m:r>
                    </m:oMath>
                  </m:oMathPara>
                </a14:m>
                <a:endParaRPr lang="en-US" b="1" dirty="0"/>
              </a:p>
            </p:txBody>
          </p:sp>
        </mc:Choice>
        <mc:Fallback xmlns="">
          <p:sp>
            <p:nvSpPr>
              <p:cNvPr id="101" name="TextBox 100"/>
              <p:cNvSpPr txBox="1">
                <a:spLocks noRot="1" noChangeAspect="1" noMove="1" noResize="1" noEditPoints="1" noAdjustHandles="1" noChangeArrowheads="1" noChangeShapeType="1" noTextEdit="1"/>
              </p:cNvSpPr>
              <p:nvPr/>
            </p:nvSpPr>
            <p:spPr>
              <a:xfrm>
                <a:off x="3276600" y="2895600"/>
                <a:ext cx="794461" cy="369332"/>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8944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8"/>
                                        </p:tgtEl>
                                        <p:attrNameLst>
                                          <p:attrName>style.visibility</p:attrName>
                                        </p:attrNameLst>
                                      </p:cBhvr>
                                      <p:to>
                                        <p:strVal val="visible"/>
                                      </p:to>
                                    </p:set>
                                    <p:animEffect transition="in" filter="wipe(down)">
                                      <p:cBhvr>
                                        <p:cTn id="14" dur="500"/>
                                        <p:tgtEl>
                                          <p:spTgt spid="9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98"/>
                                        </p:tgtEl>
                                      </p:cBhvr>
                                    </p:animEffect>
                                    <p:set>
                                      <p:cBhvr>
                                        <p:cTn id="19" dur="1" fill="hold">
                                          <p:stCondLst>
                                            <p:cond delay="499"/>
                                          </p:stCondLst>
                                        </p:cTn>
                                        <p:tgtEl>
                                          <p:spTgt spid="9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00"/>
                                        <p:tgtEl>
                                          <p:spTgt spid="7"/>
                                        </p:tgtEl>
                                      </p:cBhvr>
                                    </p:animEffect>
                                  </p:childTnLst>
                                </p:cTn>
                              </p:par>
                              <p:par>
                                <p:cTn id="25" presetID="22" presetClass="entr" presetSubtype="4" fill="hold" nodeType="with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down)">
                                      <p:cBhvr>
                                        <p:cTn id="27" dur="500"/>
                                        <p:tgtEl>
                                          <p:spTgt spid="95"/>
                                        </p:tgtEl>
                                      </p:cBhvr>
                                    </p:animEffect>
                                  </p:childTnLst>
                                </p:cTn>
                              </p:par>
                              <p:par>
                                <p:cTn id="28" presetID="22" presetClass="entr" presetSubtype="4" fill="hold" nodeType="with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wipe(down)">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5"/>
                                        </p:tgtEl>
                                      </p:cBhvr>
                                    </p:animEffect>
                                    <p:set>
                                      <p:cBhvr>
                                        <p:cTn id="38" dur="1" fill="hold">
                                          <p:stCondLst>
                                            <p:cond delay="499"/>
                                          </p:stCondLst>
                                        </p:cTn>
                                        <p:tgtEl>
                                          <p:spTgt spid="95"/>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83"/>
                                        </p:tgtEl>
                                      </p:cBhvr>
                                    </p:animEffect>
                                    <p:set>
                                      <p:cBhvr>
                                        <p:cTn id="41" dur="1" fill="hold">
                                          <p:stCondLst>
                                            <p:cond delay="499"/>
                                          </p:stCondLst>
                                        </p:cTn>
                                        <p:tgtEl>
                                          <p:spTgt spid="8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fade">
                                      <p:cBhvr>
                                        <p:cTn id="46" dur="500"/>
                                        <p:tgtEl>
                                          <p:spTgt spid="6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 -4.44444E-6 L -0.03872 -0.00162 " pathEditMode="relative" rAng="0" ptsTypes="AA">
                                      <p:cBhvr>
                                        <p:cTn id="50" dur="2000" fill="hold"/>
                                        <p:tgtEl>
                                          <p:spTgt spid="69"/>
                                        </p:tgtEl>
                                        <p:attrNameLst>
                                          <p:attrName>ppt_x</p:attrName>
                                          <p:attrName>ppt_y</p:attrName>
                                        </p:attrNameLst>
                                      </p:cBhvr>
                                      <p:rCtr x="-1944" y="-93"/>
                                    </p:animMotion>
                                  </p:childTnLst>
                                </p:cTn>
                              </p:par>
                            </p:childTnLst>
                          </p:cTn>
                        </p:par>
                        <p:par>
                          <p:cTn id="51" fill="hold">
                            <p:stCondLst>
                              <p:cond delay="2000"/>
                            </p:stCondLst>
                            <p:childTnLst>
                              <p:par>
                                <p:cTn id="52" presetID="6" presetClass="entr" presetSubtype="32" fill="hold" nodeType="afterEffect">
                                  <p:stCondLst>
                                    <p:cond delay="0"/>
                                  </p:stCondLst>
                                  <p:childTnLst>
                                    <p:set>
                                      <p:cBhvr>
                                        <p:cTn id="53" dur="1" fill="hold">
                                          <p:stCondLst>
                                            <p:cond delay="0"/>
                                          </p:stCondLst>
                                        </p:cTn>
                                        <p:tgtEl>
                                          <p:spTgt spid="90"/>
                                        </p:tgtEl>
                                        <p:attrNameLst>
                                          <p:attrName>style.visibility</p:attrName>
                                        </p:attrNameLst>
                                      </p:cBhvr>
                                      <p:to>
                                        <p:strVal val="visible"/>
                                      </p:to>
                                    </p:set>
                                    <p:animEffect transition="in" filter="circle(out)">
                                      <p:cBhvr>
                                        <p:cTn id="54" dur="500"/>
                                        <p:tgtEl>
                                          <p:spTgt spid="90"/>
                                        </p:tgtEl>
                                      </p:cBhvr>
                                    </p:animEffect>
                                  </p:childTnLst>
                                </p:cTn>
                              </p:par>
                            </p:childTnLst>
                          </p:cTn>
                        </p:par>
                        <p:par>
                          <p:cTn id="55" fill="hold">
                            <p:stCondLst>
                              <p:cond delay="2500"/>
                            </p:stCondLst>
                            <p:childTnLst>
                              <p:par>
                                <p:cTn id="56" presetID="14" presetClass="entr" presetSubtype="10" fill="hold" grpId="0" nodeType="after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randombar(horizontal)">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00"/>
                                        </p:tgtEl>
                                        <p:attrNameLst>
                                          <p:attrName>style.visibility</p:attrName>
                                        </p:attrNameLst>
                                      </p:cBhvr>
                                      <p:to>
                                        <p:strVal val="visible"/>
                                      </p:to>
                                    </p:set>
                                    <p:animEffect transition="in" filter="wipe(down)">
                                      <p:cBhvr>
                                        <p:cTn id="63" dur="500"/>
                                        <p:tgtEl>
                                          <p:spTgt spid="10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99"/>
                                        </p:tgtEl>
                                        <p:attrNameLst>
                                          <p:attrName>style.visibility</p:attrName>
                                        </p:attrNameLst>
                                      </p:cBhvr>
                                      <p:to>
                                        <p:strVal val="visible"/>
                                      </p:to>
                                    </p:set>
                                    <p:animEffect transition="in" filter="wipe(left)">
                                      <p:cBhvr>
                                        <p:cTn id="68" dur="500"/>
                                        <p:tgtEl>
                                          <p:spTgt spid="99"/>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01"/>
                                        </p:tgtEl>
                                        <p:attrNameLst>
                                          <p:attrName>style.visibility</p:attrName>
                                        </p:attrNameLst>
                                      </p:cBhvr>
                                      <p:to>
                                        <p:strVal val="visible"/>
                                      </p:to>
                                    </p:set>
                                    <p:animEffect transition="in" filter="randombar(horizontal)">
                                      <p:cBhvr>
                                        <p:cTn id="73" dur="500"/>
                                        <p:tgtEl>
                                          <p:spTgt spid="101"/>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7"/>
                                        </p:tgtEl>
                                        <p:attrNameLst>
                                          <p:attrName>style.visibility</p:attrName>
                                        </p:attrNameLst>
                                      </p:cBhvr>
                                      <p:to>
                                        <p:strVal val="visible"/>
                                      </p:to>
                                    </p:set>
                                    <p:anim calcmode="lin" valueType="num">
                                      <p:cBhvr additive="base">
                                        <p:cTn id="78" dur="500" fill="hold"/>
                                        <p:tgtEl>
                                          <p:spTgt spid="97"/>
                                        </p:tgtEl>
                                        <p:attrNameLst>
                                          <p:attrName>ppt_x</p:attrName>
                                        </p:attrNameLst>
                                      </p:cBhvr>
                                      <p:tavLst>
                                        <p:tav tm="0">
                                          <p:val>
                                            <p:strVal val="0-#ppt_w/2"/>
                                          </p:val>
                                        </p:tav>
                                        <p:tav tm="100000">
                                          <p:val>
                                            <p:strVal val="#ppt_x"/>
                                          </p:val>
                                        </p:tav>
                                      </p:tavLst>
                                    </p:anim>
                                    <p:anim calcmode="lin" valueType="num">
                                      <p:cBhvr additive="base">
                                        <p:cTn id="79" dur="5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xit" presetSubtype="8" fill="hold" grpId="1" nodeType="clickEffect">
                                  <p:stCondLst>
                                    <p:cond delay="0"/>
                                  </p:stCondLst>
                                  <p:childTnLst>
                                    <p:anim calcmode="lin" valueType="num">
                                      <p:cBhvr additive="base">
                                        <p:cTn id="83" dur="500"/>
                                        <p:tgtEl>
                                          <p:spTgt spid="97"/>
                                        </p:tgtEl>
                                        <p:attrNameLst>
                                          <p:attrName>ppt_x</p:attrName>
                                        </p:attrNameLst>
                                      </p:cBhvr>
                                      <p:tavLst>
                                        <p:tav tm="0">
                                          <p:val>
                                            <p:strVal val="ppt_x"/>
                                          </p:val>
                                        </p:tav>
                                        <p:tav tm="100000">
                                          <p:val>
                                            <p:strVal val="0-ppt_w/2"/>
                                          </p:val>
                                        </p:tav>
                                      </p:tavLst>
                                    </p:anim>
                                    <p:anim calcmode="lin" valueType="num">
                                      <p:cBhvr additive="base">
                                        <p:cTn id="84" dur="500"/>
                                        <p:tgtEl>
                                          <p:spTgt spid="97"/>
                                        </p:tgtEl>
                                        <p:attrNameLst>
                                          <p:attrName>ppt_y</p:attrName>
                                        </p:attrNameLst>
                                      </p:cBhvr>
                                      <p:tavLst>
                                        <p:tav tm="0">
                                          <p:val>
                                            <p:strVal val="ppt_y"/>
                                          </p:val>
                                        </p:tav>
                                        <p:tav tm="100000">
                                          <p:val>
                                            <p:strVal val="ppt_y"/>
                                          </p:val>
                                        </p:tav>
                                      </p:tavLst>
                                    </p:anim>
                                    <p:set>
                                      <p:cBhvr>
                                        <p:cTn id="85" dur="1" fill="hold">
                                          <p:stCondLst>
                                            <p:cond delay="499"/>
                                          </p:stCondLst>
                                        </p:cTn>
                                        <p:tgtEl>
                                          <p:spTgt spid="9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xit" presetSubtype="0" fill="hold" grpId="1" nodeType="clickEffect">
                                  <p:stCondLst>
                                    <p:cond delay="0"/>
                                  </p:stCondLst>
                                  <p:childTnLst>
                                    <p:animEffect transition="out" filter="fade">
                                      <p:cBhvr>
                                        <p:cTn id="89" dur="500"/>
                                        <p:tgtEl>
                                          <p:spTgt spid="100"/>
                                        </p:tgtEl>
                                      </p:cBhvr>
                                    </p:animEffect>
                                    <p:set>
                                      <p:cBhvr>
                                        <p:cTn id="90" dur="1" fill="hold">
                                          <p:stCondLst>
                                            <p:cond delay="499"/>
                                          </p:stCondLst>
                                        </p:cTn>
                                        <p:tgtEl>
                                          <p:spTgt spid="10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99"/>
                                        </p:tgtEl>
                                      </p:cBhvr>
                                    </p:animEffect>
                                    <p:set>
                                      <p:cBhvr>
                                        <p:cTn id="93" dur="1" fill="hold">
                                          <p:stCondLst>
                                            <p:cond delay="499"/>
                                          </p:stCondLst>
                                        </p:cTn>
                                        <p:tgtEl>
                                          <p:spTgt spid="99"/>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01"/>
                                        </p:tgtEl>
                                      </p:cBhvr>
                                    </p:animEffect>
                                    <p:set>
                                      <p:cBhvr>
                                        <p:cTn id="96" dur="1" fill="hold">
                                          <p:stCondLst>
                                            <p:cond delay="499"/>
                                          </p:stCondLst>
                                        </p:cTn>
                                        <p:tgtEl>
                                          <p:spTgt spid="101"/>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2" presetClass="entr" presetSubtype="2" fill="hold" grpId="0"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right)">
                                      <p:cBhvr>
                                        <p:cTn id="101" dur="500"/>
                                        <p:tgtEl>
                                          <p:spTgt spid="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73"/>
                                        </p:tgtEl>
                                        <p:attrNameLst>
                                          <p:attrName>style.visibility</p:attrName>
                                        </p:attrNameLst>
                                      </p:cBhvr>
                                      <p:to>
                                        <p:strVal val="visible"/>
                                      </p:to>
                                    </p:set>
                                    <p:animEffect transition="in" filter="wipe(down)">
                                      <p:cBhvr>
                                        <p:cTn id="106" dur="500"/>
                                        <p:tgtEl>
                                          <p:spTgt spid="73"/>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nodeType="clickEffect">
                                  <p:stCondLst>
                                    <p:cond delay="0"/>
                                  </p:stCondLst>
                                  <p:childTnLst>
                                    <p:animMotion origin="layout" path="M 0 -1.85185E-6 L 0.04219 -0.00254 " pathEditMode="relative" rAng="0" ptsTypes="AA">
                                      <p:cBhvr>
                                        <p:cTn id="110" dur="2000" fill="hold"/>
                                        <p:tgtEl>
                                          <p:spTgt spid="73"/>
                                        </p:tgtEl>
                                        <p:attrNameLst>
                                          <p:attrName>ppt_x</p:attrName>
                                          <p:attrName>ppt_y</p:attrName>
                                        </p:attrNameLst>
                                      </p:cBhvr>
                                      <p:rCtr x="2101" y="-139"/>
                                    </p:animMotion>
                                  </p:childTnLst>
                                </p:cTn>
                              </p:par>
                            </p:childTnLst>
                          </p:cTn>
                        </p:par>
                        <p:par>
                          <p:cTn id="111" fill="hold">
                            <p:stCondLst>
                              <p:cond delay="2000"/>
                            </p:stCondLst>
                            <p:childTnLst>
                              <p:par>
                                <p:cTn id="112" presetID="6" presetClass="entr" presetSubtype="32" fill="hold" nodeType="after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circle(out)">
                                      <p:cBhvr>
                                        <p:cTn id="114" dur="500"/>
                                        <p:tgtEl>
                                          <p:spTgt spid="74"/>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88"/>
                                        </p:tgtEl>
                                        <p:attrNameLst>
                                          <p:attrName>style.visibility</p:attrName>
                                        </p:attrNameLst>
                                      </p:cBhvr>
                                      <p:to>
                                        <p:strVal val="visible"/>
                                      </p:to>
                                    </p:set>
                                    <p:animEffect transition="in" filter="randombar(horizontal)">
                                      <p:cBhvr>
                                        <p:cTn id="119" dur="500"/>
                                        <p:tgtEl>
                                          <p:spTgt spid="88"/>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92"/>
                                        </p:tgtEl>
                                        <p:attrNameLst>
                                          <p:attrName>style.visibility</p:attrName>
                                        </p:attrNameLst>
                                      </p:cBhvr>
                                      <p:to>
                                        <p:strVal val="visible"/>
                                      </p:to>
                                    </p:set>
                                    <p:animEffect transition="in" filter="wipe(left)">
                                      <p:cBhvr>
                                        <p:cTn id="12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8" grpId="0"/>
      <p:bldP spid="89" grpId="0"/>
      <p:bldP spid="5" grpId="0" animBg="1"/>
      <p:bldP spid="92" grpId="0" animBg="1"/>
      <p:bldP spid="97" grpId="0" animBg="1"/>
      <p:bldP spid="97" grpId="1" animBg="1"/>
      <p:bldP spid="98" grpId="0" animBg="1"/>
      <p:bldP spid="98" grpId="1" animBg="1"/>
      <p:bldP spid="100" grpId="0" animBg="1"/>
      <p:bldP spid="100" grpId="1" animBg="1"/>
      <p:bldP spid="101" grpId="0"/>
      <p:bldP spid="10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8" name="Right Brace 7"/>
          <p:cNvSpPr/>
          <p:nvPr/>
        </p:nvSpPr>
        <p:spPr>
          <a:xfrm rot="16200000">
            <a:off x="4496562" y="1104138"/>
            <a:ext cx="190500" cy="801624"/>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1" name="Oval 90"/>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91"/>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3" name="Oval 92"/>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73792" y="1096963"/>
                <a:ext cx="3612399" cy="369332"/>
              </a:xfrm>
              <a:prstGeom prst="rect">
                <a:avLst/>
              </a:prstGeom>
              <a:solidFill>
                <a:schemeClr val="accent3">
                  <a:lumMod val="40000"/>
                  <a:lumOff val="60000"/>
                </a:schemeClr>
              </a:solidFill>
              <a:ln>
                <a:solidFill>
                  <a:schemeClr val="tx1"/>
                </a:solidFill>
              </a:ln>
            </p:spPr>
            <p:txBody>
              <a:bodyPr wrap="none" rtlCol="0">
                <a:spAutoFit/>
              </a:bodyPr>
              <a:lstStyle/>
              <a:p>
                <a:r>
                  <a:rPr lang="en-US" b="0" dirty="0"/>
                  <a:t>Potentially </a:t>
                </a:r>
                <a14:m>
                  <m:oMath xmlns:m="http://schemas.openxmlformats.org/officeDocument/2006/math">
                    <m:r>
                      <m:rPr>
                        <m:sty m:val="p"/>
                      </m:rPr>
                      <a:rPr lang="en-US" b="0" i="0" smtClean="0">
                        <a:latin typeface="Cambria Math" panose="02040503050406030204" pitchFamily="18" charset="0"/>
                      </a:rPr>
                      <m:t>Θ</m:t>
                    </m:r>
                    <m:r>
                      <a:rPr lang="en-US">
                        <a:latin typeface="Cambria Math"/>
                      </a:rPr>
                      <m:t>(</m:t>
                    </m:r>
                    <m:r>
                      <a:rPr lang="en-US" b="1" i="1">
                        <a:solidFill>
                          <a:srgbClr val="0070C0"/>
                        </a:solidFill>
                        <a:latin typeface="Cambria Math"/>
                      </a:rPr>
                      <m:t>𝒏</m:t>
                    </m:r>
                    <m:r>
                      <a:rPr lang="en-US" b="1" i="1">
                        <a:latin typeface="Cambria Math"/>
                      </a:rPr>
                      <m:t>)</m:t>
                    </m:r>
                  </m:oMath>
                </a14:m>
                <a:r>
                  <a:rPr lang="en-US" dirty="0"/>
                  <a:t> points in each strip </a:t>
                </a:r>
              </a:p>
            </p:txBody>
          </p:sp>
        </mc:Choice>
        <mc:Fallback xmlns="">
          <p:sp>
            <p:nvSpPr>
              <p:cNvPr id="10" name="TextBox 9"/>
              <p:cNvSpPr txBox="1">
                <a:spLocks noRot="1" noChangeAspect="1" noMove="1" noResize="1" noEditPoints="1" noAdjustHandles="1" noChangeArrowheads="1" noChangeShapeType="1" noTextEdit="1"/>
              </p:cNvSpPr>
              <p:nvPr/>
            </p:nvSpPr>
            <p:spPr>
              <a:xfrm>
                <a:off x="5273792" y="1096963"/>
                <a:ext cx="3612399" cy="369332"/>
              </a:xfrm>
              <a:prstGeom prst="rect">
                <a:avLst/>
              </a:prstGeom>
              <a:blipFill>
                <a:blip r:embed="rId11"/>
                <a:stretch>
                  <a:fillRect l="-1049" t="-3226" b="-22581"/>
                </a:stretch>
              </a:blipFill>
              <a:ln>
                <a:solidFill>
                  <a:schemeClr val="tx1"/>
                </a:solidFill>
              </a:ln>
            </p:spPr>
            <p:txBody>
              <a:bodyPr/>
              <a:lstStyle/>
              <a:p>
                <a:r>
                  <a:rPr lang="en-US">
                    <a:noFill/>
                  </a:rPr>
                  <a:t> </a:t>
                </a:r>
              </a:p>
            </p:txBody>
          </p:sp>
        </mc:Fallback>
      </mc:AlternateContent>
      <p:cxnSp>
        <p:nvCxnSpPr>
          <p:cNvPr id="12" name="Straight Connector 11"/>
          <p:cNvCxnSpPr>
            <a:stCxn id="8" idx="1"/>
            <a:endCxn id="10" idx="1"/>
          </p:cNvCxnSpPr>
          <p:nvPr/>
        </p:nvCxnSpPr>
        <p:spPr>
          <a:xfrm flipV="1">
            <a:off x="4591812" y="1281629"/>
            <a:ext cx="681980" cy="1280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029200" y="1600200"/>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miley Face 8"/>
          <p:cNvSpPr/>
          <p:nvPr/>
        </p:nvSpPr>
        <p:spPr>
          <a:xfrm>
            <a:off x="8189176" y="2199528"/>
            <a:ext cx="446049" cy="480218"/>
          </a:xfrm>
          <a:prstGeom prst="smileyFace">
            <a:avLst>
              <a:gd name="adj" fmla="val -465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0042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childTnLst>
                          </p:cTn>
                        </p:par>
                        <p:par>
                          <p:cTn id="15" fill="hold">
                            <p:stCondLst>
                              <p:cond delay="500"/>
                            </p:stCondLst>
                            <p:childTnLst>
                              <p:par>
                                <p:cTn id="16" presetID="14" presetClass="entr" presetSubtype="1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17</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92" name="Oval 91"/>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92"/>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4" name="Oval 93"/>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91" name="Rectangle 9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620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302017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5"/>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6"/>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8"/>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0"/>
                <a:stretch>
                  <a:fillRect t="-8197" r="-20968" b="-24590"/>
                </a:stretch>
              </a:blipFill>
            </p:spPr>
            <p:txBody>
              <a:bodyPr/>
              <a:lstStyle/>
              <a:p>
                <a:r>
                  <a:rPr lang="en-US">
                    <a:noFill/>
                  </a:rPr>
                  <a:t> </a:t>
                </a:r>
              </a:p>
            </p:txBody>
          </p:sp>
        </mc:Fallback>
      </mc:AlternateContent>
      <p:sp>
        <p:nvSpPr>
          <p:cNvPr id="97" name="Oval 96"/>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9" name="Oval 98"/>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0" name="Oval 79"/>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1"/>
                <a:stretch>
                  <a:fillRect t="-7937" r="-2020" b="-22222"/>
                </a:stretch>
              </a:blipFill>
              <a:ln>
                <a:solidFill>
                  <a:schemeClr val="tx1"/>
                </a:solidFill>
              </a:ln>
            </p:spPr>
            <p:txBody>
              <a:bodyPr/>
              <a:lstStyle/>
              <a:p>
                <a:r>
                  <a:rPr lang="en-US">
                    <a:noFill/>
                  </a:rPr>
                  <a:t> </a:t>
                </a:r>
              </a:p>
            </p:txBody>
          </p:sp>
        </mc:Fallback>
      </mc:AlternateContent>
      <p:sp>
        <p:nvSpPr>
          <p:cNvPr id="100" name="Rectangle 9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5127701" y="1600200"/>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5" name="TextBox 94"/>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5" name="TextBox 94"/>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3" name="TextBox 92"/>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2"/>
                <a:stretch>
                  <a:fillRect/>
                </a:stretch>
              </a:blipFill>
            </p:spPr>
            <p:txBody>
              <a:bodyPr/>
              <a:lstStyle/>
              <a:p>
                <a:r>
                  <a:rPr lang="en-US">
                    <a:noFill/>
                  </a:rPr>
                  <a:t> </a:t>
                </a:r>
              </a:p>
            </p:txBody>
          </p:sp>
        </mc:Fallback>
      </mc:AlternateContent>
      <p:sp>
        <p:nvSpPr>
          <p:cNvPr id="96" name="Oval 95"/>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p:cNvCxnSpPr/>
          <p:nvPr/>
        </p:nvCxnSpPr>
        <p:spPr>
          <a:xfrm>
            <a:off x="4560849" y="457200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a:off x="4572000" y="539496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312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fade">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wipe(up)">
                                      <p:cBhvr>
                                        <p:cTn id="20" dur="500"/>
                                        <p:tgtEl>
                                          <p:spTgt spid="9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animEffect transition="in" filter="fade">
                                      <p:cBhvr>
                                        <p:cTn id="23" dur="500"/>
                                        <p:tgtEl>
                                          <p:spTgt spid="9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left)">
                                      <p:cBhvr>
                                        <p:cTn id="28"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3" name="TextBox 92"/>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104" name="Oval 103"/>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Oval 96"/>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5"/>
                <a:stretch>
                  <a:fillRect t="-7937" r="-2020" b="-22222"/>
                </a:stretch>
              </a:blipFill>
              <a:ln>
                <a:solidFill>
                  <a:schemeClr val="tx1"/>
                </a:solidFill>
              </a:ln>
            </p:spPr>
            <p:txBody>
              <a:bodyPr/>
              <a:lstStyle/>
              <a:p>
                <a:r>
                  <a:rPr lang="en-US">
                    <a:noFill/>
                  </a:rPr>
                  <a:t> </a:t>
                </a:r>
              </a:p>
            </p:txBody>
          </p:sp>
        </mc:Fallback>
      </mc:AlternateContent>
      <p:sp>
        <p:nvSpPr>
          <p:cNvPr id="80" name="Rectangle 7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p:cxnSp>
        <p:nvCxnSpPr>
          <p:cNvPr id="99" name="Straight Connector 98"/>
          <p:cNvCxnSpPr/>
          <p:nvPr/>
        </p:nvCxnSpPr>
        <p:spPr>
          <a:xfrm>
            <a:off x="4560849" y="457200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72000" y="539496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F80A01AA-9276-8646-86E8-4FBD785637CD}"/>
              </a:ext>
            </a:extLst>
          </p:cNvPr>
          <p:cNvSpPr/>
          <p:nvPr/>
        </p:nvSpPr>
        <p:spPr>
          <a:xfrm>
            <a:off x="11152" y="1970041"/>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1</a:t>
            </a:r>
          </a:p>
        </p:txBody>
      </p:sp>
    </p:spTree>
    <p:custDataLst>
      <p:tags r:id="rId1"/>
    </p:custDataLst>
    <p:extLst>
      <p:ext uri="{BB962C8B-B14F-4D97-AF65-F5344CB8AC3E}">
        <p14:creationId xmlns:p14="http://schemas.microsoft.com/office/powerpoint/2010/main" val="205049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0-#ppt_w/2"/>
                                          </p:val>
                                        </p:tav>
                                        <p:tav tm="100000">
                                          <p:val>
                                            <p:strVal val="#ppt_x"/>
                                          </p:val>
                                        </p:tav>
                                      </p:tavLst>
                                    </p:anim>
                                    <p:anim calcmode="lin" valueType="num">
                                      <p:cBhvr additive="base">
                                        <p:cTn id="8" dur="500" fill="hold"/>
                                        <p:tgtEl>
                                          <p:spTgt spid="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500"/>
                                        <p:tgtEl>
                                          <p:spTgt spid="102"/>
                                        </p:tgtEl>
                                        <p:attrNameLst>
                                          <p:attrName>ppt_x</p:attrName>
                                        </p:attrNameLst>
                                      </p:cBhvr>
                                      <p:tavLst>
                                        <p:tav tm="0">
                                          <p:val>
                                            <p:strVal val="ppt_x"/>
                                          </p:val>
                                        </p:tav>
                                        <p:tav tm="100000">
                                          <p:val>
                                            <p:strVal val="0-ppt_w/2"/>
                                          </p:val>
                                        </p:tav>
                                      </p:tavLst>
                                    </p:anim>
                                    <p:anim calcmode="lin" valueType="num">
                                      <p:cBhvr additive="base">
                                        <p:cTn id="13" dur="500"/>
                                        <p:tgtEl>
                                          <p:spTgt spid="102"/>
                                        </p:tgtEl>
                                        <p:attrNameLst>
                                          <p:attrName>ppt_y</p:attrName>
                                        </p:attrNameLst>
                                      </p:cBhvr>
                                      <p:tavLst>
                                        <p:tav tm="0">
                                          <p:val>
                                            <p:strVal val="ppt_y"/>
                                          </p:val>
                                        </p:tav>
                                        <p:tav tm="100000">
                                          <p:val>
                                            <p:strVal val="ppt_y"/>
                                          </p:val>
                                        </p:tav>
                                      </p:tavLst>
                                    </p:anim>
                                    <p:set>
                                      <p:cBhvr>
                                        <p:cTn id="14" dur="1" fill="hold">
                                          <p:stCondLst>
                                            <p:cond delay="499"/>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3600" b="1" dirty="0">
                <a:solidFill>
                  <a:srgbClr val="7030A0"/>
                </a:solidFill>
              </a:rPr>
              <a:t>Divide and Conquer </a:t>
            </a:r>
            <a:r>
              <a:rPr lang="en-US" sz="3600" b="1" dirty="0"/>
              <a:t>paradigm </a:t>
            </a:r>
            <a:br>
              <a:rPr lang="en-US" sz="3600" b="1" dirty="0"/>
            </a:b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3" name="Subtitle 2"/>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335929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2800" b="1" dirty="0"/>
            </a:br>
            <a:endParaRPr lang="en-US" sz="2800" b="1" dirty="0"/>
          </a:p>
        </p:txBody>
      </p:sp>
      <p:sp>
        <p:nvSpPr>
          <p:cNvPr id="3" name="Content Placeholder 2"/>
          <p:cNvSpPr>
            <a:spLocks noGrp="1"/>
          </p:cNvSpPr>
          <p:nvPr>
            <p:ph idx="1"/>
          </p:nvPr>
        </p:nvSpPr>
        <p:spPr/>
        <p:txBody>
          <a:bodyPr/>
          <a:lstStyle/>
          <a:p>
            <a:pPr marL="0" indent="0">
              <a:buNone/>
            </a:pPr>
            <a:r>
              <a:rPr lang="en-US" sz="2000" b="1" dirty="0">
                <a:solidFill>
                  <a:srgbClr val="C00000"/>
                </a:solidFill>
              </a:rPr>
              <a:t>Exercise: </a:t>
            </a:r>
          </a:p>
          <a:p>
            <a:pPr marL="0" indent="0">
              <a:buNone/>
            </a:pPr>
            <a:r>
              <a:rPr lang="en-US" sz="2000" dirty="0"/>
              <a:t>What is the maximum number of points that can be placed in a </a:t>
            </a:r>
            <a:r>
              <a:rPr lang="en-US" sz="2000" u="sng" dirty="0"/>
              <a:t>unit square </a:t>
            </a:r>
          </a:p>
          <a:p>
            <a:pPr marL="0" indent="0">
              <a:buNone/>
            </a:pPr>
            <a:r>
              <a:rPr lang="en-US" sz="2000" dirty="0"/>
              <a:t>such that each pair of them is separated by distance at least </a:t>
            </a:r>
            <a:r>
              <a:rPr lang="en-US" sz="2000" dirty="0">
                <a:solidFill>
                  <a:srgbClr val="0070C0"/>
                </a:solidFill>
              </a:rPr>
              <a:t>1 </a:t>
            </a:r>
            <a:r>
              <a:rPr lang="en-US" sz="2000" dirty="0"/>
              <a:t>?</a:t>
            </a:r>
          </a:p>
          <a:p>
            <a:pPr marL="0" indent="0">
              <a:buNone/>
            </a:pPr>
            <a:r>
              <a:rPr lang="en-US" sz="2000" b="1" dirty="0"/>
              <a:t>Answer:</a:t>
            </a:r>
            <a:r>
              <a:rPr lang="en-US" sz="2000" dirty="0"/>
              <a:t> </a:t>
            </a:r>
            <a:r>
              <a:rPr lang="en-US" sz="2000" dirty="0">
                <a:solidFill>
                  <a:srgbClr val="0070C0"/>
                </a:solidFill>
              </a:rPr>
              <a:t>4</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sp>
        <p:nvSpPr>
          <p:cNvPr id="5" name="Rectangle 4"/>
          <p:cNvSpPr/>
          <p:nvPr/>
        </p:nvSpPr>
        <p:spPr>
          <a:xfrm>
            <a:off x="3505200" y="3429000"/>
            <a:ext cx="20574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943600" y="3429000"/>
            <a:ext cx="457200" cy="1828800"/>
            <a:chOff x="5943600" y="3429000"/>
            <a:chExt cx="457200" cy="1828800"/>
          </a:xfrm>
        </p:grpSpPr>
        <p:cxnSp>
          <p:nvCxnSpPr>
            <p:cNvPr id="7" name="Straight Arrow Connector 6"/>
            <p:cNvCxnSpPr/>
            <p:nvPr/>
          </p:nvCxnSpPr>
          <p:spPr>
            <a:xfrm>
              <a:off x="5943600" y="3429000"/>
              <a:ext cx="0" cy="18288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99114" y="4050268"/>
              <a:ext cx="301686" cy="369332"/>
            </a:xfrm>
            <a:prstGeom prst="rect">
              <a:avLst/>
            </a:prstGeom>
            <a:noFill/>
          </p:spPr>
          <p:txBody>
            <a:bodyPr wrap="none" rtlCol="0">
              <a:spAutoFit/>
            </a:bodyPr>
            <a:lstStyle/>
            <a:p>
              <a:r>
                <a:rPr lang="en-US" dirty="0"/>
                <a:t>1</a:t>
              </a:r>
            </a:p>
          </p:txBody>
        </p:sp>
      </p:grpSp>
      <p:cxnSp>
        <p:nvCxnSpPr>
          <p:cNvPr id="13" name="Straight Connector 12"/>
          <p:cNvCxnSpPr>
            <a:stCxn id="5" idx="0"/>
            <a:endCxn id="5" idx="2"/>
          </p:cNvCxnSpPr>
          <p:nvPr/>
        </p:nvCxnSpPr>
        <p:spPr>
          <a:xfrm>
            <a:off x="4533900" y="3429000"/>
            <a:ext cx="0" cy="1828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1"/>
            <a:endCxn id="5" idx="3"/>
          </p:cNvCxnSpPr>
          <p:nvPr/>
        </p:nvCxnSpPr>
        <p:spPr>
          <a:xfrm>
            <a:off x="3505200" y="4343400"/>
            <a:ext cx="2057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800600" y="3581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257800" y="4191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H="1">
            <a:off x="4533900" y="3429000"/>
            <a:ext cx="1028700" cy="9144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4565073" y="3733800"/>
                <a:ext cx="387927" cy="4419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050" b="0" i="1" smtClean="0">
                              <a:latin typeface="Cambria Math" panose="02040503050406030204" pitchFamily="18" charset="0"/>
                            </a:rPr>
                          </m:ctrlPr>
                        </m:fPr>
                        <m:num>
                          <m:r>
                            <a:rPr lang="en-US" sz="1050" b="0" i="0" smtClean="0">
                              <a:latin typeface="Cambria Math"/>
                            </a:rPr>
                            <m:t>1</m:t>
                          </m:r>
                        </m:num>
                        <m:den>
                          <m:rad>
                            <m:radPr>
                              <m:degHide m:val="on"/>
                              <m:ctrlPr>
                                <a:rPr lang="en-US" sz="1050" b="0" i="1" smtClean="0">
                                  <a:latin typeface="Cambria Math" panose="02040503050406030204" pitchFamily="18" charset="0"/>
                                </a:rPr>
                              </m:ctrlPr>
                            </m:radPr>
                            <m:deg/>
                            <m:e>
                              <m:r>
                                <a:rPr lang="en-US" sz="1050" b="0" i="1" smtClean="0">
                                  <a:latin typeface="Cambria Math"/>
                                </a:rPr>
                                <m:t>2</m:t>
                              </m:r>
                            </m:e>
                          </m:rad>
                        </m:den>
                      </m:f>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4565073" y="3733800"/>
                <a:ext cx="387927" cy="441980"/>
              </a:xfrm>
              <a:prstGeom prst="rect">
                <a:avLst/>
              </a:prstGeom>
              <a:blipFill rotWithShape="1">
                <a:blip r:embed="rId6"/>
                <a:stretch>
                  <a:fillRect/>
                </a:stretch>
              </a:blipFill>
            </p:spPr>
            <p:txBody>
              <a:bodyPr/>
              <a:lstStyle/>
              <a:p>
                <a:r>
                  <a:rPr lang="en-US">
                    <a:noFill/>
                  </a:rPr>
                  <a:t> </a:t>
                </a:r>
              </a:p>
            </p:txBody>
          </p:sp>
        </mc:Fallback>
      </mc:AlternateContent>
      <p:sp>
        <p:nvSpPr>
          <p:cNvPr id="8" name="TextBox 7"/>
          <p:cNvSpPr txBox="1"/>
          <p:nvPr/>
        </p:nvSpPr>
        <p:spPr>
          <a:xfrm>
            <a:off x="2890629" y="597932"/>
            <a:ext cx="3286541" cy="461665"/>
          </a:xfrm>
          <a:prstGeom prst="rect">
            <a:avLst/>
          </a:prstGeom>
          <a:noFill/>
        </p:spPr>
        <p:txBody>
          <a:bodyPr wrap="none" rtlCol="0">
            <a:spAutoFit/>
          </a:bodyPr>
          <a:lstStyle/>
          <a:p>
            <a:r>
              <a:rPr lang="en-US" sz="2400" b="1" dirty="0">
                <a:solidFill>
                  <a:srgbClr val="7030A0"/>
                </a:solidFill>
              </a:rPr>
              <a:t>A discrete math exercise</a:t>
            </a:r>
            <a:endParaRPr lang="en-US" sz="2400" dirty="0">
              <a:solidFill>
                <a:srgbClr val="7030A0"/>
              </a:solidFill>
            </a:endParaRPr>
          </a:p>
        </p:txBody>
      </p:sp>
      <p:sp>
        <p:nvSpPr>
          <p:cNvPr id="9" name="Rectangle 8"/>
          <p:cNvSpPr/>
          <p:nvPr/>
        </p:nvSpPr>
        <p:spPr>
          <a:xfrm>
            <a:off x="4723296" y="1905000"/>
            <a:ext cx="3582504"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429000" y="2286000"/>
            <a:ext cx="370332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CAF850FF-F076-1443-AE3D-44787AE909E7}"/>
              </a:ext>
            </a:extLst>
          </p:cNvPr>
          <p:cNvSpPr/>
          <p:nvPr/>
        </p:nvSpPr>
        <p:spPr>
          <a:xfrm>
            <a:off x="11152" y="7620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3</a:t>
            </a:r>
          </a:p>
        </p:txBody>
      </p:sp>
    </p:spTree>
    <p:custDataLst>
      <p:tags r:id="rId1"/>
    </p:custDataLst>
    <p:extLst>
      <p:ext uri="{BB962C8B-B14F-4D97-AF65-F5344CB8AC3E}">
        <p14:creationId xmlns:p14="http://schemas.microsoft.com/office/powerpoint/2010/main" val="39295345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250" fill="hold"/>
                                        <p:tgtEl>
                                          <p:spTgt spid="8"/>
                                        </p:tgtEl>
                                        <p:attrNameLst>
                                          <p:attrName>ppt_w</p:attrName>
                                        </p:attrNameLst>
                                      </p:cBhvr>
                                      <p:tavLst>
                                        <p:tav tm="0">
                                          <p:val>
                                            <p:fltVal val="0"/>
                                          </p:val>
                                        </p:tav>
                                        <p:tav tm="100000">
                                          <p:val>
                                            <p:strVal val="#ppt_w"/>
                                          </p:val>
                                        </p:tav>
                                      </p:tavLst>
                                    </p:anim>
                                    <p:anim calcmode="lin" valueType="num">
                                      <p:cBhvr>
                                        <p:cTn id="8" dur="1250" fill="hold"/>
                                        <p:tgtEl>
                                          <p:spTgt spid="8"/>
                                        </p:tgtEl>
                                        <p:attrNameLst>
                                          <p:attrName>ppt_h</p:attrName>
                                        </p:attrNameLst>
                                      </p:cBhvr>
                                      <p:tavLst>
                                        <p:tav tm="0">
                                          <p:val>
                                            <p:fltVal val="0"/>
                                          </p:val>
                                        </p:tav>
                                        <p:tav tm="100000">
                                          <p:val>
                                            <p:strVal val="#ppt_h"/>
                                          </p:val>
                                        </p:tav>
                                      </p:tavLst>
                                    </p:anim>
                                    <p:animEffect transition="in" filter="fade">
                                      <p:cBhvr>
                                        <p:cTn id="9" dur="125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wipe(left)">
                                      <p:cBhvr>
                                        <p:cTn id="31" dur="325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xit" presetSubtype="8" fill="hold" grpId="0" nodeType="clickEffect">
                                  <p:stCondLst>
                                    <p:cond delay="0"/>
                                  </p:stCondLst>
                                  <p:childTnLst>
                                    <p:animEffect transition="out" filter="wipe(left)">
                                      <p:cBhvr>
                                        <p:cTn id="35" dur="1250"/>
                                        <p:tgtEl>
                                          <p:spTgt spid="9"/>
                                        </p:tgtEl>
                                      </p:cBhvr>
                                    </p:animEffect>
                                    <p:set>
                                      <p:cBhvr>
                                        <p:cTn id="36" dur="1" fill="hold">
                                          <p:stCondLst>
                                            <p:cond delay="124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left)">
                                      <p:cBhvr>
                                        <p:cTn id="41" dur="1750"/>
                                        <p:tgtEl>
                                          <p:spTgt spid="3">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xit" presetSubtype="8" fill="hold" grpId="0" nodeType="clickEffect">
                                  <p:stCondLst>
                                    <p:cond delay="0"/>
                                  </p:stCondLst>
                                  <p:childTnLst>
                                    <p:animEffect transition="out" filter="wipe(left)">
                                      <p:cBhvr>
                                        <p:cTn id="45" dur="1250"/>
                                        <p:tgtEl>
                                          <p:spTgt spid="17"/>
                                        </p:tgtEl>
                                      </p:cBhvr>
                                    </p:animEffect>
                                    <p:set>
                                      <p:cBhvr>
                                        <p:cTn id="46" dur="1" fill="hold">
                                          <p:stCondLst>
                                            <p:cond delay="1249"/>
                                          </p:stCondLst>
                                        </p:cTn>
                                        <p:tgtEl>
                                          <p:spTgt spid="1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circle(in)">
                                      <p:cBhvr>
                                        <p:cTn id="56" dur="2000"/>
                                        <p:tgtEl>
                                          <p:spTgt spid="13"/>
                                        </p:tgtEl>
                                      </p:cBhvr>
                                    </p:animEffect>
                                  </p:childTnLst>
                                </p:cTn>
                              </p:par>
                              <p:par>
                                <p:cTn id="57" presetID="6" presetClass="entr" presetSubtype="16" fill="hold"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circle(in)">
                                      <p:cBhvr>
                                        <p:cTn id="59" dur="20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wipe(down)">
                                      <p:cBhvr>
                                        <p:cTn id="72" dur="500"/>
                                        <p:tgtEl>
                                          <p:spTgt spid="2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00"/>
                                        <p:tgtEl>
                                          <p:spTgt spid="24"/>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0-#ppt_w/2"/>
                                          </p:val>
                                        </p:tav>
                                        <p:tav tm="100000">
                                          <p:val>
                                            <p:strVal val="#ppt_x"/>
                                          </p:val>
                                        </p:tav>
                                      </p:tavLst>
                                    </p:anim>
                                    <p:anim calcmode="lin" valueType="num">
                                      <p:cBhvr additive="base">
                                        <p:cTn id="8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animBg="1"/>
      <p:bldP spid="19" grpId="0" animBg="1"/>
      <p:bldP spid="20" grpId="0" animBg="1"/>
      <p:bldP spid="24" grpId="0"/>
      <p:bldP spid="8" grpId="0"/>
      <p:bldP spid="9" grpId="0" animBg="1"/>
      <p:bldP spid="17"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7"/>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mc:AlternateContent xmlns:mc="http://schemas.openxmlformats.org/markup-compatibility/2006" xmlns:a14="http://schemas.microsoft.com/office/drawing/2010/main">
        <mc:Choice Requires="a14">
          <p:sp>
            <p:nvSpPr>
              <p:cNvPr id="93" name="TextBox 92"/>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rotWithShape="1">
                <a:blip r:embed="rId11"/>
                <a:stretch>
                  <a:fillRect t="-8197" r="-20968" b="-24590"/>
                </a:stretch>
              </a:blipFill>
            </p:spPr>
            <p:txBody>
              <a:bodyPr/>
              <a:lstStyle/>
              <a:p>
                <a:r>
                  <a:rPr lang="en-US">
                    <a:noFill/>
                  </a:rPr>
                  <a:t> </a:t>
                </a:r>
              </a:p>
            </p:txBody>
          </p:sp>
        </mc:Fallback>
      </mc:AlternateContent>
      <p:sp>
        <p:nvSpPr>
          <p:cNvPr id="104" name="Oval 103"/>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7" name="Oval 96"/>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83" name="TextBox 82"/>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5"/>
                <a:stretch>
                  <a:fillRect t="-7937" r="-2020" b="-22222"/>
                </a:stretch>
              </a:blipFill>
              <a:ln>
                <a:solidFill>
                  <a:schemeClr val="tx1"/>
                </a:solidFill>
              </a:ln>
            </p:spPr>
            <p:txBody>
              <a:bodyPr/>
              <a:lstStyle/>
              <a:p>
                <a:r>
                  <a:rPr lang="en-US">
                    <a:noFill/>
                  </a:rPr>
                  <a:t> </a:t>
                </a:r>
              </a:p>
            </p:txBody>
          </p:sp>
        </mc:Fallback>
      </mc:AlternateContent>
      <p:sp>
        <p:nvSpPr>
          <p:cNvPr id="80" name="Rectangle 79"/>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5105400"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8" name="TextBox 97"/>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288021" y="4391733"/>
                <a:ext cx="3463064" cy="369332"/>
              </a:xfrm>
              <a:prstGeom prst="rect">
                <a:avLst/>
              </a:prstGeom>
              <a:solidFill>
                <a:schemeClr val="accent2">
                  <a:lumMod val="20000"/>
                  <a:lumOff val="80000"/>
                </a:schemeClr>
              </a:solidFill>
              <a:ln>
                <a:solidFill>
                  <a:schemeClr val="tx1"/>
                </a:solidFill>
              </a:ln>
            </p:spPr>
            <p:txBody>
              <a:bodyPr wrap="none" rtlCol="0">
                <a:spAutoFit/>
              </a:bodyPr>
              <a:lstStyle/>
              <a:p>
                <a:r>
                  <a:rPr lang="en-US" dirty="0"/>
                  <a:t>It will take </a:t>
                </a:r>
                <a14:m>
                  <m:oMath xmlns:m="http://schemas.openxmlformats.org/officeDocument/2006/math">
                    <m:r>
                      <m:rPr>
                        <m:sty m:val="p"/>
                      </m:rPr>
                      <a:rPr lang="en-US" b="0" i="0" smtClean="0">
                        <a:latin typeface="Cambria Math"/>
                      </a:rPr>
                      <m:t>O</m:t>
                    </m:r>
                    <m:r>
                      <a:rPr lang="en-US" b="0" i="0" smtClean="0">
                        <a:latin typeface="Cambria Math"/>
                      </a:rPr>
                      <m:t>(</m:t>
                    </m:r>
                    <m:r>
                      <a:rPr lang="en-US" b="1" i="1" smtClean="0">
                        <a:solidFill>
                          <a:srgbClr val="0070C0"/>
                        </a:solidFill>
                        <a:latin typeface="Cambria Math"/>
                      </a:rPr>
                      <m:t>𝒏</m:t>
                    </m:r>
                    <m:r>
                      <a:rPr lang="en-US" b="1" i="1" smtClean="0">
                        <a:latin typeface="Cambria Math"/>
                      </a:rPr>
                      <m:t>) </m:t>
                    </m:r>
                  </m:oMath>
                </a14:m>
                <a:r>
                  <a:rPr lang="en-US" dirty="0"/>
                  <a:t>time for a given </a:t>
                </a:r>
                <a14:m>
                  <m:oMath xmlns:m="http://schemas.openxmlformats.org/officeDocument/2006/math">
                    <m:r>
                      <a:rPr lang="en-US" b="1" i="1">
                        <a:latin typeface="Cambria Math"/>
                      </a:rPr>
                      <m:t>𝒑</m:t>
                    </m:r>
                  </m:oMath>
                </a14:m>
                <a:r>
                  <a:rPr lang="en-US" dirty="0"/>
                  <a:t>.</a:t>
                </a:r>
              </a:p>
            </p:txBody>
          </p:sp>
        </mc:Choice>
        <mc:Fallback xmlns="">
          <p:sp>
            <p:nvSpPr>
              <p:cNvPr id="103" name="TextBox 102"/>
              <p:cNvSpPr txBox="1">
                <a:spLocks noRot="1" noChangeAspect="1" noMove="1" noResize="1" noEditPoints="1" noAdjustHandles="1" noChangeArrowheads="1" noChangeShapeType="1" noTextEdit="1"/>
              </p:cNvSpPr>
              <p:nvPr/>
            </p:nvSpPr>
            <p:spPr>
              <a:xfrm>
                <a:off x="288021" y="4391733"/>
                <a:ext cx="3463064" cy="369332"/>
              </a:xfrm>
              <a:prstGeom prst="rect">
                <a:avLst/>
              </a:prstGeom>
              <a:blipFill>
                <a:blip r:embed="rId17"/>
                <a:stretch>
                  <a:fillRect l="-1460" t="-6452" r="-365" b="-22581"/>
                </a:stretch>
              </a:blipFill>
              <a:ln>
                <a:solidFill>
                  <a:schemeClr val="tx1"/>
                </a:solidFill>
              </a:ln>
            </p:spPr>
            <p:txBody>
              <a:bodyPr/>
              <a:lstStyle/>
              <a:p>
                <a:r>
                  <a:rPr lang="en-US">
                    <a:noFill/>
                  </a:rPr>
                  <a:t> </a:t>
                </a:r>
              </a:p>
            </p:txBody>
          </p:sp>
        </mc:Fallback>
      </mc:AlternateContent>
      <p:sp>
        <p:nvSpPr>
          <p:cNvPr id="107" name="Smiley Face 106"/>
          <p:cNvSpPr/>
          <p:nvPr/>
        </p:nvSpPr>
        <p:spPr>
          <a:xfrm>
            <a:off x="1469365" y="4953000"/>
            <a:ext cx="457200" cy="457200"/>
          </a:xfrm>
          <a:prstGeom prst="smileyFace">
            <a:avLst>
              <a:gd name="adj" fmla="val -4653"/>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p:cNvCxnSpPr/>
          <p:nvPr/>
        </p:nvCxnSpPr>
        <p:spPr>
          <a:xfrm>
            <a:off x="4560849" y="457200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572000" y="5394960"/>
            <a:ext cx="430251"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 name="Frame 2">
            <a:extLst>
              <a:ext uri="{FF2B5EF4-FFF2-40B4-BE49-F238E27FC236}">
                <a16:creationId xmlns:a16="http://schemas.microsoft.com/office/drawing/2014/main" id="{CDEBA6E0-4B8E-4348-9C3C-969C9777B8A6}"/>
              </a:ext>
            </a:extLst>
          </p:cNvPr>
          <p:cNvSpPr/>
          <p:nvPr/>
        </p:nvSpPr>
        <p:spPr>
          <a:xfrm>
            <a:off x="4504581" y="4525962"/>
            <a:ext cx="513465" cy="923280"/>
          </a:xfrm>
          <a:prstGeom prst="frame">
            <a:avLst>
              <a:gd name="adj1" fmla="val 692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1381FB44-60D2-F94F-9E20-4185265E4655}"/>
                  </a:ext>
                </a:extLst>
              </p:cNvPr>
              <p:cNvSpPr txBox="1"/>
              <p:nvPr/>
            </p:nvSpPr>
            <p:spPr>
              <a:xfrm>
                <a:off x="6011175" y="4313116"/>
                <a:ext cx="1806392"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 </a:t>
                </a:r>
                <a14:m>
                  <m:oMath xmlns:m="http://schemas.openxmlformats.org/officeDocument/2006/math">
                    <m:r>
                      <m:rPr>
                        <m:sty m:val="p"/>
                      </m:rPr>
                      <a:rPr lang="en-US" b="0" i="0" smtClean="0">
                        <a:latin typeface="Cambria Math"/>
                      </a:rPr>
                      <m:t>O</m:t>
                    </m:r>
                    <m:r>
                      <a:rPr lang="en-US" b="0" i="0" smtClean="0">
                        <a:latin typeface="Cambria Math"/>
                      </a:rPr>
                      <m:t>(</m:t>
                    </m:r>
                    <m:r>
                      <a:rPr lang="en-US" b="1" i="1" smtClean="0">
                        <a:solidFill>
                          <a:srgbClr val="0070C0"/>
                        </a:solidFill>
                        <a:latin typeface="Cambria Math" panose="02040503050406030204" pitchFamily="18" charset="0"/>
                      </a:rPr>
                      <m:t>𝟏</m:t>
                    </m:r>
                    <m:r>
                      <a:rPr lang="en-US" b="1" i="1" smtClean="0">
                        <a:latin typeface="Cambria Math"/>
                      </a:rPr>
                      <m:t>) </m:t>
                    </m:r>
                  </m:oMath>
                </a14:m>
                <a:r>
                  <a:rPr lang="en-US" dirty="0"/>
                  <a:t>points only</a:t>
                </a:r>
              </a:p>
            </p:txBody>
          </p:sp>
        </mc:Choice>
        <mc:Fallback xmlns="">
          <p:sp>
            <p:nvSpPr>
              <p:cNvPr id="102" name="TextBox 101">
                <a:extLst>
                  <a:ext uri="{FF2B5EF4-FFF2-40B4-BE49-F238E27FC236}">
                    <a16:creationId xmlns:a16="http://schemas.microsoft.com/office/drawing/2014/main" id="{1381FB44-60D2-F94F-9E20-4185265E4655}"/>
                  </a:ext>
                </a:extLst>
              </p:cNvPr>
              <p:cNvSpPr txBox="1">
                <a:spLocks noRot="1" noChangeAspect="1" noMove="1" noResize="1" noEditPoints="1" noAdjustHandles="1" noChangeArrowheads="1" noChangeShapeType="1" noTextEdit="1"/>
              </p:cNvSpPr>
              <p:nvPr/>
            </p:nvSpPr>
            <p:spPr>
              <a:xfrm>
                <a:off x="6011175" y="4313116"/>
                <a:ext cx="1806392" cy="369332"/>
              </a:xfrm>
              <a:prstGeom prst="rect">
                <a:avLst/>
              </a:prstGeom>
              <a:blipFill>
                <a:blip r:embed="rId18"/>
                <a:stretch>
                  <a:fillRect t="-6452" r="-2083" b="-22581"/>
                </a:stretch>
              </a:blipFill>
              <a:ln>
                <a:solidFill>
                  <a:schemeClr val="tx1"/>
                </a:solidFill>
              </a:ln>
            </p:spPr>
            <p:txBody>
              <a:bodyPr/>
              <a:lstStyle/>
              <a:p>
                <a:r>
                  <a:rPr lang="en-US">
                    <a:noFill/>
                  </a:rPr>
                  <a:t> </a:t>
                </a:r>
              </a:p>
            </p:txBody>
          </p:sp>
        </mc:Fallback>
      </mc:AlternateContent>
      <p:sp>
        <p:nvSpPr>
          <p:cNvPr id="108" name="Smiley Face 107">
            <a:extLst>
              <a:ext uri="{FF2B5EF4-FFF2-40B4-BE49-F238E27FC236}">
                <a16:creationId xmlns:a16="http://schemas.microsoft.com/office/drawing/2014/main" id="{9003FA4C-AC63-7248-9E29-DEABF870F66A}"/>
              </a:ext>
            </a:extLst>
          </p:cNvPr>
          <p:cNvSpPr/>
          <p:nvPr/>
        </p:nvSpPr>
        <p:spPr>
          <a:xfrm>
            <a:off x="6705600" y="3711137"/>
            <a:ext cx="457200" cy="479863"/>
          </a:xfrm>
          <a:prstGeom prst="smileyFace">
            <a:avLst>
              <a:gd name="adj" fmla="val 4653"/>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374597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randombar(horizontal)">
                                      <p:cBhvr>
                                        <p:cTn id="12" dur="5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fade">
                                      <p:cBhvr>
                                        <p:cTn id="17" dur="1000"/>
                                        <p:tgtEl>
                                          <p:spTgt spid="108"/>
                                        </p:tgtEl>
                                      </p:cBhvr>
                                    </p:animEffect>
                                    <p:anim calcmode="lin" valueType="num">
                                      <p:cBhvr>
                                        <p:cTn id="18" dur="1000" fill="hold"/>
                                        <p:tgtEl>
                                          <p:spTgt spid="108"/>
                                        </p:tgtEl>
                                        <p:attrNameLst>
                                          <p:attrName>ppt_x</p:attrName>
                                        </p:attrNameLst>
                                      </p:cBhvr>
                                      <p:tavLst>
                                        <p:tav tm="0">
                                          <p:val>
                                            <p:strVal val="#ppt_x"/>
                                          </p:val>
                                        </p:tav>
                                        <p:tav tm="100000">
                                          <p:val>
                                            <p:strVal val="#ppt_x"/>
                                          </p:val>
                                        </p:tav>
                                      </p:tavLst>
                                    </p:anim>
                                    <p:anim calcmode="lin" valueType="num">
                                      <p:cBhvr>
                                        <p:cTn id="1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xit" presetSubtype="10" fill="hold" grpId="1" nodeType="clickEffect">
                                  <p:stCondLst>
                                    <p:cond delay="0"/>
                                  </p:stCondLst>
                                  <p:childTnLst>
                                    <p:animEffect transition="out" filter="randombar(horizontal)">
                                      <p:cBhvr>
                                        <p:cTn id="23" dur="500"/>
                                        <p:tgtEl>
                                          <p:spTgt spid="102"/>
                                        </p:tgtEl>
                                      </p:cBhvr>
                                    </p:animEffect>
                                    <p:set>
                                      <p:cBhvr>
                                        <p:cTn id="24" dur="1" fill="hold">
                                          <p:stCondLst>
                                            <p:cond delay="499"/>
                                          </p:stCondLst>
                                        </p:cTn>
                                        <p:tgtEl>
                                          <p:spTgt spid="102"/>
                                        </p:tgtEl>
                                        <p:attrNameLst>
                                          <p:attrName>style.visibility</p:attrName>
                                        </p:attrNameLst>
                                      </p:cBhvr>
                                      <p:to>
                                        <p:strVal val="hidden"/>
                                      </p:to>
                                    </p:set>
                                  </p:childTnLst>
                                </p:cTn>
                              </p:par>
                              <p:par>
                                <p:cTn id="25" presetID="14" presetClass="exit" presetSubtype="10" fill="hold" grpId="1" nodeType="withEffect">
                                  <p:stCondLst>
                                    <p:cond delay="0"/>
                                  </p:stCondLst>
                                  <p:childTnLst>
                                    <p:animEffect transition="out" filter="randombar(horizontal)">
                                      <p:cBhvr>
                                        <p:cTn id="26" dur="500"/>
                                        <p:tgtEl>
                                          <p:spTgt spid="108"/>
                                        </p:tgtEl>
                                      </p:cBhvr>
                                    </p:animEffect>
                                    <p:set>
                                      <p:cBhvr>
                                        <p:cTn id="27" dur="1" fill="hold">
                                          <p:stCondLst>
                                            <p:cond delay="499"/>
                                          </p:stCondLst>
                                        </p:cTn>
                                        <p:tgtEl>
                                          <p:spTgt spid="10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3"/>
                                        </p:tgtEl>
                                      </p:cBhvr>
                                    </p:animEffect>
                                    <p:set>
                                      <p:cBhvr>
                                        <p:cTn id="30" dur="1" fill="hold">
                                          <p:stCondLst>
                                            <p:cond delay="499"/>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3"/>
                                        </p:tgtEl>
                                        <p:attrNameLst>
                                          <p:attrName>style.visibility</p:attrName>
                                        </p:attrNameLst>
                                      </p:cBhvr>
                                      <p:to>
                                        <p:strVal val="visible"/>
                                      </p:to>
                                    </p:set>
                                    <p:animEffect transition="in" filter="randombar(horizontal)">
                                      <p:cBhvr>
                                        <p:cTn id="35" dur="500"/>
                                        <p:tgtEl>
                                          <p:spTgt spid="103"/>
                                        </p:tgtEl>
                                      </p:cBhvr>
                                    </p:animEffect>
                                  </p:child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107"/>
                                        </p:tgtEl>
                                        <p:attrNameLst>
                                          <p:attrName>style.visibility</p:attrName>
                                        </p:attrNameLst>
                                      </p:cBhvr>
                                      <p:to>
                                        <p:strVal val="visible"/>
                                      </p:to>
                                    </p:set>
                                    <p:animEffect transition="in" filter="fade">
                                      <p:cBhvr>
                                        <p:cTn id="40" dur="1000"/>
                                        <p:tgtEl>
                                          <p:spTgt spid="107"/>
                                        </p:tgtEl>
                                      </p:cBhvr>
                                    </p:animEffect>
                                    <p:anim calcmode="lin" valueType="num">
                                      <p:cBhvr>
                                        <p:cTn id="41" dur="1000" fill="hold"/>
                                        <p:tgtEl>
                                          <p:spTgt spid="107"/>
                                        </p:tgtEl>
                                        <p:attrNameLst>
                                          <p:attrName>ppt_x</p:attrName>
                                        </p:attrNameLst>
                                      </p:cBhvr>
                                      <p:tavLst>
                                        <p:tav tm="0">
                                          <p:val>
                                            <p:strVal val="#ppt_x"/>
                                          </p:val>
                                        </p:tav>
                                        <p:tav tm="100000">
                                          <p:val>
                                            <p:strVal val="#ppt_x"/>
                                          </p:val>
                                        </p:tav>
                                      </p:tavLst>
                                    </p:anim>
                                    <p:anim calcmode="lin" valueType="num">
                                      <p:cBhvr>
                                        <p:cTn id="42" dur="1000" fill="hold"/>
                                        <p:tgtEl>
                                          <p:spTgt spid="10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7" grpId="0" animBg="1"/>
      <p:bldP spid="3" grpId="0" animBg="1"/>
      <p:bldP spid="3" grpId="1" animBg="1"/>
      <p:bldP spid="102" grpId="0" animBg="1"/>
      <p:bldP spid="102" grpId="1" animBg="1"/>
      <p:bldP spid="108" grpId="0" animBg="1"/>
      <p:bldP spid="10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4572000" y="4572000"/>
            <a:ext cx="388999" cy="82653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4000" b="1" dirty="0"/>
              <a:t>The </a:t>
            </a:r>
            <a:r>
              <a:rPr lang="en-US" sz="4000" b="1" dirty="0">
                <a:solidFill>
                  <a:srgbClr val="7030A0"/>
                </a:solidFill>
              </a:rPr>
              <a:t>combine</a:t>
            </a:r>
            <a:r>
              <a:rPr lang="en-US" sz="4000" b="1" dirty="0"/>
              <a:t> step</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8"/>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stCxn id="41" idx="3"/>
            <a:endCxn id="62" idx="6"/>
          </p:cNvCxnSpPr>
          <p:nvPr/>
        </p:nvCxnSpPr>
        <p:spPr>
          <a:xfrm flipH="1">
            <a:off x="5715000" y="5246641"/>
            <a:ext cx="392159" cy="3540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848251" y="53456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848251" y="5345668"/>
                <a:ext cx="498791" cy="369332"/>
              </a:xfrm>
              <a:prstGeom prst="rect">
                <a:avLst/>
              </a:prstGeom>
              <a:blipFill rotWithShape="1">
                <a:blip r:embed="rId9"/>
                <a:stretch>
                  <a:fillRect t="-8197" r="-15854"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57912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5726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5726668"/>
                <a:ext cx="372218"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5943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5943600"/>
                <a:ext cx="372218" cy="369332"/>
              </a:xfrm>
              <a:prstGeom prst="rect">
                <a:avLst/>
              </a:prstGeom>
              <a:blipFill>
                <a:blip r:embed="rId11"/>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59436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44196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6" name="Oval 105"/>
          <p:cNvSpPr/>
          <p:nvPr/>
        </p:nvSpPr>
        <p:spPr>
          <a:xfrm>
            <a:off x="4648200" y="175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2" name="Oval 121"/>
          <p:cNvSpPr/>
          <p:nvPr/>
        </p:nvSpPr>
        <p:spPr>
          <a:xfrm>
            <a:off x="45339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TextBox 93"/>
              <p:cNvSpPr txBox="1"/>
              <p:nvPr/>
            </p:nvSpPr>
            <p:spPr>
              <a:xfrm>
                <a:off x="3657600" y="6285559"/>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4" name="TextBox 93"/>
              <p:cNvSpPr txBox="1">
                <a:spLocks noRot="1" noChangeAspect="1" noMove="1" noResize="1" noEditPoints="1" noAdjustHandles="1" noChangeArrowheads="1" noChangeShapeType="1" noTextEdit="1"/>
              </p:cNvSpPr>
              <p:nvPr/>
            </p:nvSpPr>
            <p:spPr>
              <a:xfrm>
                <a:off x="3657600" y="6285559"/>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101" name="Rectangle 10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105400" y="157225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122"/>
          <p:cNvSpPr/>
          <p:nvPr/>
        </p:nvSpPr>
        <p:spPr>
          <a:xfrm>
            <a:off x="0" y="1752600"/>
            <a:ext cx="1066800" cy="5334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Tool </a:t>
            </a:r>
            <a:r>
              <a:rPr lang="en-US" sz="2400" b="1" dirty="0">
                <a:solidFill>
                  <a:srgbClr val="00B0F0"/>
                </a:solidFill>
              </a:rPr>
              <a:t>2</a:t>
            </a:r>
          </a:p>
        </p:txBody>
      </p:sp>
      <mc:AlternateContent xmlns:mc="http://schemas.openxmlformats.org/markup-compatibility/2006" xmlns:a14="http://schemas.microsoft.com/office/drawing/2010/main">
        <mc:Choice Requires="a14">
          <p:sp>
            <p:nvSpPr>
              <p:cNvPr id="103" name="TextBox 102"/>
              <p:cNvSpPr txBox="1"/>
              <p:nvPr/>
            </p:nvSpPr>
            <p:spPr>
              <a:xfrm>
                <a:off x="5631180" y="3098560"/>
                <a:ext cx="3327514" cy="646331"/>
              </a:xfrm>
              <a:prstGeom prst="rect">
                <a:avLst/>
              </a:prstGeom>
              <a:solidFill>
                <a:schemeClr val="accent3">
                  <a:lumMod val="40000"/>
                  <a:lumOff val="60000"/>
                </a:schemeClr>
              </a:solidFill>
              <a:ln>
                <a:solidFill>
                  <a:schemeClr val="tx1"/>
                </a:solidFill>
              </a:ln>
            </p:spPr>
            <p:txBody>
              <a:bodyPr wrap="none" rtlCol="0">
                <a:spAutoFit/>
              </a:bodyPr>
              <a:lstStyle/>
              <a:p>
                <a:r>
                  <a:rPr lang="en-US" dirty="0"/>
                  <a:t>Sort all points of the right strip in</a:t>
                </a:r>
              </a:p>
              <a:p>
                <a:r>
                  <a:rPr lang="en-US" dirty="0"/>
                  <a:t> increasing order of </a:t>
                </a:r>
                <a14:m>
                  <m:oMath xmlns:m="http://schemas.openxmlformats.org/officeDocument/2006/math">
                    <m:r>
                      <a:rPr lang="en-US" b="0" i="1" smtClean="0">
                        <a:latin typeface="Cambria Math" panose="02040503050406030204" pitchFamily="18" charset="0"/>
                      </a:rPr>
                      <m:t>𝑦</m:t>
                    </m:r>
                  </m:oMath>
                </a14:m>
                <a:r>
                  <a:rPr lang="en-US" dirty="0"/>
                  <a:t>-coordinate.</a:t>
                </a:r>
              </a:p>
            </p:txBody>
          </p:sp>
        </mc:Choice>
        <mc:Fallback xmlns="">
          <p:sp>
            <p:nvSpPr>
              <p:cNvPr id="103" name="TextBox 102"/>
              <p:cNvSpPr txBox="1">
                <a:spLocks noRot="1" noChangeAspect="1" noMove="1" noResize="1" noEditPoints="1" noAdjustHandles="1" noChangeArrowheads="1" noChangeShapeType="1" noTextEdit="1"/>
              </p:cNvSpPr>
              <p:nvPr/>
            </p:nvSpPr>
            <p:spPr>
              <a:xfrm>
                <a:off x="5631180" y="3098560"/>
                <a:ext cx="3327514" cy="646331"/>
              </a:xfrm>
              <a:prstGeom prst="rect">
                <a:avLst/>
              </a:prstGeom>
              <a:blipFill>
                <a:blip r:embed="rId13"/>
                <a:stretch>
                  <a:fillRect l="-1460" t="-3704" r="-912" b="-12963"/>
                </a:stretch>
              </a:blipFill>
              <a:ln>
                <a:solidFill>
                  <a:schemeClr val="tx1"/>
                </a:solidFill>
              </a:ln>
            </p:spPr>
            <p:txBody>
              <a:bodyPr/>
              <a:lstStyle/>
              <a:p>
                <a:r>
                  <a:rPr lang="en-US">
                    <a:noFill/>
                  </a:rPr>
                  <a:t> </a:t>
                </a:r>
              </a:p>
            </p:txBody>
          </p:sp>
        </mc:Fallback>
      </mc:AlternateContent>
      <p:cxnSp>
        <p:nvCxnSpPr>
          <p:cNvPr id="124" name="Straight Connector 123"/>
          <p:cNvCxnSpPr/>
          <p:nvPr/>
        </p:nvCxnSpPr>
        <p:spPr>
          <a:xfrm>
            <a:off x="4267200" y="49911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5" name="TextBox 124"/>
              <p:cNvSpPr txBox="1"/>
              <p:nvPr/>
            </p:nvSpPr>
            <p:spPr>
              <a:xfrm>
                <a:off x="4039368" y="5029200"/>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25" name="TextBox 124"/>
              <p:cNvSpPr txBox="1">
                <a:spLocks noRot="1" noChangeAspect="1" noMove="1" noResize="1" noEditPoints="1" noAdjustHandles="1" noChangeArrowheads="1" noChangeShapeType="1" noTextEdit="1"/>
              </p:cNvSpPr>
              <p:nvPr/>
            </p:nvSpPr>
            <p:spPr>
              <a:xfrm>
                <a:off x="4039368" y="5029200"/>
                <a:ext cx="380232" cy="369332"/>
              </a:xfrm>
              <a:prstGeom prst="rect">
                <a:avLst/>
              </a:prstGeom>
              <a:blipFill>
                <a:blip r:embed="rId14"/>
                <a:stretch>
                  <a:fillRect b="-4918"/>
                </a:stretch>
              </a:blipFill>
            </p:spPr>
            <p:txBody>
              <a:bodyPr/>
              <a:lstStyle/>
              <a:p>
                <a:r>
                  <a:rPr lang="en-US">
                    <a:noFill/>
                  </a:rPr>
                  <a:t> </a:t>
                </a:r>
              </a:p>
            </p:txBody>
          </p:sp>
        </mc:Fallback>
      </mc:AlternateContent>
      <p:sp>
        <p:nvSpPr>
          <p:cNvPr id="126" name="Oval 125"/>
          <p:cNvSpPr/>
          <p:nvPr/>
        </p:nvSpPr>
        <p:spPr>
          <a:xfrm>
            <a:off x="4076700" y="48768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7" name="TextBox 126"/>
              <p:cNvSpPr txBox="1"/>
              <p:nvPr/>
            </p:nvSpPr>
            <p:spPr>
              <a:xfrm>
                <a:off x="5623827" y="4801177"/>
                <a:ext cx="2578270"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Binary search for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a:t>
                </a:r>
              </a:p>
            </p:txBody>
          </p:sp>
        </mc:Choice>
        <mc:Fallback xmlns="">
          <p:sp>
            <p:nvSpPr>
              <p:cNvPr id="127" name="TextBox 126"/>
              <p:cNvSpPr txBox="1">
                <a:spLocks noRot="1" noChangeAspect="1" noMove="1" noResize="1" noEditPoints="1" noAdjustHandles="1" noChangeArrowheads="1" noChangeShapeType="1" noTextEdit="1"/>
              </p:cNvSpPr>
              <p:nvPr/>
            </p:nvSpPr>
            <p:spPr>
              <a:xfrm>
                <a:off x="5623827" y="4801177"/>
                <a:ext cx="2578270" cy="369332"/>
              </a:xfrm>
              <a:prstGeom prst="rect">
                <a:avLst/>
              </a:prstGeom>
              <a:blipFill>
                <a:blip r:embed="rId15"/>
                <a:stretch>
                  <a:fillRect l="-1887" t="-8065" r="-1179" b="-24194"/>
                </a:stretch>
              </a:blipFill>
              <a:ln>
                <a:solidFill>
                  <a:schemeClr val="tx1"/>
                </a:solidFill>
              </a:ln>
            </p:spPr>
            <p:txBody>
              <a:bodyPr/>
              <a:lstStyle/>
              <a:p>
                <a:r>
                  <a:rPr lang="en-US">
                    <a:noFill/>
                  </a:rPr>
                  <a:t> </a:t>
                </a:r>
              </a:p>
            </p:txBody>
          </p:sp>
        </mc:Fallback>
      </mc:AlternateContent>
      <p:cxnSp>
        <p:nvCxnSpPr>
          <p:cNvPr id="128" name="Straight Arrow Connector 127"/>
          <p:cNvCxnSpPr/>
          <p:nvPr/>
        </p:nvCxnSpPr>
        <p:spPr>
          <a:xfrm flipH="1">
            <a:off x="5018050" y="45720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flipH="1">
            <a:off x="5018050" y="5029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0" name="TextBox 129"/>
              <p:cNvSpPr txBox="1"/>
              <p:nvPr/>
            </p:nvSpPr>
            <p:spPr>
              <a:xfrm>
                <a:off x="5029200" y="4572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30" name="TextBox 129"/>
              <p:cNvSpPr txBox="1">
                <a:spLocks noRot="1" noChangeAspect="1" noMove="1" noResize="1" noEditPoints="1" noAdjustHandles="1" noChangeArrowheads="1" noChangeShapeType="1" noTextEdit="1"/>
              </p:cNvSpPr>
              <p:nvPr/>
            </p:nvSpPr>
            <p:spPr>
              <a:xfrm>
                <a:off x="5029200" y="45720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TextBox 130"/>
              <p:cNvSpPr txBox="1"/>
              <p:nvPr/>
            </p:nvSpPr>
            <p:spPr>
              <a:xfrm>
                <a:off x="5029200" y="50292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31" name="TextBox 130"/>
              <p:cNvSpPr txBox="1">
                <a:spLocks noRot="1" noChangeAspect="1" noMove="1" noResize="1" noEditPoints="1" noAdjustHandles="1" noChangeArrowheads="1" noChangeShapeType="1" noTextEdit="1"/>
              </p:cNvSpPr>
              <p:nvPr/>
            </p:nvSpPr>
            <p:spPr>
              <a:xfrm>
                <a:off x="5029200" y="5029200"/>
                <a:ext cx="372218"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253716" y="4788932"/>
                <a:ext cx="9314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253716" y="4788932"/>
                <a:ext cx="931409" cy="36933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p:cNvSpPr txBox="1"/>
              <p:nvPr/>
            </p:nvSpPr>
            <p:spPr>
              <a:xfrm>
                <a:off x="5623826" y="5228709"/>
                <a:ext cx="2578270" cy="369332"/>
              </a:xfrm>
              <a:prstGeom prst="rect">
                <a:avLst/>
              </a:prstGeom>
              <a:solidFill>
                <a:schemeClr val="accent3">
                  <a:lumMod val="40000"/>
                  <a:lumOff val="60000"/>
                </a:schemeClr>
              </a:solidFill>
              <a:ln>
                <a:solidFill>
                  <a:schemeClr val="tx1"/>
                </a:solidFill>
              </a:ln>
            </p:spPr>
            <p:txBody>
              <a:bodyPr wrap="none" rtlCol="0">
                <a:spAutoFit/>
              </a:bodyPr>
              <a:lstStyle/>
              <a:p>
                <a:r>
                  <a:rPr lang="en-US" dirty="0"/>
                  <a:t>Binary search for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i="1">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𝛿</m:t>
                    </m:r>
                  </m:oMath>
                </a14:m>
                <a:r>
                  <a:rPr lang="en-US" dirty="0"/>
                  <a:t>)</a:t>
                </a:r>
              </a:p>
            </p:txBody>
          </p:sp>
        </mc:Choice>
        <mc:Fallback xmlns="">
          <p:sp>
            <p:nvSpPr>
              <p:cNvPr id="132" name="TextBox 131"/>
              <p:cNvSpPr txBox="1">
                <a:spLocks noRot="1" noChangeAspect="1" noMove="1" noResize="1" noEditPoints="1" noAdjustHandles="1" noChangeArrowheads="1" noChangeShapeType="1" noTextEdit="1"/>
              </p:cNvSpPr>
              <p:nvPr/>
            </p:nvSpPr>
            <p:spPr>
              <a:xfrm>
                <a:off x="5623826" y="5228709"/>
                <a:ext cx="2578270" cy="369332"/>
              </a:xfrm>
              <a:prstGeom prst="rect">
                <a:avLst/>
              </a:prstGeom>
              <a:blipFill>
                <a:blip r:embed="rId18"/>
                <a:stretch>
                  <a:fillRect l="-1887" t="-8065" r="-1179" b="-24194"/>
                </a:stretch>
              </a:blipFill>
              <a:ln>
                <a:solidFill>
                  <a:schemeClr val="tx1"/>
                </a:solidFill>
              </a:ln>
            </p:spPr>
            <p:txBody>
              <a:bodyPr/>
              <a:lstStyle/>
              <a:p>
                <a:r>
                  <a:rPr lang="en-US">
                    <a:noFill/>
                  </a:rPr>
                  <a:t> </a:t>
                </a:r>
              </a:p>
            </p:txBody>
          </p:sp>
        </mc:Fallback>
      </mc:AlternateContent>
      <p:grpSp>
        <p:nvGrpSpPr>
          <p:cNvPr id="97" name="Group 96"/>
          <p:cNvGrpSpPr/>
          <p:nvPr/>
        </p:nvGrpSpPr>
        <p:grpSpPr>
          <a:xfrm>
            <a:off x="4275982" y="1828800"/>
            <a:ext cx="1134218" cy="876300"/>
            <a:chOff x="4267200" y="2362200"/>
            <a:chExt cx="1134218" cy="876300"/>
          </a:xfrm>
        </p:grpSpPr>
        <p:sp>
          <p:nvSpPr>
            <p:cNvPr id="107" name="Rectangle 106"/>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p:nvPr/>
          </p:nvCxnSpPr>
          <p:spPr>
            <a:xfrm>
              <a:off x="4267200" y="27813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20" name="TextBox 119"/>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21" name="TextBox 120"/>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20"/>
                  <a:stretch>
                    <a:fillRect/>
                  </a:stretch>
                </a:blipFill>
              </p:spPr>
              <p:txBody>
                <a:bodyPr/>
                <a:lstStyle/>
                <a:p>
                  <a:r>
                    <a:rPr lang="en-US">
                      <a:noFill/>
                    </a:rPr>
                    <a:t> </a:t>
                  </a:r>
                </a:p>
              </p:txBody>
            </p:sp>
          </mc:Fallback>
        </mc:AlternateContent>
      </p:grpSp>
      <p:grpSp>
        <p:nvGrpSpPr>
          <p:cNvPr id="6" name="Group 5"/>
          <p:cNvGrpSpPr/>
          <p:nvPr/>
        </p:nvGrpSpPr>
        <p:grpSpPr>
          <a:xfrm>
            <a:off x="4275982" y="2362200"/>
            <a:ext cx="1134218" cy="876300"/>
            <a:chOff x="4267200" y="2362200"/>
            <a:chExt cx="1134218" cy="876300"/>
          </a:xfrm>
        </p:grpSpPr>
        <p:sp>
          <p:nvSpPr>
            <p:cNvPr id="9" name="Rectangle 8"/>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267200" y="2781300"/>
              <a:ext cx="6969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98" name="TextBox 97"/>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00" name="TextBox 99"/>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7"/>
                  <a:stretch>
                    <a:fillRect/>
                  </a:stretch>
                </a:blipFill>
              </p:spPr>
              <p:txBody>
                <a:bodyPr/>
                <a:lstStyle/>
                <a:p>
                  <a:r>
                    <a:rPr lang="en-US">
                      <a:noFill/>
                    </a:rPr>
                    <a:t> </a:t>
                  </a:r>
                </a:p>
              </p:txBody>
            </p:sp>
          </mc:Fallback>
        </mc:AlternateContent>
      </p:grpSp>
      <p:grpSp>
        <p:nvGrpSpPr>
          <p:cNvPr id="110" name="Group 109"/>
          <p:cNvGrpSpPr/>
          <p:nvPr/>
        </p:nvGrpSpPr>
        <p:grpSpPr>
          <a:xfrm>
            <a:off x="4419600" y="4038600"/>
            <a:ext cx="981818" cy="876300"/>
            <a:chOff x="4419600" y="2362200"/>
            <a:chExt cx="981818" cy="876300"/>
          </a:xfrm>
        </p:grpSpPr>
        <p:sp>
          <p:nvSpPr>
            <p:cNvPr id="111" name="Rectangle 110"/>
            <p:cNvSpPr/>
            <p:nvPr/>
          </p:nvSpPr>
          <p:spPr>
            <a:xfrm>
              <a:off x="4572000" y="2362200"/>
              <a:ext cx="392152" cy="8763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a:stCxn id="81" idx="6"/>
            </p:cNvCxnSpPr>
            <p:nvPr/>
          </p:nvCxnSpPr>
          <p:spPr>
            <a:xfrm>
              <a:off x="4419600" y="2781300"/>
              <a:ext cx="544551" cy="0"/>
            </a:xfrm>
            <a:prstGeom prst="line">
              <a:avLst/>
            </a:prstGeom>
            <a:ln>
              <a:solidFill>
                <a:srgbClr val="006C31"/>
              </a:solidFill>
              <a:prstDash val="dash"/>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H="1">
              <a:off x="5018050" y="23622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a:off x="5018050" y="2819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5010051" y="2438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5010051" y="2438400"/>
                  <a:ext cx="37221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p:cNvSpPr txBox="1"/>
                <p:nvPr/>
              </p:nvSpPr>
              <p:spPr>
                <a:xfrm>
                  <a:off x="5029200" y="2819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16" name="TextBox 115"/>
                <p:cNvSpPr txBox="1">
                  <a:spLocks noRot="1" noChangeAspect="1" noMove="1" noResize="1" noEditPoints="1" noAdjustHandles="1" noChangeArrowheads="1" noChangeShapeType="1" noTextEdit="1"/>
                </p:cNvSpPr>
                <p:nvPr/>
              </p:nvSpPr>
              <p:spPr>
                <a:xfrm>
                  <a:off x="5029200" y="2819400"/>
                  <a:ext cx="372218" cy="369332"/>
                </a:xfrm>
                <a:prstGeom prst="rect">
                  <a:avLst/>
                </a:prstGeom>
                <a:blipFill>
                  <a:blip r:embed="rId7"/>
                  <a:stretch>
                    <a:fillRect/>
                  </a:stretch>
                </a:blipFill>
              </p:spPr>
              <p:txBody>
                <a:bodyPr/>
                <a:lstStyle/>
                <a:p>
                  <a:r>
                    <a:rPr lang="en-US">
                      <a:noFill/>
                    </a:rPr>
                    <a:t> </a:t>
                  </a:r>
                </a:p>
              </p:txBody>
            </p:sp>
          </mc:Fallback>
        </mc:AlternateContent>
      </p:grpSp>
      <p:sp>
        <p:nvSpPr>
          <p:cNvPr id="133" name="Oval 13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Oval 133"/>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5" name="Oval 134"/>
          <p:cNvSpPr/>
          <p:nvPr/>
        </p:nvSpPr>
        <p:spPr>
          <a:xfrm>
            <a:off x="4648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1932776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500"/>
                                        <p:tgtEl>
                                          <p:spTgt spid="1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10"/>
                                        </p:tgtEl>
                                      </p:cBhvr>
                                    </p:animEffect>
                                    <p:set>
                                      <p:cBhvr>
                                        <p:cTn id="22" dur="1" fill="hold">
                                          <p:stCondLst>
                                            <p:cond delay="499"/>
                                          </p:stCondLst>
                                        </p:cTn>
                                        <p:tgtEl>
                                          <p:spTgt spid="1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0-#ppt_w/2"/>
                                          </p:val>
                                        </p:tav>
                                        <p:tav tm="100000">
                                          <p:val>
                                            <p:strVal val="#ppt_x"/>
                                          </p:val>
                                        </p:tav>
                                      </p:tavLst>
                                    </p:anim>
                                    <p:anim calcmode="lin" valueType="num">
                                      <p:cBhvr additive="base">
                                        <p:cTn id="38" dur="500" fill="hold"/>
                                        <p:tgtEl>
                                          <p:spTgt spid="12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8" fill="hold" grpId="1" nodeType="clickEffect">
                                  <p:stCondLst>
                                    <p:cond delay="0"/>
                                  </p:stCondLst>
                                  <p:childTnLst>
                                    <p:anim calcmode="lin" valueType="num">
                                      <p:cBhvr additive="base">
                                        <p:cTn id="42" dur="500"/>
                                        <p:tgtEl>
                                          <p:spTgt spid="123"/>
                                        </p:tgtEl>
                                        <p:attrNameLst>
                                          <p:attrName>ppt_x</p:attrName>
                                        </p:attrNameLst>
                                      </p:cBhvr>
                                      <p:tavLst>
                                        <p:tav tm="0">
                                          <p:val>
                                            <p:strVal val="ppt_x"/>
                                          </p:val>
                                        </p:tav>
                                        <p:tav tm="100000">
                                          <p:val>
                                            <p:strVal val="0-ppt_w/2"/>
                                          </p:val>
                                        </p:tav>
                                      </p:tavLst>
                                    </p:anim>
                                    <p:anim calcmode="lin" valueType="num">
                                      <p:cBhvr additive="base">
                                        <p:cTn id="43" dur="500"/>
                                        <p:tgtEl>
                                          <p:spTgt spid="123"/>
                                        </p:tgtEl>
                                        <p:attrNameLst>
                                          <p:attrName>ppt_y</p:attrName>
                                        </p:attrNameLst>
                                      </p:cBhvr>
                                      <p:tavLst>
                                        <p:tav tm="0">
                                          <p:val>
                                            <p:strVal val="ppt_y"/>
                                          </p:val>
                                        </p:tav>
                                        <p:tav tm="100000">
                                          <p:val>
                                            <p:strVal val="ppt_y"/>
                                          </p:val>
                                        </p:tav>
                                      </p:tavLst>
                                    </p:anim>
                                    <p:set>
                                      <p:cBhvr>
                                        <p:cTn id="44" dur="1" fill="hold">
                                          <p:stCondLst>
                                            <p:cond delay="499"/>
                                          </p:stCondLst>
                                        </p:cTn>
                                        <p:tgtEl>
                                          <p:spTgt spid="1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03"/>
                                        </p:tgtEl>
                                        <p:attrNameLst>
                                          <p:attrName>style.visibility</p:attrName>
                                        </p:attrNameLst>
                                      </p:cBhvr>
                                      <p:to>
                                        <p:strVal val="visible"/>
                                      </p:to>
                                    </p:set>
                                    <p:animEffect transition="in" filter="randombar(horizontal)">
                                      <p:cBhvr>
                                        <p:cTn id="49" dur="500"/>
                                        <p:tgtEl>
                                          <p:spTgt spid="10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5"/>
                                        </p:tgtEl>
                                        <p:attrNameLst>
                                          <p:attrName>style.visibility</p:attrName>
                                        </p:attrNameLst>
                                      </p:cBhvr>
                                      <p:to>
                                        <p:strVal val="visible"/>
                                      </p:to>
                                    </p:set>
                                    <p:animEffect transition="in" filter="fade">
                                      <p:cBhvr>
                                        <p:cTn id="54" dur="500"/>
                                        <p:tgtEl>
                                          <p:spTgt spid="12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6"/>
                                        </p:tgtEl>
                                        <p:attrNameLst>
                                          <p:attrName>style.visibility</p:attrName>
                                        </p:attrNameLst>
                                      </p:cBhvr>
                                      <p:to>
                                        <p:strVal val="visible"/>
                                      </p:to>
                                    </p:set>
                                    <p:animEffect transition="in" filter="fade">
                                      <p:cBhvr>
                                        <p:cTn id="57" dur="500"/>
                                        <p:tgtEl>
                                          <p:spTgt spid="12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500"/>
                                        <p:tgtEl>
                                          <p:spTgt spid="104"/>
                                        </p:tgtEl>
                                      </p:cBhvr>
                                    </p:animEffect>
                                  </p:childTnLst>
                                </p:cTn>
                              </p:par>
                              <p:par>
                                <p:cTn id="61" presetID="10" presetClass="entr" presetSubtype="0" fill="hold" nodeType="withEffect">
                                  <p:stCondLst>
                                    <p:cond delay="0"/>
                                  </p:stCondLst>
                                  <p:childTnLst>
                                    <p:set>
                                      <p:cBhvr>
                                        <p:cTn id="62" dur="1" fill="hold">
                                          <p:stCondLst>
                                            <p:cond delay="0"/>
                                          </p:stCondLst>
                                        </p:cTn>
                                        <p:tgtEl>
                                          <p:spTgt spid="124"/>
                                        </p:tgtEl>
                                        <p:attrNameLst>
                                          <p:attrName>style.visibility</p:attrName>
                                        </p:attrNameLst>
                                      </p:cBhvr>
                                      <p:to>
                                        <p:strVal val="visible"/>
                                      </p:to>
                                    </p:set>
                                    <p:animEffect transition="in" filter="fade">
                                      <p:cBhvr>
                                        <p:cTn id="63" dur="500"/>
                                        <p:tgtEl>
                                          <p:spTgt spid="124"/>
                                        </p:tgtEl>
                                      </p:cBhvr>
                                    </p:animEffect>
                                  </p:childTnLst>
                                </p:cTn>
                              </p:par>
                              <p:par>
                                <p:cTn id="64" presetID="10" presetClass="entr" presetSubtype="0" fill="hold" nodeType="withEffect">
                                  <p:stCondLst>
                                    <p:cond delay="0"/>
                                  </p:stCondLst>
                                  <p:childTnLst>
                                    <p:set>
                                      <p:cBhvr>
                                        <p:cTn id="65" dur="1" fill="hold">
                                          <p:stCondLst>
                                            <p:cond delay="0"/>
                                          </p:stCondLst>
                                        </p:cTn>
                                        <p:tgtEl>
                                          <p:spTgt spid="128"/>
                                        </p:tgtEl>
                                        <p:attrNameLst>
                                          <p:attrName>style.visibility</p:attrName>
                                        </p:attrNameLst>
                                      </p:cBhvr>
                                      <p:to>
                                        <p:strVal val="visible"/>
                                      </p:to>
                                    </p:set>
                                    <p:animEffect transition="in" filter="fade">
                                      <p:cBhvr>
                                        <p:cTn id="66" dur="500"/>
                                        <p:tgtEl>
                                          <p:spTgt spid="128"/>
                                        </p:tgtEl>
                                      </p:cBhvr>
                                    </p:animEffect>
                                  </p:childTnLst>
                                </p:cTn>
                              </p:par>
                              <p:par>
                                <p:cTn id="67" presetID="10" presetClass="entr" presetSubtype="0" fill="hold" nodeType="withEffect">
                                  <p:stCondLst>
                                    <p:cond delay="0"/>
                                  </p:stCondLst>
                                  <p:childTnLst>
                                    <p:set>
                                      <p:cBhvr>
                                        <p:cTn id="68" dur="1" fill="hold">
                                          <p:stCondLst>
                                            <p:cond delay="0"/>
                                          </p:stCondLst>
                                        </p:cTn>
                                        <p:tgtEl>
                                          <p:spTgt spid="129"/>
                                        </p:tgtEl>
                                        <p:attrNameLst>
                                          <p:attrName>style.visibility</p:attrName>
                                        </p:attrNameLst>
                                      </p:cBhvr>
                                      <p:to>
                                        <p:strVal val="visible"/>
                                      </p:to>
                                    </p:set>
                                    <p:animEffect transition="in" filter="fade">
                                      <p:cBhvr>
                                        <p:cTn id="69" dur="500"/>
                                        <p:tgtEl>
                                          <p:spTgt spid="12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fade">
                                      <p:cBhvr>
                                        <p:cTn id="72" dur="500"/>
                                        <p:tgtEl>
                                          <p:spTgt spid="1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1"/>
                                        </p:tgtEl>
                                        <p:attrNameLst>
                                          <p:attrName>style.visibility</p:attrName>
                                        </p:attrNameLst>
                                      </p:cBhvr>
                                      <p:to>
                                        <p:strVal val="visible"/>
                                      </p:to>
                                    </p:set>
                                    <p:animEffect transition="in" filter="fade">
                                      <p:cBhvr>
                                        <p:cTn id="75" dur="500"/>
                                        <p:tgtEl>
                                          <p:spTgt spid="131"/>
                                        </p:tgtEl>
                                      </p:cBhvr>
                                    </p:animEffect>
                                  </p:childTnLst>
                                </p:cTn>
                              </p:par>
                            </p:childTnLst>
                          </p:cTn>
                        </p:par>
                      </p:childTnLst>
                    </p:cTn>
                  </p:par>
                  <p:par>
                    <p:cTn id="76" fill="hold">
                      <p:stCondLst>
                        <p:cond delay="indefinite"/>
                      </p:stCondLst>
                      <p:childTnLst>
                        <p:par>
                          <p:cTn id="77" fill="hold">
                            <p:stCondLst>
                              <p:cond delay="0"/>
                            </p:stCondLst>
                            <p:childTnLst>
                              <p:par>
                                <p:cTn id="78" presetID="14" presetClass="entr" presetSubtype="10"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randombar(horizontal)">
                                      <p:cBhvr>
                                        <p:cTn id="80" dur="500"/>
                                        <p:tgtEl>
                                          <p:spTgt spid="10"/>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27"/>
                                        </p:tgtEl>
                                        <p:attrNameLst>
                                          <p:attrName>style.visibility</p:attrName>
                                        </p:attrNameLst>
                                      </p:cBhvr>
                                      <p:to>
                                        <p:strVal val="visible"/>
                                      </p:to>
                                    </p:set>
                                    <p:animEffect transition="in" filter="randombar(horizontal)">
                                      <p:cBhvr>
                                        <p:cTn id="85" dur="500"/>
                                        <p:tgtEl>
                                          <p:spTgt spid="127"/>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132"/>
                                        </p:tgtEl>
                                        <p:attrNameLst>
                                          <p:attrName>style.visibility</p:attrName>
                                        </p:attrNameLst>
                                      </p:cBhvr>
                                      <p:to>
                                        <p:strVal val="visible"/>
                                      </p:to>
                                    </p:set>
                                    <p:animEffect transition="in" filter="randombar(horizontal)">
                                      <p:cBhvr>
                                        <p:cTn id="90"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23" grpId="0" animBg="1"/>
      <p:bldP spid="123" grpId="1" animBg="1"/>
      <p:bldP spid="103" grpId="0" animBg="1"/>
      <p:bldP spid="125" grpId="0"/>
      <p:bldP spid="126" grpId="0" animBg="1"/>
      <p:bldP spid="127" grpId="0" animBg="1"/>
      <p:bldP spid="130" grpId="0"/>
      <p:bldP spid="131" grpId="0"/>
      <p:bldP spid="10" grpId="0"/>
      <p:bldP spid="1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Divide and Conquer based algorithm</a:t>
            </a:r>
            <a:br>
              <a:rPr lang="en-US" sz="3200" b="1" dirty="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229600" cy="4983163"/>
              </a:xfrm>
            </p:spPr>
            <p:txBody>
              <a:bodyPr/>
              <a:lstStyle/>
              <a:p>
                <a:pPr marL="0" indent="0">
                  <a:buNone/>
                </a:pPr>
                <a:r>
                  <a:rPr lang="en-US" sz="1600" b="1" dirty="0">
                    <a:solidFill>
                      <a:srgbClr val="7030A0"/>
                    </a:solidFill>
                  </a:rPr>
                  <a:t>CP-Distance</a:t>
                </a:r>
                <a:r>
                  <a:rPr lang="en-US" sz="1600" dirty="0"/>
                  <a:t>(</a:t>
                </a:r>
                <a14:m>
                  <m:oMath xmlns:m="http://schemas.openxmlformats.org/officeDocument/2006/math">
                    <m:r>
                      <a:rPr lang="en-US" sz="1600" i="1">
                        <a:latin typeface="Cambria Math"/>
                      </a:rPr>
                      <m:t>𝑃</m:t>
                    </m:r>
                  </m:oMath>
                </a14:m>
                <a:r>
                  <a:rPr lang="en-US" sz="1600" dirty="0"/>
                  <a:t>) </a:t>
                </a:r>
              </a:p>
              <a:p>
                <a:pPr marL="0" indent="0">
                  <a:buNone/>
                </a:pPr>
                <a:r>
                  <a:rPr lang="en-US" sz="1600" dirty="0"/>
                  <a:t>{   </a:t>
                </a:r>
                <a:r>
                  <a:rPr lang="en-US" sz="1600" b="1" dirty="0"/>
                  <a:t>If</a:t>
                </a:r>
                <a:r>
                  <a:rPr lang="en-US" sz="1600" dirty="0"/>
                  <a:t> (| </a:t>
                </a:r>
                <a14:m>
                  <m:oMath xmlns:m="http://schemas.openxmlformats.org/officeDocument/2006/math">
                    <m:r>
                      <a:rPr lang="en-US" sz="1600" i="1">
                        <a:latin typeface="Cambria Math"/>
                      </a:rPr>
                      <m:t>𝑃</m:t>
                    </m:r>
                    <m:r>
                      <a:rPr lang="en-US" sz="1600" i="1">
                        <a:latin typeface="Cambria Math"/>
                      </a:rPr>
                      <m:t> </m:t>
                    </m:r>
                  </m:oMath>
                </a14:m>
                <a:r>
                  <a:rPr lang="en-US" sz="1600" dirty="0"/>
                  <a:t>|=1 ) return infinity;</a:t>
                </a:r>
              </a:p>
              <a:p>
                <a:pPr marL="0" indent="0">
                  <a:buNone/>
                </a:pPr>
                <a:r>
                  <a:rPr lang="en-US" sz="1600" dirty="0"/>
                  <a:t>    {            Compute </a:t>
                </a:r>
                <a14:m>
                  <m:oMath xmlns:m="http://schemas.openxmlformats.org/officeDocument/2006/math">
                    <m:r>
                      <a:rPr lang="en-US" sz="1600" b="0" i="1" smtClean="0">
                        <a:latin typeface="Cambria Math"/>
                      </a:rPr>
                      <m:t>𝑥</m:t>
                    </m:r>
                  </m:oMath>
                </a14:m>
                <a:r>
                  <a:rPr lang="en-US" sz="1600" dirty="0"/>
                  <a:t>-median of </a:t>
                </a:r>
                <a14:m>
                  <m:oMath xmlns:m="http://schemas.openxmlformats.org/officeDocument/2006/math">
                    <m:r>
                      <a:rPr lang="en-US" sz="1600" i="1">
                        <a:latin typeface="Cambria Math"/>
                      </a:rPr>
                      <m:t>𝑃</m:t>
                    </m:r>
                  </m:oMath>
                </a14:m>
                <a:r>
                  <a:rPr lang="en-US" sz="1600" dirty="0"/>
                  <a:t>;</a:t>
                </a:r>
              </a:p>
              <a:p>
                <a:pPr marL="0" indent="0">
                  <a:buNone/>
                </a:pPr>
                <a:r>
                  <a:rPr lang="en-US" sz="1600" b="0" dirty="0"/>
                  <a:t>                  </a:t>
                </a:r>
                <a14:m>
                  <m:oMath xmlns:m="http://schemas.openxmlformats.org/officeDocument/2006/math">
                    <m:r>
                      <a:rPr lang="en-US" sz="1600" b="0" i="0"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𝐿</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𝑅</m:t>
                        </m:r>
                      </m:sub>
                    </m:sSub>
                    <m:r>
                      <a:rPr lang="en-US" sz="1600" b="0" i="1" smtClean="0">
                        <a:latin typeface="Cambria Math"/>
                      </a:rPr>
                      <m:t>)</m:t>
                    </m:r>
                  </m:oMath>
                </a14:m>
                <a:r>
                  <a:rPr lang="en-US" sz="1600" dirty="0">
                    <a:sym typeface="Wingdings" pitchFamily="2" charset="2"/>
                  </a:rPr>
                  <a:t>Split-by-</a:t>
                </a:r>
                <a14:m>
                  <m:oMath xmlns:m="http://schemas.openxmlformats.org/officeDocument/2006/math">
                    <m:r>
                      <a:rPr lang="en-US" sz="1600" i="1">
                        <a:latin typeface="Cambria Math"/>
                      </a:rPr>
                      <m:t>𝑥</m:t>
                    </m:r>
                  </m:oMath>
                </a14:m>
                <a:r>
                  <a:rPr lang="en-US" sz="1600" dirty="0">
                    <a:sym typeface="Wingdings" pitchFamily="2" charset="2"/>
                  </a:rPr>
                  <a:t>-median(</a:t>
                </a:r>
                <a14:m>
                  <m:oMath xmlns:m="http://schemas.openxmlformats.org/officeDocument/2006/math">
                    <m:r>
                      <a:rPr lang="en-US" sz="1600" i="1">
                        <a:latin typeface="Cambria Math"/>
                      </a:rPr>
                      <m:t>𝑃</m:t>
                    </m:r>
                  </m:oMath>
                </a14:m>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𝑳</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t>) </a:t>
                </a:r>
                <a:r>
                  <a:rPr lang="en-US" sz="1600" dirty="0">
                    <a:sym typeface="Wingdings" pitchFamily="2" charset="2"/>
                  </a:rPr>
                  <a:t>;</a:t>
                </a:r>
              </a:p>
              <a:p>
                <a:pPr marL="0" indent="0">
                  <a:buNone/>
                </a:pP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t>) </a:t>
                </a:r>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r>
                      <a:rPr lang="en-US" sz="1600" b="1" i="1" smtClean="0">
                        <a:solidFill>
                          <a:srgbClr val="0070C0"/>
                        </a:solidFill>
                        <a:latin typeface="Cambria Math"/>
                      </a:rPr>
                      <m:t>𝜹</m:t>
                    </m:r>
                  </m:oMath>
                </a14:m>
                <a:r>
                  <a:rPr lang="en-US" sz="1600" dirty="0">
                    <a:sym typeface="Wingdings" pitchFamily="2" charset="2"/>
                  </a:rPr>
                  <a:t> min(</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a:solidFill>
                              <a:srgbClr val="0070C0"/>
                            </a:solidFill>
                            <a:latin typeface="Cambria Math"/>
                          </a:rPr>
                          <m:t>𝑳</m:t>
                        </m:r>
                      </m:sub>
                    </m:sSub>
                  </m:oMath>
                </a14:m>
                <a:r>
                  <a:rPr lang="en-US" sz="1600" dirty="0">
                    <a:sym typeface="Wingdings" pitchFamily="2" charset="2"/>
                  </a:rPr>
                  <a:t>,</a:t>
                </a: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b="1"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b="0" i="1" smtClean="0">
                            <a:latin typeface="Cambria Math"/>
                          </a:rPr>
                          <m:t>𝑅</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a:t>
                </a:r>
                <a14:m>
                  <m:oMath xmlns:m="http://schemas.openxmlformats.org/officeDocument/2006/math">
                    <m:r>
                      <a:rPr lang="en-US" sz="1600" b="0" i="1" smtClean="0">
                        <a:latin typeface="Cambria Math"/>
                      </a:rPr>
                      <m:t>𝐴</m:t>
                    </m:r>
                    <m:r>
                      <a:rPr lang="en-US" sz="1600" i="1">
                        <a:latin typeface="Cambria Math"/>
                      </a:rPr>
                      <m:t> </m:t>
                    </m:r>
                  </m:oMath>
                </a14:m>
                <a:r>
                  <a:rPr lang="en-US" sz="1600" b="1" dirty="0">
                    <a:sym typeface="Wingdings" pitchFamily="2" charset="2"/>
                  </a:rPr>
                  <a:t> Sorted array 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For each </a:t>
                </a:r>
                <a:r>
                  <a:rPr lang="en-US" sz="1600" b="1" dirty="0">
                    <a:sym typeface="Wingdings" pitchFamily="2" charset="2"/>
                  </a:rPr>
                  <a:t> </a:t>
                </a:r>
                <a14:m>
                  <m:oMath xmlns:m="http://schemas.openxmlformats.org/officeDocument/2006/math">
                    <m:r>
                      <a:rPr lang="en-US" sz="1600" b="1" i="1" smtClean="0">
                        <a:latin typeface="Cambria Math"/>
                      </a:rPr>
                      <m:t>𝒑</m:t>
                    </m:r>
                    <m:r>
                      <a:rPr lang="en-US" sz="1600" b="0" i="1" smtClean="0">
                        <a:latin typeface="Cambria Math"/>
                      </a:rPr>
                      <m:t>∈</m:t>
                    </m:r>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a:t>
                </a:r>
                <a:endParaRPr lang="en-US" sz="1600" b="1" dirty="0">
                  <a:sym typeface="Wingdings" pitchFamily="2" charset="2"/>
                </a:endParaRPr>
              </a:p>
              <a:p>
                <a:pPr marL="0" indent="0">
                  <a:buNone/>
                </a:pPr>
                <a:r>
                  <a:rPr lang="en-US" sz="1600" b="1" dirty="0">
                    <a:sym typeface="Wingdings" pitchFamily="2" charset="2"/>
                  </a:rPr>
                  <a:t>                        </a:t>
                </a:r>
                <a14:m>
                  <m:oMath xmlns:m="http://schemas.openxmlformats.org/officeDocument/2006/math">
                    <m:r>
                      <a:rPr lang="en-US" sz="1600" b="1" i="1" smtClean="0">
                        <a:latin typeface="Cambria Math"/>
                      </a:rPr>
                      <m:t>𝒚</m:t>
                    </m:r>
                    <m:r>
                      <a:rPr lang="en-US" sz="1600" b="1" i="1" smtClean="0">
                        <a:latin typeface="Cambria Math" panose="02040503050406030204" pitchFamily="18" charset="0"/>
                      </a:rPr>
                      <m:t>′</m:t>
                    </m:r>
                  </m:oMath>
                </a14:m>
                <a:r>
                  <a:rPr lang="en-US" sz="1600" b="1" dirty="0">
                    <a:sym typeface="Wingdings" pitchFamily="2" charset="2"/>
                  </a:rPr>
                  <a:t>  </a:t>
                </a:r>
                <a:r>
                  <a:rPr lang="en-US" sz="1600" dirty="0">
                    <a:sym typeface="Wingdings" pitchFamily="2" charset="2"/>
                  </a:rPr>
                  <a:t>y-coordinate of </a:t>
                </a:r>
                <a14:m>
                  <m:oMath xmlns:m="http://schemas.openxmlformats.org/officeDocument/2006/math">
                    <m:r>
                      <a:rPr lang="en-US" sz="1600" b="1" i="1">
                        <a:latin typeface="Cambria Math"/>
                      </a:rPr>
                      <m:t>𝒑</m:t>
                    </m:r>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Search </a:t>
                </a:r>
                <a14:m>
                  <m:oMath xmlns:m="http://schemas.openxmlformats.org/officeDocument/2006/math">
                    <m:r>
                      <a:rPr lang="en-US" sz="1600" i="1">
                        <a:latin typeface="Cambria Math"/>
                      </a:rPr>
                      <m:t>𝐴</m:t>
                    </m:r>
                    <m:r>
                      <a:rPr lang="en-US" sz="1600" i="1">
                        <a:latin typeface="Cambria Math"/>
                      </a:rPr>
                      <m:t> </m:t>
                    </m:r>
                  </m:oMath>
                </a14:m>
                <a:r>
                  <a:rPr lang="en-US" sz="1600" dirty="0">
                    <a:sym typeface="Wingdings" pitchFamily="2" charset="2"/>
                  </a:rPr>
                  <a:t>for points with y-coordinate within </a:t>
                </a:r>
                <a14:m>
                  <m:oMath xmlns:m="http://schemas.openxmlformats.org/officeDocument/2006/math">
                    <m:r>
                      <a:rPr lang="en-US" sz="1600" b="1" i="1">
                        <a:latin typeface="Cambria Math"/>
                      </a:rPr>
                      <m:t>𝒚</m:t>
                    </m:r>
                    <m:r>
                      <a:rPr lang="en-US" sz="1600" b="1" i="1" smtClean="0">
                        <a:latin typeface="Cambria Math" panose="02040503050406030204" pitchFamily="18" charset="0"/>
                      </a:rPr>
                      <m:t>′</m:t>
                    </m:r>
                    <m:r>
                      <a:rPr lang="en-US" sz="1600" b="0" i="1" smtClean="0">
                        <a:latin typeface="Cambria Math"/>
                      </a:rPr>
                      <m:t>±</m:t>
                    </m:r>
                    <m:r>
                      <a:rPr lang="en-US" sz="1600" b="1" i="1" smtClean="0">
                        <a:solidFill>
                          <a:srgbClr val="0070C0"/>
                        </a:solidFill>
                        <a:latin typeface="Cambria Math"/>
                      </a:rPr>
                      <m:t>𝜹</m:t>
                    </m:r>
                  </m:oMath>
                </a14:m>
                <a:r>
                  <a:rPr lang="en-US" sz="1600" b="1" dirty="0">
                    <a:sym typeface="Wingdings" pitchFamily="2" charset="2"/>
                  </a:rPr>
                  <a:t>;</a:t>
                </a:r>
              </a:p>
              <a:p>
                <a:pPr marL="0" indent="0">
                  <a:buNone/>
                </a:pPr>
                <a:r>
                  <a:rPr lang="en-US" sz="1600" b="1" dirty="0">
                    <a:sym typeface="Wingdings" pitchFamily="2" charset="2"/>
                  </a:rPr>
                  <a:t>                       </a:t>
                </a:r>
                <a:r>
                  <a:rPr lang="en-US" sz="1600" dirty="0">
                    <a:sym typeface="Wingdings" pitchFamily="2" charset="2"/>
                  </a:rPr>
                  <a:t>Compute distance from </a:t>
                </a:r>
                <a14:m>
                  <m:oMath xmlns:m="http://schemas.openxmlformats.org/officeDocument/2006/math">
                    <m:r>
                      <a:rPr lang="en-US" sz="1600" b="1" i="1">
                        <a:latin typeface="Cambria Math"/>
                      </a:rPr>
                      <m:t>𝒑</m:t>
                    </m:r>
                    <m:r>
                      <a:rPr lang="en-US" sz="1600" i="1">
                        <a:latin typeface="Cambria Math"/>
                      </a:rPr>
                      <m:t> </m:t>
                    </m:r>
                  </m:oMath>
                </a14:m>
                <a:r>
                  <a:rPr lang="en-US" sz="1600" dirty="0">
                    <a:sym typeface="Wingdings" pitchFamily="2" charset="2"/>
                  </a:rPr>
                  <a:t>to each of these points;</a:t>
                </a:r>
              </a:p>
              <a:p>
                <a:pPr marL="0" indent="0">
                  <a:buNone/>
                </a:pPr>
                <a:r>
                  <a:rPr lang="en-US" sz="1600" b="1" dirty="0">
                    <a:sym typeface="Wingdings" pitchFamily="2" charset="2"/>
                  </a:rPr>
                  <a:t>                        Update </a:t>
                </a:r>
                <a14:m>
                  <m:oMath xmlns:m="http://schemas.openxmlformats.org/officeDocument/2006/math">
                    <m:r>
                      <a:rPr lang="en-US" sz="1600" b="1" i="1">
                        <a:solidFill>
                          <a:srgbClr val="0070C0"/>
                        </a:solidFill>
                        <a:latin typeface="Cambria Math"/>
                      </a:rPr>
                      <m:t>𝜹</m:t>
                    </m:r>
                  </m:oMath>
                </a14:m>
                <a:r>
                  <a:rPr lang="en-US" sz="1600" b="1" dirty="0">
                    <a:sym typeface="Wingdings" pitchFamily="2" charset="2"/>
                  </a:rPr>
                  <a:t> </a:t>
                </a:r>
                <a:r>
                  <a:rPr lang="en-US" sz="1600" dirty="0">
                    <a:sym typeface="Wingdings" pitchFamily="2" charset="2"/>
                  </a:rPr>
                  <a:t>accordingly;</a:t>
                </a:r>
              </a:p>
              <a:p>
                <a:pPr marL="0" indent="0">
                  <a:buNone/>
                </a:pPr>
                <a:r>
                  <a:rPr lang="en-US" sz="1600" b="1" dirty="0">
                    <a:sym typeface="Wingdings" pitchFamily="2" charset="2"/>
                  </a:rPr>
                  <a:t>                 return </a:t>
                </a:r>
                <a14:m>
                  <m:oMath xmlns:m="http://schemas.openxmlformats.org/officeDocument/2006/math">
                    <m:r>
                      <a:rPr lang="en-US" sz="1600" b="1" i="1">
                        <a:solidFill>
                          <a:srgbClr val="0070C0"/>
                        </a:solidFill>
                        <a:latin typeface="Cambria Math"/>
                      </a:rPr>
                      <m:t>𝜹</m:t>
                    </m:r>
                  </m:oMath>
                </a14:m>
                <a:r>
                  <a:rPr lang="en-US" sz="1600" dirty="0">
                    <a:sym typeface="Wingdings" pitchFamily="2" charset="2"/>
                  </a:rPr>
                  <a:t>;</a:t>
                </a:r>
                <a:endParaRPr lang="en-US" sz="1600" b="1" dirty="0">
                  <a:sym typeface="Wingdings" pitchFamily="2" charset="2"/>
                </a:endParaRPr>
              </a:p>
              <a:p>
                <a:pPr marL="0" indent="0">
                  <a:buNone/>
                </a:pPr>
                <a:r>
                  <a:rPr lang="en-US" sz="1600" b="1" dirty="0">
                    <a:sym typeface="Wingdings" pitchFamily="2" charset="2"/>
                  </a:rPr>
                  <a:t>}</a:t>
                </a:r>
                <a:r>
                  <a:rPr lang="en-US" sz="1600" dirty="0">
                    <a:sym typeface="Wingdings" pitchFamily="2" charset="2"/>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229600" cy="4983163"/>
              </a:xfrm>
              <a:blipFill>
                <a:blip r:embed="rId5"/>
                <a:stretch>
                  <a:fillRect l="-463" t="-510" b="-22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23</a:t>
            </a:fld>
            <a:endParaRPr lang="en-US"/>
          </a:p>
        </p:txBody>
      </p:sp>
      <p:grpSp>
        <p:nvGrpSpPr>
          <p:cNvPr id="7" name="Group 6"/>
          <p:cNvGrpSpPr/>
          <p:nvPr/>
        </p:nvGrpSpPr>
        <p:grpSpPr>
          <a:xfrm>
            <a:off x="5029200" y="1828800"/>
            <a:ext cx="2902760" cy="1239798"/>
            <a:chOff x="1371601" y="2025134"/>
            <a:chExt cx="2902760" cy="1239798"/>
          </a:xfrm>
        </p:grpSpPr>
        <p:sp>
          <p:nvSpPr>
            <p:cNvPr id="5" name="Right Brace 4"/>
            <p:cNvSpPr/>
            <p:nvPr/>
          </p:nvSpPr>
          <p:spPr>
            <a:xfrm>
              <a:off x="1371601" y="2025134"/>
              <a:ext cx="1752600" cy="123979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0" y="2494002"/>
              <a:ext cx="1226361" cy="369332"/>
            </a:xfrm>
            <a:prstGeom prst="rect">
              <a:avLst/>
            </a:prstGeom>
            <a:noFill/>
          </p:spPr>
          <p:txBody>
            <a:bodyPr wrap="none" rtlCol="0">
              <a:spAutoFit/>
            </a:bodyPr>
            <a:lstStyle/>
            <a:p>
              <a:r>
                <a:rPr lang="en-US" dirty="0">
                  <a:solidFill>
                    <a:srgbClr val="002060"/>
                  </a:solidFill>
                </a:rPr>
                <a:t>Divide step</a:t>
              </a:r>
            </a:p>
          </p:txBody>
        </p:sp>
      </p:grpSp>
      <p:grpSp>
        <p:nvGrpSpPr>
          <p:cNvPr id="8" name="Group 7"/>
          <p:cNvGrpSpPr/>
          <p:nvPr/>
        </p:nvGrpSpPr>
        <p:grpSpPr>
          <a:xfrm>
            <a:off x="5029200" y="3200400"/>
            <a:ext cx="3962400" cy="2819400"/>
            <a:chOff x="1808973" y="1295400"/>
            <a:chExt cx="3962400" cy="2819400"/>
          </a:xfrm>
        </p:grpSpPr>
        <p:sp>
          <p:nvSpPr>
            <p:cNvPr id="9" name="Right Brace 8"/>
            <p:cNvSpPr/>
            <p:nvPr/>
          </p:nvSpPr>
          <p:spPr>
            <a:xfrm>
              <a:off x="1808973" y="1295400"/>
              <a:ext cx="1676400" cy="2819400"/>
            </a:xfrm>
            <a:prstGeom prst="rightBrace">
              <a:avLst>
                <a:gd name="adj1" fmla="val 646"/>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29000" y="2678668"/>
              <a:ext cx="2342373" cy="369332"/>
            </a:xfrm>
            <a:prstGeom prst="rect">
              <a:avLst/>
            </a:prstGeom>
            <a:noFill/>
          </p:spPr>
          <p:txBody>
            <a:bodyPr wrap="none" rtlCol="0">
              <a:spAutoFit/>
            </a:bodyPr>
            <a:lstStyle/>
            <a:p>
              <a:r>
                <a:rPr lang="en-US" dirty="0">
                  <a:solidFill>
                    <a:srgbClr val="002060"/>
                  </a:solidFill>
                </a:rPr>
                <a:t>Combine/conquer step</a:t>
              </a:r>
            </a:p>
          </p:txBody>
        </p:sp>
      </p:grpSp>
      <mc:AlternateContent xmlns:mc="http://schemas.openxmlformats.org/markup-compatibility/2006" xmlns:a14="http://schemas.microsoft.com/office/drawing/2010/main">
        <mc:Choice Requires="a14">
          <p:sp>
            <p:nvSpPr>
              <p:cNvPr id="11" name="TextBox 10"/>
              <p:cNvSpPr txBox="1"/>
              <p:nvPr/>
            </p:nvSpPr>
            <p:spPr>
              <a:xfrm>
                <a:off x="6160754" y="4126468"/>
                <a:ext cx="2036327"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 </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1" i="0" smtClean="0">
                            <a:latin typeface="Cambria Math" panose="02040503050406030204" pitchFamily="18" charset="0"/>
                          </a:rPr>
                          <m:t>|</m:t>
                        </m:r>
                        <m:r>
                          <a:rPr lang="en-US" b="1" i="0" smtClean="0">
                            <a:latin typeface="Cambria Math"/>
                          </a:rPr>
                          <m:t>𝐏</m:t>
                        </m:r>
                        <m:r>
                          <a:rPr lang="en-US" b="1" i="0" smtClean="0">
                            <a:latin typeface="Cambria Math" panose="02040503050406030204" pitchFamily="18" charset="0"/>
                          </a:rPr>
                          <m:t>|</m:t>
                        </m:r>
                      </m:e>
                    </m:func>
                    <m:r>
                      <a:rPr lang="en-US" b="0" i="1" smtClean="0">
                        <a:latin typeface="Cambria Math"/>
                      </a:rPr>
                      <m:t>)</m:t>
                    </m:r>
                  </m:oMath>
                </a14:m>
                <a:r>
                  <a:rPr lang="en-US" dirty="0"/>
                  <a:t>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6160754" y="4126468"/>
                <a:ext cx="2036327" cy="369332"/>
              </a:xfrm>
              <a:prstGeom prst="rect">
                <a:avLst/>
              </a:prstGeom>
              <a:blipFill>
                <a:blip r:embed="rId6"/>
                <a:stretch>
                  <a:fillRect t="-6452" r="-1242"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172200" y="1981200"/>
                <a:ext cx="2526846"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+ 2 </a:t>
                </a:r>
                <a:r>
                  <a:rPr lang="en-US" b="1" dirty="0"/>
                  <a:t>T</a:t>
                </a:r>
                <a:r>
                  <a:rPr lang="en-US" dirty="0"/>
                  <a:t>(|</a:t>
                </a:r>
                <a14:m>
                  <m:oMath xmlns:m="http://schemas.openxmlformats.org/officeDocument/2006/math">
                    <m:r>
                      <a:rPr lang="en-US" b="1">
                        <a:latin typeface="Cambria Math"/>
                      </a:rPr>
                      <m:t>𝐏</m:t>
                    </m:r>
                  </m:oMath>
                </a14:m>
                <a:r>
                  <a:rPr lang="en-US" dirty="0"/>
                  <a:t>|/2)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172200" y="1981200"/>
                <a:ext cx="2526846" cy="369332"/>
              </a:xfrm>
              <a:prstGeom prst="rect">
                <a:avLst/>
              </a:prstGeom>
              <a:blipFill rotWithShape="1">
                <a:blip r:embed="rId7"/>
                <a:stretch>
                  <a:fillRect t="-8197" r="-3623" b="-2459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80288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1+#ppt_w/2"/>
                                          </p:val>
                                        </p:tav>
                                        <p:tav tm="100000">
                                          <p:val>
                                            <p:strVal val="#ppt_x"/>
                                          </p:val>
                                        </p:tav>
                                      </p:tavLst>
                                    </p:anim>
                                    <p:anim calcmode="lin" valueType="num">
                                      <p:cBhvr additive="base">
                                        <p:cTn id="4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500"/>
                                        <p:tgtEl>
                                          <p:spTgt spid="3">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8" end="8"/>
                                            </p:txEl>
                                          </p:spTgt>
                                        </p:tgtEl>
                                        <p:attrNameLst>
                                          <p:attrName>style.visibility</p:attrName>
                                        </p:attrNameLst>
                                      </p:cBhvr>
                                      <p:to>
                                        <p:strVal val="visible"/>
                                      </p:to>
                                    </p:set>
                                    <p:animEffect transition="in" filter="fade">
                                      <p:cBhvr>
                                        <p:cTn id="58" dur="500"/>
                                        <p:tgtEl>
                                          <p:spTgt spid="3">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Effect transition="in" filter="fade">
                                      <p:cBhvr>
                                        <p:cTn id="63" dur="500"/>
                                        <p:tgtEl>
                                          <p:spTgt spid="3">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
                                            <p:txEl>
                                              <p:pRg st="12" end="12"/>
                                            </p:txEl>
                                          </p:spTgt>
                                        </p:tgtEl>
                                        <p:attrNameLst>
                                          <p:attrName>style.visibility</p:attrName>
                                        </p:attrNameLst>
                                      </p:cBhvr>
                                      <p:to>
                                        <p:strVal val="visible"/>
                                      </p:to>
                                    </p:set>
                                    <p:animEffect transition="in" filter="fade">
                                      <p:cBhvr>
                                        <p:cTn id="78" dur="500"/>
                                        <p:tgtEl>
                                          <p:spTgt spid="3">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
                                            <p:txEl>
                                              <p:pRg st="13" end="13"/>
                                            </p:txEl>
                                          </p:spTgt>
                                        </p:tgtEl>
                                        <p:attrNameLst>
                                          <p:attrName>style.visibility</p:attrName>
                                        </p:attrNameLst>
                                      </p:cBhvr>
                                      <p:to>
                                        <p:strVal val="visible"/>
                                      </p:to>
                                    </p:set>
                                    <p:animEffect transition="in" filter="fade">
                                      <p:cBhvr>
                                        <p:cTn id="83" dur="500"/>
                                        <p:tgtEl>
                                          <p:spTgt spid="3">
                                            <p:txEl>
                                              <p:pRg st="13" end="13"/>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
                                            <p:txEl>
                                              <p:pRg st="14" end="14"/>
                                            </p:txEl>
                                          </p:spTgt>
                                        </p:tgtEl>
                                        <p:attrNameLst>
                                          <p:attrName>style.visibility</p:attrName>
                                        </p:attrNameLst>
                                      </p:cBhvr>
                                      <p:to>
                                        <p:strVal val="visible"/>
                                      </p:to>
                                    </p:set>
                                    <p:animEffect transition="in" filter="fade">
                                      <p:cBhvr>
                                        <p:cTn id="88" dur="500"/>
                                        <p:tgtEl>
                                          <p:spTgt spid="3">
                                            <p:txEl>
                                              <p:pRg st="14" end="14"/>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Effect transition="in" filter="fade">
                                      <p:cBhvr>
                                        <p:cTn id="93" dur="500"/>
                                        <p:tgtEl>
                                          <p:spTgt spid="3">
                                            <p:txEl>
                                              <p:pRg st="15" end="15"/>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
                                            <p:txEl>
                                              <p:pRg st="16" end="16"/>
                                            </p:txEl>
                                          </p:spTgt>
                                        </p:tgtEl>
                                        <p:attrNameLst>
                                          <p:attrName>style.visibility</p:attrName>
                                        </p:attrNameLst>
                                      </p:cBhvr>
                                      <p:to>
                                        <p:strVal val="visible"/>
                                      </p:to>
                                    </p:set>
                                    <p:animEffect transition="in" filter="fade">
                                      <p:cBhvr>
                                        <p:cTn id="98" dur="500"/>
                                        <p:tgtEl>
                                          <p:spTgt spid="3">
                                            <p:txEl>
                                              <p:pRg st="16" end="1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nodeType="clickEffect">
                                  <p:stCondLst>
                                    <p:cond delay="0"/>
                                  </p:stCondLst>
                                  <p:childTnLst>
                                    <p:set>
                                      <p:cBhvr>
                                        <p:cTn id="102" dur="1" fill="hold">
                                          <p:stCondLst>
                                            <p:cond delay="0"/>
                                          </p:stCondLst>
                                        </p:cTn>
                                        <p:tgtEl>
                                          <p:spTgt spid="8"/>
                                        </p:tgtEl>
                                        <p:attrNameLst>
                                          <p:attrName>style.visibility</p:attrName>
                                        </p:attrNameLst>
                                      </p:cBhvr>
                                      <p:to>
                                        <p:strVal val="visible"/>
                                      </p:to>
                                    </p:set>
                                    <p:anim calcmode="lin" valueType="num">
                                      <p:cBhvr additive="base">
                                        <p:cTn id="103" dur="500" fill="hold"/>
                                        <p:tgtEl>
                                          <p:spTgt spid="8"/>
                                        </p:tgtEl>
                                        <p:attrNameLst>
                                          <p:attrName>ppt_x</p:attrName>
                                        </p:attrNameLst>
                                      </p:cBhvr>
                                      <p:tavLst>
                                        <p:tav tm="0">
                                          <p:val>
                                            <p:strVal val="1+#ppt_w/2"/>
                                          </p:val>
                                        </p:tav>
                                        <p:tav tm="100000">
                                          <p:val>
                                            <p:strVal val="#ppt_x"/>
                                          </p:val>
                                        </p:tav>
                                      </p:tavLst>
                                    </p:anim>
                                    <p:anim calcmode="lin" valueType="num">
                                      <p:cBhvr additive="base">
                                        <p:cTn id="10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12"/>
                                        </p:tgtEl>
                                        <p:attrNameLst>
                                          <p:attrName>style.visibility</p:attrName>
                                        </p:attrNameLst>
                                      </p:cBhvr>
                                      <p:to>
                                        <p:strVal val="visible"/>
                                      </p:to>
                                    </p:set>
                                    <p:animEffect transition="in" filter="randombar(horizontal)">
                                      <p:cBhvr>
                                        <p:cTn id="109" dur="500"/>
                                        <p:tgtEl>
                                          <p:spTgt spid="12"/>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randombar(horizontal)">
                                      <p:cBhvr>
                                        <p:cTn id="1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Running time </a:t>
            </a:r>
            <a:r>
              <a:rPr lang="en-US" sz="3600" b="1" dirty="0"/>
              <a:t>of the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4525963"/>
              </a:xfrm>
            </p:spPr>
            <p:txBody>
              <a:bodyPr/>
              <a:lstStyle/>
              <a:p>
                <a:pPr marL="0" indent="0" algn="ctr">
                  <a:buNone/>
                </a:pPr>
                <a:r>
                  <a:rPr lang="en-US" sz="2000" dirty="0"/>
                  <a:t>What is the recurrence for running time?</a:t>
                </a:r>
              </a:p>
              <a:p>
                <a:pPr marL="0" indent="0">
                  <a:buNone/>
                </a:pPr>
                <a:r>
                  <a:rPr lang="en-US" sz="2000" b="1" dirty="0"/>
                  <a:t>               </a:t>
                </a:r>
              </a:p>
              <a:p>
                <a:pPr marL="0" indent="0">
                  <a:buNone/>
                </a:pPr>
                <a:r>
                  <a:rPr lang="en-US" sz="2000" b="1" dirty="0"/>
                  <a:t>                    T</a:t>
                </a:r>
                <a:r>
                  <a:rPr lang="en-US" sz="2000" dirty="0"/>
                  <a:t>(</a:t>
                </a:r>
                <a14:m>
                  <m:oMath xmlns:m="http://schemas.openxmlformats.org/officeDocument/2006/math">
                    <m:r>
                      <a:rPr lang="en-US" sz="2000" b="0" i="1" smtClean="0">
                        <a:solidFill>
                          <a:srgbClr val="0070C0"/>
                        </a:solidFill>
                        <a:latin typeface="Cambria Math"/>
                      </a:rPr>
                      <m:t>𝑛</m:t>
                    </m:r>
                  </m:oMath>
                </a14:m>
                <a:r>
                  <a:rPr lang="en-US" sz="2000" dirty="0"/>
                  <a:t>) = c</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log </a:t>
                </a:r>
                <a14:m>
                  <m:oMath xmlns:m="http://schemas.openxmlformats.org/officeDocument/2006/math">
                    <m:r>
                      <a:rPr lang="en-US" sz="2000" i="1">
                        <a:solidFill>
                          <a:srgbClr val="0070C0"/>
                        </a:solidFill>
                        <a:latin typeface="Cambria Math"/>
                      </a:rPr>
                      <m:t>𝑛</m:t>
                    </m:r>
                  </m:oMath>
                </a14:m>
                <a:r>
                  <a:rPr lang="en-US" sz="2000" dirty="0"/>
                  <a:t>  +  2 </a:t>
                </a:r>
                <a:r>
                  <a:rPr lang="en-US" sz="2000" b="1" dirty="0"/>
                  <a:t>T</a:t>
                </a:r>
                <a:r>
                  <a:rPr lang="en-US" sz="2000" dirty="0"/>
                  <a:t>(</a:t>
                </a:r>
                <a14:m>
                  <m:oMath xmlns:m="http://schemas.openxmlformats.org/officeDocument/2006/math">
                    <m:r>
                      <a:rPr lang="en-US" sz="2000" i="1">
                        <a:solidFill>
                          <a:srgbClr val="0070C0"/>
                        </a:solidFill>
                        <a:latin typeface="Cambria Math"/>
                      </a:rPr>
                      <m:t>𝑛</m:t>
                    </m:r>
                  </m:oMath>
                </a14:m>
                <a:r>
                  <a:rPr lang="en-US" sz="2000" dirty="0"/>
                  <a:t>/2)</a:t>
                </a:r>
              </a:p>
              <a:p>
                <a:pPr marL="0" indent="0">
                  <a:buNone/>
                </a:pPr>
                <a:r>
                  <a:rPr lang="en-US" sz="2000" dirty="0">
                    <a:sym typeface="Wingdings" pitchFamily="2" charset="2"/>
                  </a:rPr>
                  <a:t>                   </a:t>
                </a:r>
                <a:r>
                  <a:rPr lang="en-US" sz="2000" b="1" dirty="0"/>
                  <a:t>         </a:t>
                </a:r>
              </a:p>
              <a:p>
                <a:pPr marL="0" indent="0">
                  <a:buNone/>
                </a:pPr>
                <a:r>
                  <a:rPr lang="en-US" sz="2000" b="1" dirty="0"/>
                  <a:t>                   T</a:t>
                </a:r>
                <a:r>
                  <a:rPr lang="en-US" sz="2000" dirty="0"/>
                  <a:t>(</a:t>
                </a:r>
                <a14:m>
                  <m:oMath xmlns:m="http://schemas.openxmlformats.org/officeDocument/2006/math">
                    <m:r>
                      <a:rPr lang="en-US" sz="2000" i="1">
                        <a:solidFill>
                          <a:srgbClr val="0070C0"/>
                        </a:solidFill>
                        <a:latin typeface="Cambria Math"/>
                      </a:rPr>
                      <m:t>𝑛</m:t>
                    </m:r>
                  </m:oMath>
                </a14:m>
                <a:r>
                  <a:rPr lang="en-US" sz="2000" dirty="0"/>
                  <a:t>) = </a:t>
                </a:r>
                <a:r>
                  <a:rPr lang="en-US" sz="2000" b="1" i="1" dirty="0"/>
                  <a:t>O</a:t>
                </a:r>
                <a:r>
                  <a:rPr lang="en-US" sz="2000" dirty="0"/>
                  <a:t>(</a:t>
                </a:r>
                <a:r>
                  <a:rPr lang="en-US" sz="2000" dirty="0">
                    <a:solidFill>
                      <a:srgbClr val="0070C0"/>
                    </a:solidFill>
                  </a:rPr>
                  <a:t> </a:t>
                </a:r>
                <a14:m>
                  <m:oMath xmlns:m="http://schemas.openxmlformats.org/officeDocument/2006/math">
                    <m:r>
                      <a:rPr lang="en-US" sz="2000" i="1" smtClean="0">
                        <a:solidFill>
                          <a:srgbClr val="0070C0"/>
                        </a:solidFill>
                        <a:latin typeface="Cambria Math"/>
                      </a:rPr>
                      <m:t>𝑛</m:t>
                    </m:r>
                  </m:oMath>
                </a14:m>
                <a:r>
                  <a:rPr lang="en-US" sz="2000" dirty="0">
                    <a:solidFill>
                      <a:schemeClr val="tx1"/>
                    </a:solidFill>
                  </a:rPr>
                  <a:t>  </a:t>
                </a:r>
                <a14:m>
                  <m:oMath xmlns:m="http://schemas.openxmlformats.org/officeDocument/2006/math">
                    <m:sSup>
                      <m:sSupPr>
                        <m:ctrlPr>
                          <a:rPr lang="en-US" sz="2000" b="0" i="1" smtClean="0">
                            <a:solidFill>
                              <a:schemeClr val="tx1"/>
                            </a:solidFill>
                            <a:latin typeface="Cambria Math" panose="02040503050406030204" pitchFamily="18" charset="0"/>
                          </a:rPr>
                        </m:ctrlPr>
                      </m:sSupPr>
                      <m:e>
                        <m:r>
                          <m:rPr>
                            <m:sty m:val="p"/>
                          </m:rPr>
                          <a:rPr lang="en-US" sz="2000" b="0" i="0" smtClean="0">
                            <a:solidFill>
                              <a:schemeClr val="tx1"/>
                            </a:solidFill>
                            <a:latin typeface="Cambria Math"/>
                          </a:rPr>
                          <m:t>log</m:t>
                        </m:r>
                      </m:e>
                      <m:sup>
                        <m:r>
                          <a:rPr lang="en-US" sz="2000" b="0" i="0" smtClean="0">
                            <a:solidFill>
                              <a:srgbClr val="0070C0"/>
                            </a:solidFill>
                            <a:latin typeface="Cambria Math"/>
                          </a:rPr>
                          <m:t>2</m:t>
                        </m:r>
                      </m:sup>
                    </m:sSup>
                    <m:r>
                      <a:rPr lang="en-US" sz="2000" i="1">
                        <a:solidFill>
                          <a:srgbClr val="0070C0"/>
                        </a:solidFill>
                        <a:latin typeface="Cambria Math"/>
                      </a:rPr>
                      <m:t>𝑛</m:t>
                    </m:r>
                  </m:oMath>
                </a14:m>
                <a:r>
                  <a:rPr lang="en-US" sz="2000" dirty="0">
                    <a:sym typeface="Wingdings" pitchFamily="2" charset="2"/>
                  </a:rPr>
                  <a:t>)</a:t>
                </a:r>
              </a:p>
              <a:p>
                <a:pPr marL="0" indent="0">
                  <a:buNone/>
                </a:pPr>
                <a:endParaRPr lang="en-US" sz="2000" dirty="0">
                  <a:sym typeface="Wingdings" pitchFamily="2" charset="2"/>
                </a:endParaRP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sSup>
                      <m:sSupPr>
                        <m:ctrlPr>
                          <a:rPr lang="en-US" sz="2000" i="1">
                            <a:latin typeface="Cambria Math" panose="02040503050406030204" pitchFamily="18" charset="0"/>
                          </a:rPr>
                        </m:ctrlPr>
                      </m:sSupPr>
                      <m:e>
                        <m:r>
                          <m:rPr>
                            <m:sty m:val="p"/>
                          </m:rPr>
                          <a:rPr lang="en-US" sz="2000">
                            <a:latin typeface="Cambria Math"/>
                          </a:rPr>
                          <m:t>log</m:t>
                        </m:r>
                      </m:e>
                      <m:sup>
                        <m:r>
                          <a:rPr lang="en-US" sz="2000">
                            <a:solidFill>
                              <a:srgbClr val="0070C0"/>
                            </a:solidFill>
                            <a:latin typeface="Cambria Math"/>
                          </a:rPr>
                          <m:t>2</m:t>
                        </m:r>
                      </m:sup>
                    </m:sSup>
                    <m:r>
                      <a:rPr lang="en-US" sz="2000" i="1">
                        <a:solidFill>
                          <a:srgbClr val="0070C0"/>
                        </a:solidFill>
                        <a:latin typeface="Cambria Math"/>
                      </a:rPr>
                      <m:t>𝑛</m:t>
                    </m:r>
                  </m:oMath>
                </a14:m>
                <a:r>
                  <a:rPr lang="en-US" sz="2000" dirty="0">
                    <a:sym typeface="Wingdings" pitchFamily="2" charset="2"/>
                  </a:rPr>
                  <a:t>) time </a:t>
                </a:r>
                <a:r>
                  <a:rPr lang="en-US" sz="2000" dirty="0"/>
                  <a:t>algorithm  to compute 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4525963"/>
              </a:xfrm>
              <a:blipFill>
                <a:blip r:embed="rId5"/>
                <a:stretch>
                  <a:fillRect l="-714" t="-809" r="-8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24</a:t>
            </a:fld>
            <a:endParaRPr lang="en-US"/>
          </a:p>
        </p:txBody>
      </p:sp>
      <p:sp>
        <p:nvSpPr>
          <p:cNvPr id="5" name="Oval 4"/>
          <p:cNvSpPr/>
          <p:nvPr/>
        </p:nvSpPr>
        <p:spPr>
          <a:xfrm>
            <a:off x="2286000" y="2286000"/>
            <a:ext cx="10668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5"/>
          </p:cNvCxnSpPr>
          <p:nvPr/>
        </p:nvCxnSpPr>
        <p:spPr>
          <a:xfrm>
            <a:off x="3196571" y="2806326"/>
            <a:ext cx="1756429" cy="394074"/>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Down Arrow 10"/>
          <p:cNvSpPr/>
          <p:nvPr/>
        </p:nvSpPr>
        <p:spPr>
          <a:xfrm>
            <a:off x="4952999" y="3276600"/>
            <a:ext cx="503215" cy="7620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p:cNvSpPr txBox="1"/>
              <p:nvPr/>
            </p:nvSpPr>
            <p:spPr>
              <a:xfrm>
                <a:off x="4953000" y="4038600"/>
                <a:ext cx="503215" cy="400110"/>
              </a:xfrm>
              <a:prstGeom prst="rect">
                <a:avLst/>
              </a:prstGeom>
              <a:solidFill>
                <a:srgbClr val="92D050"/>
              </a:solidFill>
              <a:ln>
                <a:solidFill>
                  <a:schemeClr val="tx1"/>
                </a:solidFill>
              </a:ln>
            </p:spPr>
            <p:txBody>
              <a:bodyPr wrap="none" rtlCol="0">
                <a:spAutoFit/>
              </a:bodyPr>
              <a:lstStyle/>
              <a:p>
                <a:r>
                  <a:rPr lang="en-US" sz="2000" dirty="0"/>
                  <a:t>c</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4953000" y="4038600"/>
                <a:ext cx="503215" cy="400110"/>
              </a:xfrm>
              <a:prstGeom prst="rect">
                <a:avLst/>
              </a:prstGeom>
              <a:blipFill>
                <a:blip r:embed="rId6"/>
                <a:stretch>
                  <a:fillRect l="-11905" t="-7463" b="-23881"/>
                </a:stretch>
              </a:blipFill>
              <a:ln>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0004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down)">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childTnLst>
                          </p:cTn>
                        </p:par>
                        <p:par>
                          <p:cTn id="50" fill="hold">
                            <p:stCondLst>
                              <p:cond delay="500"/>
                            </p:stCondLst>
                            <p:childTnLst>
                              <p:par>
                                <p:cTn id="51" presetID="47"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randombar(horizontal)">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25</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4305300" y="1741441"/>
            <a:ext cx="152400" cy="3897359"/>
            <a:chOff x="4305300" y="1741441"/>
            <a:chExt cx="152400" cy="3897359"/>
          </a:xfrm>
        </p:grpSpPr>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grpSp>
        <p:nvGrpSpPr>
          <p:cNvPr id="139" name="Group 138"/>
          <p:cNvGrpSpPr/>
          <p:nvPr/>
        </p:nvGrpSpPr>
        <p:grpSpPr>
          <a:xfrm>
            <a:off x="4686300" y="1714500"/>
            <a:ext cx="201659" cy="4152900"/>
            <a:chOff x="4686300" y="1714500"/>
            <a:chExt cx="201659" cy="4152900"/>
          </a:xfrm>
        </p:grpSpPr>
        <p:cxnSp>
          <p:nvCxnSpPr>
            <p:cNvPr id="125" name="Straight Connector 124"/>
            <p:cNvCxnSpPr>
              <a:stCxn id="79" idx="0"/>
              <a:endCxn id="80" idx="4"/>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0D71199B-B8B0-A14A-9B8C-CC7145226FDD}"/>
                  </a:ext>
                </a:extLst>
              </p:cNvPr>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1" name="TextBox 90">
                <a:extLst>
                  <a:ext uri="{FF2B5EF4-FFF2-40B4-BE49-F238E27FC236}">
                    <a16:creationId xmlns:a16="http://schemas.microsoft.com/office/drawing/2014/main" id="{0D71199B-B8B0-A14A-9B8C-CC7145226FDD}"/>
                  </a:ext>
                </a:extLst>
              </p:cNvPr>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3333" r="-1399" b="-23333"/>
                </a:stretch>
              </a:blipFill>
              <a:ln>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76560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55"/>
                                        </p:tgtEl>
                                        <p:attrNameLst>
                                          <p:attrName>style.visibility</p:attrName>
                                        </p:attrNameLst>
                                      </p:cBhvr>
                                      <p:to>
                                        <p:strVal val="visible"/>
                                      </p:to>
                                    </p:set>
                                    <p:animEffect transition="in" filter="randombar(horizontal)">
                                      <p:cBhvr>
                                        <p:cTn id="14" dur="500"/>
                                        <p:tgtEl>
                                          <p:spTgt spid="15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38"/>
                                        </p:tgtEl>
                                        <p:attrNameLst>
                                          <p:attrName>style.visibility</p:attrName>
                                        </p:attrNameLst>
                                      </p:cBhvr>
                                      <p:to>
                                        <p:strVal val="visible"/>
                                      </p:to>
                                    </p:set>
                                    <p:animEffect transition="in" filter="wipe(down)">
                                      <p:cBhvr>
                                        <p:cTn id="19" dur="3000"/>
                                        <p:tgtEl>
                                          <p:spTgt spid="1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wipe(down)">
                                      <p:cBhvr>
                                        <p:cTn id="24" dur="3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4592886" y="4148984"/>
            <a:ext cx="371265" cy="422852"/>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6"/>
                <a:stretch>
                  <a:fillRect b="-31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26</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7"/>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8"/>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10"/>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4201085" y="2706481"/>
            <a:ext cx="371265" cy="381000"/>
          </a:xfrm>
          <a:prstGeom prst="rect">
            <a:avLst/>
          </a:prstGeom>
          <a:solidFill>
            <a:schemeClr val="accent2">
              <a:lumMod val="40000"/>
              <a:lumOff val="60000"/>
            </a:schemeClr>
          </a:solid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3" name="Straight Connector 142"/>
          <p:cNvCxnSpPr/>
          <p:nvPr/>
        </p:nvCxnSpPr>
        <p:spPr>
          <a:xfrm flipV="1">
            <a:off x="4191000" y="3085934"/>
            <a:ext cx="624840" cy="16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54" name="Group 153"/>
          <p:cNvGrpSpPr/>
          <p:nvPr/>
        </p:nvGrpSpPr>
        <p:grpSpPr>
          <a:xfrm>
            <a:off x="3715399" y="2697591"/>
            <a:ext cx="411299" cy="381000"/>
            <a:chOff x="6610251" y="5486400"/>
            <a:chExt cx="411299" cy="381000"/>
          </a:xfrm>
        </p:grpSpPr>
        <p:cxnSp>
          <p:nvCxnSpPr>
            <p:cNvPr id="148" name="Straight Arrow Connector 147"/>
            <p:cNvCxnSpPr/>
            <p:nvPr/>
          </p:nvCxnSpPr>
          <p:spPr>
            <a:xfrm flipH="1">
              <a:off x="7010400" y="5486400"/>
              <a:ext cx="11150" cy="3810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0" name="TextBox 149"/>
                <p:cNvSpPr txBox="1"/>
                <p:nvPr/>
              </p:nvSpPr>
              <p:spPr>
                <a:xfrm>
                  <a:off x="6610251" y="54864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150" name="TextBox 149"/>
                <p:cNvSpPr txBox="1">
                  <a:spLocks noRot="1" noChangeAspect="1" noMove="1" noResize="1" noEditPoints="1" noAdjustHandles="1" noChangeArrowheads="1" noChangeShapeType="1" noTextEdit="1"/>
                </p:cNvSpPr>
                <p:nvPr/>
              </p:nvSpPr>
              <p:spPr>
                <a:xfrm>
                  <a:off x="6610251" y="5486400"/>
                  <a:ext cx="372218" cy="369332"/>
                </a:xfrm>
                <a:prstGeom prst="rect">
                  <a:avLst/>
                </a:prstGeom>
                <a:blipFill>
                  <a:blip r:embed="rId11"/>
                  <a:stretch>
                    <a:fillRect/>
                  </a:stretch>
                </a:blipFill>
              </p:spPr>
              <p:txBody>
                <a:bodyPr/>
                <a:lstStyle/>
                <a:p>
                  <a:r>
                    <a:rPr lang="en-US">
                      <a:noFill/>
                    </a:rPr>
                    <a:t> </a:t>
                  </a:r>
                </a:p>
              </p:txBody>
            </p:sp>
          </mc:Fallback>
        </mc:AlternateContent>
      </p:grpSp>
      <p:sp>
        <p:nvSpPr>
          <p:cNvPr id="95" name="Oval 94"/>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p:cNvGrpSpPr/>
          <p:nvPr/>
        </p:nvGrpSpPr>
        <p:grpSpPr>
          <a:xfrm>
            <a:off x="4305300" y="1741441"/>
            <a:ext cx="152400" cy="3897359"/>
            <a:chOff x="4305300" y="1741441"/>
            <a:chExt cx="152400" cy="3897359"/>
          </a:xfrm>
        </p:grpSpPr>
        <p:cxnSp>
          <p:nvCxnSpPr>
            <p:cNvPr id="97" name="Straight Connector 96"/>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112" name="Straight Connector 111"/>
          <p:cNvCxnSpPr/>
          <p:nvPr/>
        </p:nvCxnSpPr>
        <p:spPr>
          <a:xfrm>
            <a:off x="4457700" y="4572000"/>
            <a:ext cx="511956"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6" name="Oval 115"/>
          <p:cNvSpPr/>
          <p:nvPr/>
        </p:nvSpPr>
        <p:spPr>
          <a:xfrm>
            <a:off x="4267200" y="4419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2" name="Group 171"/>
          <p:cNvGrpSpPr/>
          <p:nvPr/>
        </p:nvGrpSpPr>
        <p:grpSpPr>
          <a:xfrm>
            <a:off x="4686300" y="1714500"/>
            <a:ext cx="201659" cy="4152900"/>
            <a:chOff x="4686300" y="1714500"/>
            <a:chExt cx="201659" cy="4152900"/>
          </a:xfrm>
        </p:grpSpPr>
        <p:cxnSp>
          <p:nvCxnSpPr>
            <p:cNvPr id="173" name="Straight Connector 172"/>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1" name="Oval 180"/>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8" name="TextBox 117"/>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mc:AlternateContent xmlns:mc="http://schemas.openxmlformats.org/markup-compatibility/2006" xmlns:a14="http://schemas.microsoft.com/office/drawing/2010/main">
        <mc:Choice Requires="a14">
          <p:sp>
            <p:nvSpPr>
              <p:cNvPr id="120" name="TextBox 119"/>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120" name="TextBox 119"/>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2"/>
                <a:stretch>
                  <a:fillRect t="-7937" r="-2020" b="-22222"/>
                </a:stretch>
              </a:blipFill>
              <a:ln>
                <a:solidFill>
                  <a:schemeClr val="tx1"/>
                </a:solidFill>
              </a:ln>
            </p:spPr>
            <p:txBody>
              <a:bodyPr/>
              <a:lstStyle/>
              <a:p>
                <a:r>
                  <a:rPr lang="en-US">
                    <a:noFill/>
                  </a:rPr>
                  <a:t> </a:t>
                </a:r>
              </a:p>
            </p:txBody>
          </p:sp>
        </mc:Fallback>
      </mc:AlternateContent>
      <p:sp>
        <p:nvSpPr>
          <p:cNvPr id="121" name="Rectangle 120"/>
          <p:cNvSpPr/>
          <p:nvPr/>
        </p:nvSpPr>
        <p:spPr>
          <a:xfrm>
            <a:off x="76200"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5105400" y="1588532"/>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3" name="Group 112"/>
          <p:cNvGrpSpPr/>
          <p:nvPr/>
        </p:nvGrpSpPr>
        <p:grpSpPr>
          <a:xfrm>
            <a:off x="4957612" y="4125959"/>
            <a:ext cx="425116" cy="446041"/>
            <a:chOff x="6878915" y="5497559"/>
            <a:chExt cx="425116" cy="446041"/>
          </a:xfrm>
        </p:grpSpPr>
        <p:cxnSp>
          <p:nvCxnSpPr>
            <p:cNvPr id="114" name="Straight Arrow Connector 113"/>
            <p:cNvCxnSpPr/>
            <p:nvPr/>
          </p:nvCxnSpPr>
          <p:spPr>
            <a:xfrm flipH="1">
              <a:off x="7015551" y="5497559"/>
              <a:ext cx="5999" cy="446041"/>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TextBox 114"/>
                <p:cNvSpPr txBox="1"/>
                <p:nvPr/>
              </p:nvSpPr>
              <p:spPr>
                <a:xfrm>
                  <a:off x="6878915" y="5524222"/>
                  <a:ext cx="425116" cy="369332"/>
                </a:xfrm>
                <a:prstGeom prst="rect">
                  <a:avLst/>
                </a:prstGeom>
                <a:noFill/>
              </p:spPr>
              <p:txBody>
                <a:bodyPr wrap="none" rtlCol="0">
                  <a:spAutoFit/>
                </a:bodyPr>
                <a:lstStyle/>
                <a:p>
                  <a:r>
                    <a:rPr lang="en-US" b="1" dirty="0"/>
                    <a:t>  </a:t>
                  </a:r>
                  <a14:m>
                    <m:oMath xmlns:m="http://schemas.openxmlformats.org/officeDocument/2006/math">
                      <m:r>
                        <a:rPr lang="en-US" b="1" i="1" smtClean="0">
                          <a:latin typeface="Cambria Math" panose="02040503050406030204" pitchFamily="18" charset="0"/>
                        </a:rPr>
                        <m:t>𝜹</m:t>
                      </m:r>
                    </m:oMath>
                  </a14:m>
                  <a:endParaRPr lang="en-US" b="1" dirty="0"/>
                </a:p>
              </p:txBody>
            </p:sp>
          </mc:Choice>
          <mc:Fallback xmlns="">
            <p:sp>
              <p:nvSpPr>
                <p:cNvPr id="115" name="TextBox 114"/>
                <p:cNvSpPr txBox="1">
                  <a:spLocks noRot="1" noChangeAspect="1" noMove="1" noResize="1" noEditPoints="1" noAdjustHandles="1" noChangeArrowheads="1" noChangeShapeType="1" noTextEdit="1"/>
                </p:cNvSpPr>
                <p:nvPr/>
              </p:nvSpPr>
              <p:spPr>
                <a:xfrm>
                  <a:off x="6878915" y="5524222"/>
                  <a:ext cx="425116" cy="369332"/>
                </a:xfrm>
                <a:prstGeom prst="rect">
                  <a:avLst/>
                </a:prstGeom>
                <a:blipFill>
                  <a:blip r:embed="rId13"/>
                  <a:stretch>
                    <a:fillRect/>
                  </a:stretch>
                </a:blipFill>
              </p:spPr>
              <p:txBody>
                <a:bodyPr/>
                <a:lstStyle/>
                <a:p>
                  <a:r>
                    <a:rPr lang="en-US">
                      <a:noFill/>
                    </a:rPr>
                    <a:t> </a:t>
                  </a:r>
                </a:p>
              </p:txBody>
            </p:sp>
          </mc:Fallback>
        </mc:AlternateContent>
      </p:gr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Oval 122"/>
          <p:cNvSpPr/>
          <p:nvPr/>
        </p:nvSpPr>
        <p:spPr>
          <a:xfrm>
            <a:off x="4610100" y="29718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4" name="TextBox 103"/>
              <p:cNvSpPr txBox="1"/>
              <p:nvPr/>
            </p:nvSpPr>
            <p:spPr>
              <a:xfrm>
                <a:off x="4720861" y="3069616"/>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4720861" y="3069616"/>
                <a:ext cx="380232"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4018483" y="4530680"/>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𝒒</m:t>
                      </m:r>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4018483" y="4530680"/>
                <a:ext cx="377026" cy="369332"/>
              </a:xfrm>
              <a:prstGeom prst="rect">
                <a:avLst/>
              </a:prstGeom>
              <a:blipFill>
                <a:blip r:embed="rId15"/>
                <a:stretch>
                  <a:fillRect b="-655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73038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wipe(down)">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fade">
                                      <p:cBhvr>
                                        <p:cTn id="10" dur="500"/>
                                        <p:tgtEl>
                                          <p:spTgt spid="10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wipe(right)">
                                      <p:cBhvr>
                                        <p:cTn id="15" dur="1000"/>
                                        <p:tgtEl>
                                          <p:spTgt spid="143"/>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142"/>
                                        </p:tgtEl>
                                        <p:attrNameLst>
                                          <p:attrName>style.visibility</p:attrName>
                                        </p:attrNameLst>
                                      </p:cBhvr>
                                      <p:to>
                                        <p:strVal val="visible"/>
                                      </p:to>
                                    </p:set>
                                    <p:animEffect transition="in" filter="wipe(down)">
                                      <p:cBhvr>
                                        <p:cTn id="19" dur="1000"/>
                                        <p:tgtEl>
                                          <p:spTgt spid="142"/>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4"/>
                                        </p:tgtEl>
                                        <p:attrNameLst>
                                          <p:attrName>style.visibility</p:attrName>
                                        </p:attrNameLst>
                                      </p:cBhvr>
                                      <p:to>
                                        <p:strVal val="visible"/>
                                      </p:to>
                                    </p:set>
                                    <p:animEffect transition="in" filter="fade">
                                      <p:cBhvr>
                                        <p:cTn id="23" dur="500"/>
                                        <p:tgtEl>
                                          <p:spTgt spid="1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wipe(down)">
                                      <p:cBhvr>
                                        <p:cTn id="28" dur="500"/>
                                        <p:tgtEl>
                                          <p:spTgt spid="1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0"/>
                                        </p:tgtEl>
                                        <p:attrNameLst>
                                          <p:attrName>style.visibility</p:attrName>
                                        </p:attrNameLst>
                                      </p:cBhvr>
                                      <p:to>
                                        <p:strVal val="visible"/>
                                      </p:to>
                                    </p:set>
                                    <p:animEffect transition="in" filter="fade">
                                      <p:cBhvr>
                                        <p:cTn id="31" dur="500"/>
                                        <p:tgtEl>
                                          <p:spTgt spid="1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2"/>
                                        </p:tgtEl>
                                        <p:attrNameLst>
                                          <p:attrName>style.visibility</p:attrName>
                                        </p:attrNameLst>
                                      </p:cBhvr>
                                      <p:to>
                                        <p:strVal val="visible"/>
                                      </p:to>
                                    </p:set>
                                    <p:animEffect transition="in" filter="wipe(left)">
                                      <p:cBhvr>
                                        <p:cTn id="36" dur="1000"/>
                                        <p:tgtEl>
                                          <p:spTgt spid="112"/>
                                        </p:tgtEl>
                                      </p:cBhvr>
                                    </p:animEffec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down)">
                                      <p:cBhvr>
                                        <p:cTn id="40" dur="1000"/>
                                        <p:tgtEl>
                                          <p:spTgt spid="111"/>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42" grpId="0" animBg="1"/>
      <p:bldP spid="116" grpId="0" animBg="1"/>
      <p:bldP spid="123" grpId="0" animBg="1"/>
      <p:bldP spid="104" grpId="0"/>
      <p:bldP spid="1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r>
              <a:rPr lang="en-US" sz="2000" b="1" dirty="0">
                <a:solidFill>
                  <a:srgbClr val="FF0000"/>
                </a:solidFill>
              </a:rPr>
              <a:t>Fact</a:t>
            </a:r>
            <a:r>
              <a:rPr lang="en-US" sz="2000" dirty="0"/>
              <a:t> : At most 4 consecutive points need to be considered. </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27</a:t>
            </a:fld>
            <a:endParaRPr lang="en-US"/>
          </a:p>
        </p:txBody>
      </p:sp>
      <p:sp>
        <p:nvSpPr>
          <p:cNvPr id="5" name="Rectangle 4"/>
          <p:cNvSpPr/>
          <p:nvPr/>
        </p:nvSpPr>
        <p:spPr>
          <a:xfrm>
            <a:off x="4572000" y="1928018"/>
            <a:ext cx="1106777" cy="30249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5674959" y="1928018"/>
            <a:ext cx="16543" cy="31621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429000" y="1904998"/>
            <a:ext cx="1143000" cy="30480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429000" y="1905000"/>
            <a:ext cx="0" cy="31851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561840" y="1600200"/>
            <a:ext cx="10160" cy="3368040"/>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5125388" y="4560490"/>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Connector 59"/>
          <p:cNvCxnSpPr/>
          <p:nvPr/>
        </p:nvCxnSpPr>
        <p:spPr>
          <a:xfrm>
            <a:off x="3429000" y="4658360"/>
            <a:ext cx="167446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3962400" y="1676400"/>
            <a:ext cx="315951" cy="3276599"/>
            <a:chOff x="3962400" y="1676400"/>
            <a:chExt cx="315951" cy="3276599"/>
          </a:xfrm>
        </p:grpSpPr>
        <p:sp>
          <p:nvSpPr>
            <p:cNvPr id="36" name="Oval 35"/>
            <p:cNvSpPr/>
            <p:nvPr/>
          </p:nvSpPr>
          <p:spPr>
            <a:xfrm>
              <a:off x="3962400" y="26502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8" name="Oval 37"/>
            <p:cNvSpPr/>
            <p:nvPr/>
          </p:nvSpPr>
          <p:spPr>
            <a:xfrm>
              <a:off x="4114800" y="37932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p:cNvSpPr/>
            <p:nvPr/>
          </p:nvSpPr>
          <p:spPr>
            <a:xfrm>
              <a:off x="3962400" y="31836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Connector 39"/>
            <p:cNvCxnSpPr>
              <a:stCxn id="38" idx="4"/>
              <a:endCxn id="37" idx="0"/>
            </p:cNvCxnSpPr>
            <p:nvPr/>
          </p:nvCxnSpPr>
          <p:spPr>
            <a:xfrm flipH="1">
              <a:off x="4044176" y="3945619"/>
              <a:ext cx="152400" cy="381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9" idx="4"/>
              <a:endCxn id="38" idx="1"/>
            </p:cNvCxnSpPr>
            <p:nvPr/>
          </p:nvCxnSpPr>
          <p:spPr>
            <a:xfrm>
              <a:off x="4044176" y="3336019"/>
              <a:ext cx="94575" cy="479518"/>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6" idx="4"/>
              <a:endCxn id="39" idx="0"/>
            </p:cNvCxnSpPr>
            <p:nvPr/>
          </p:nvCxnSpPr>
          <p:spPr>
            <a:xfrm>
              <a:off x="4044176" y="2802619"/>
              <a:ext cx="0" cy="381000"/>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5" idx="0"/>
            </p:cNvCxnSpPr>
            <p:nvPr/>
          </p:nvCxnSpPr>
          <p:spPr>
            <a:xfrm>
              <a:off x="4044175" y="1676400"/>
              <a:ext cx="12801" cy="304800"/>
            </a:xfrm>
            <a:prstGeom prst="line">
              <a:avLst/>
            </a:prstGeom>
            <a:ln w="19050">
              <a:solidFill>
                <a:srgbClr val="006C31"/>
              </a:solidFill>
              <a:prstDash val="sysDash"/>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3975200" y="1981200"/>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58" name="Straight Connector 57"/>
            <p:cNvCxnSpPr/>
            <p:nvPr/>
          </p:nvCxnSpPr>
          <p:spPr>
            <a:xfrm flipH="1">
              <a:off x="4038600" y="2133600"/>
              <a:ext cx="18375" cy="516619"/>
            </a:xfrm>
            <a:prstGeom prst="line">
              <a:avLst/>
            </a:prstGeom>
            <a:ln w="19050">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29" idx="2"/>
            </p:cNvCxnSpPr>
            <p:nvPr/>
          </p:nvCxnSpPr>
          <p:spPr>
            <a:xfrm flipH="1">
              <a:off x="4000500" y="4419600"/>
              <a:ext cx="38100" cy="533399"/>
            </a:xfrm>
            <a:prstGeom prst="line">
              <a:avLst/>
            </a:prstGeom>
            <a:ln w="19050">
              <a:solidFill>
                <a:srgbClr val="006C31"/>
              </a:solidFill>
              <a:prstDash val="sysDash"/>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962400" y="4326619"/>
              <a:ext cx="16355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72" name="Straight Connector 71"/>
          <p:cNvCxnSpPr/>
          <p:nvPr/>
        </p:nvCxnSpPr>
        <p:spPr>
          <a:xfrm flipH="1">
            <a:off x="4556264" y="4968240"/>
            <a:ext cx="5576" cy="243840"/>
          </a:xfrm>
          <a:prstGeom prst="line">
            <a:avLst/>
          </a:prstGeom>
          <a:ln w="38100">
            <a:solidFill>
              <a:srgbClr val="006C31"/>
            </a:solidFill>
            <a:prstDash val="sysDot"/>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5010035" y="4500704"/>
            <a:ext cx="332246" cy="27197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851927" y="4267009"/>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000500" y="3727195"/>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3864329" y="3107324"/>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845527" y="2589821"/>
            <a:ext cx="332246" cy="271971"/>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2362200" y="5886126"/>
            <a:ext cx="5029200" cy="46814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C31"/>
                </a:solidFill>
              </a:rPr>
              <a:t>Homework</a:t>
            </a:r>
            <a:r>
              <a:rPr lang="en-US" dirty="0"/>
              <a:t>: Prove this claim formally using Tool 3.</a:t>
            </a:r>
          </a:p>
        </p:txBody>
      </p:sp>
      <mc:AlternateContent xmlns:mc="http://schemas.openxmlformats.org/markup-compatibility/2006" xmlns:a14="http://schemas.microsoft.com/office/drawing/2010/main">
        <mc:Choice Requires="a14">
          <p:sp>
            <p:nvSpPr>
              <p:cNvPr id="82" name="TextBox 81"/>
              <p:cNvSpPr txBox="1"/>
              <p:nvPr/>
            </p:nvSpPr>
            <p:spPr>
              <a:xfrm>
                <a:off x="5146863" y="4675693"/>
                <a:ext cx="3802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𝒑</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5146863" y="4675693"/>
                <a:ext cx="380232" cy="369332"/>
              </a:xfrm>
              <a:prstGeom prst="rect">
                <a:avLst/>
              </a:prstGeom>
              <a:blipFill>
                <a:blip r:embed="rId6"/>
                <a:stretch>
                  <a:fillRect b="-6557"/>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7226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fad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wipe(down)">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randombar(horizontal)">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right)">
                                      <p:cBhvr>
                                        <p:cTn id="25" dur="1000"/>
                                        <p:tgtEl>
                                          <p:spTgt spid="6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animEffect transition="in" filter="wipe(down)">
                                      <p:cBhvr>
                                        <p:cTn id="35" dur="500"/>
                                        <p:tgtEl>
                                          <p:spTgt spid="7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down)">
                                      <p:cBhvr>
                                        <p:cTn id="40" dur="500"/>
                                        <p:tgtEl>
                                          <p:spTgt spid="7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down)">
                                      <p:cBhvr>
                                        <p:cTn id="45" dur="500"/>
                                        <p:tgtEl>
                                          <p:spTgt spid="8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randombar(horizontal)">
                                      <p:cBhvr>
                                        <p:cTn id="5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6" grpId="0" animBg="1"/>
      <p:bldP spid="76" grpId="0" animBg="1"/>
      <p:bldP spid="77" grpId="0" animBg="1"/>
      <p:bldP spid="78" grpId="0" animBg="1"/>
      <p:bldP spid="79" grpId="0" animBg="1"/>
      <p:bldP spid="80" grpId="0" animBg="1"/>
      <p:bldP spid="81" grpId="0" animBg="1"/>
      <p:bldP spid="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28</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p:cNvGrpSpPr/>
          <p:nvPr/>
        </p:nvGrpSpPr>
        <p:grpSpPr>
          <a:xfrm>
            <a:off x="4305300" y="1741441"/>
            <a:ext cx="152400" cy="3897359"/>
            <a:chOff x="4305300" y="1741441"/>
            <a:chExt cx="152400" cy="3897359"/>
          </a:xfrm>
        </p:grpSpPr>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a:stCxn id="79" idx="0"/>
            <a:endCxn id="80" idx="4"/>
          </p:cNvCxnSpPr>
          <p:nvPr/>
        </p:nvCxnSpPr>
        <p:spPr>
          <a:xfrm flipV="1">
            <a:off x="4838700" y="5334000"/>
            <a:ext cx="38100" cy="533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p:sp>
        <p:nvSpPr>
          <p:cNvPr id="91" name="Oval 90"/>
          <p:cNvSpPr/>
          <p:nvPr/>
        </p:nvSpPr>
        <p:spPr>
          <a:xfrm>
            <a:off x="4724400" y="57912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305300" y="5562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191000" y="50292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4343400" y="4419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152900" y="38100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96" name="TextBox 95"/>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96" name="TextBox 95"/>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99" name="Rectangle 98"/>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2585"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8976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down)">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5"/>
                                        </p:tgtEl>
                                      </p:cBhvr>
                                    </p:animEffect>
                                    <p:set>
                                      <p:cBhvr>
                                        <p:cTn id="29" dur="1" fill="hold">
                                          <p:stCondLst>
                                            <p:cond delay="499"/>
                                          </p:stCondLst>
                                        </p:cTn>
                                        <p:tgtEl>
                                          <p:spTgt spid="9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8"/>
                                        </p:tgtEl>
                                      </p:cBhvr>
                                    </p:animEffect>
                                    <p:set>
                                      <p:cBhvr>
                                        <p:cTn id="35" dur="1" fill="hold">
                                          <p:stCondLst>
                                            <p:cond delay="499"/>
                                          </p:stCondLst>
                                        </p:cTn>
                                        <p:tgtEl>
                                          <p:spTgt spid="9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1"/>
                                        </p:tgtEl>
                                      </p:cBhvr>
                                    </p:animEffect>
                                    <p:set>
                                      <p:cBhvr>
                                        <p:cTn id="38" dur="1" fill="hold">
                                          <p:stCondLst>
                                            <p:cond delay="499"/>
                                          </p:stCondLst>
                                        </p:cTn>
                                        <p:tgtEl>
                                          <p:spTgt spid="9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79"/>
                                        </p:tgtEl>
                                      </p:cBhvr>
                                    </p:animEffect>
                                    <p:anim calcmode="lin" valueType="num">
                                      <p:cBhvr>
                                        <p:cTn id="43" dur="1000"/>
                                        <p:tgtEl>
                                          <p:spTgt spid="79"/>
                                        </p:tgtEl>
                                        <p:attrNameLst>
                                          <p:attrName>ppt_x</p:attrName>
                                        </p:attrNameLst>
                                      </p:cBhvr>
                                      <p:tavLst>
                                        <p:tav tm="0">
                                          <p:val>
                                            <p:strVal val="ppt_x"/>
                                          </p:val>
                                        </p:tav>
                                        <p:tav tm="100000">
                                          <p:val>
                                            <p:strVal val="ppt_x"/>
                                          </p:val>
                                        </p:tav>
                                      </p:tavLst>
                                    </p:anim>
                                    <p:anim calcmode="lin" valueType="num">
                                      <p:cBhvr>
                                        <p:cTn id="44" dur="1000"/>
                                        <p:tgtEl>
                                          <p:spTgt spid="79"/>
                                        </p:tgtEl>
                                        <p:attrNameLst>
                                          <p:attrName>ppt_y</p:attrName>
                                        </p:attrNameLst>
                                      </p:cBhvr>
                                      <p:tavLst>
                                        <p:tav tm="0">
                                          <p:val>
                                            <p:strVal val="ppt_y"/>
                                          </p:val>
                                        </p:tav>
                                        <p:tav tm="100000">
                                          <p:val>
                                            <p:strVal val="ppt_y+.1"/>
                                          </p:val>
                                        </p:tav>
                                      </p:tavLst>
                                    </p:anim>
                                    <p:set>
                                      <p:cBhvr>
                                        <p:cTn id="45" dur="1" fill="hold">
                                          <p:stCondLst>
                                            <p:cond delay="999"/>
                                          </p:stCondLst>
                                        </p:cTn>
                                        <p:tgtEl>
                                          <p:spTgt spid="79"/>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1000"/>
                                        <p:tgtEl>
                                          <p:spTgt spid="125"/>
                                        </p:tgtEl>
                                      </p:cBhvr>
                                    </p:animEffect>
                                    <p:anim calcmode="lin" valueType="num">
                                      <p:cBhvr>
                                        <p:cTn id="48" dur="1000"/>
                                        <p:tgtEl>
                                          <p:spTgt spid="125"/>
                                        </p:tgtEl>
                                        <p:attrNameLst>
                                          <p:attrName>ppt_x</p:attrName>
                                        </p:attrNameLst>
                                      </p:cBhvr>
                                      <p:tavLst>
                                        <p:tav tm="0">
                                          <p:val>
                                            <p:strVal val="ppt_x"/>
                                          </p:val>
                                        </p:tav>
                                        <p:tav tm="100000">
                                          <p:val>
                                            <p:strVal val="ppt_x"/>
                                          </p:val>
                                        </p:tav>
                                      </p:tavLst>
                                    </p:anim>
                                    <p:anim calcmode="lin" valueType="num">
                                      <p:cBhvr>
                                        <p:cTn id="49" dur="1000"/>
                                        <p:tgtEl>
                                          <p:spTgt spid="125"/>
                                        </p:tgtEl>
                                        <p:attrNameLst>
                                          <p:attrName>ppt_y</p:attrName>
                                        </p:attrNameLst>
                                      </p:cBhvr>
                                      <p:tavLst>
                                        <p:tav tm="0">
                                          <p:val>
                                            <p:strVal val="ppt_y"/>
                                          </p:val>
                                        </p:tav>
                                        <p:tav tm="100000">
                                          <p:val>
                                            <p:strVal val="ppt_y+.1"/>
                                          </p:val>
                                        </p:tav>
                                      </p:tavLst>
                                    </p:anim>
                                    <p:set>
                                      <p:cBhvr>
                                        <p:cTn id="50" dur="1" fill="hold">
                                          <p:stCondLst>
                                            <p:cond delay="999"/>
                                          </p:stCondLst>
                                        </p:cTn>
                                        <p:tgtEl>
                                          <p:spTgt spid="1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1" grpId="0" animBg="1"/>
      <p:bldP spid="91" grpId="1" animBg="1"/>
      <p:bldP spid="92" grpId="0" animBg="1"/>
      <p:bldP spid="92" grpId="1" animBg="1"/>
      <p:bldP spid="95" grpId="0" animBg="1"/>
      <p:bldP spid="95" grpId="1" animBg="1"/>
      <p:bldP spid="97" grpId="0" animBg="1"/>
      <p:bldP spid="97" grpId="1" animBg="1"/>
      <p:bldP spid="98" grpId="0" animBg="1"/>
      <p:bldP spid="9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5"/>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29</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6"/>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7"/>
                <a:stretch>
                  <a:fillRect t="-8197" r="-16049" b="-24590"/>
                </a:stretch>
              </a:blipFill>
            </p:spPr>
            <p:txBody>
              <a:bodyPr/>
              <a:lstStyle/>
              <a:p>
                <a:r>
                  <a:rPr lang="en-US">
                    <a:noFill/>
                  </a:rPr>
                  <a:t> </a:t>
                </a:r>
              </a:p>
            </p:txBody>
          </p:sp>
        </mc:Fallback>
      </mc:AlternateContent>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37221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𝜹</m:t>
                      </m:r>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372218" cy="369332"/>
              </a:xfrm>
              <a:prstGeom prst="rect">
                <a:avLst/>
              </a:prstGeom>
              <a:blipFill>
                <a:blip r:embed="rId9"/>
                <a:stretch>
                  <a:fillRect/>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78" idx="0"/>
            <a:endCxn id="38" idx="4"/>
          </p:cNvCxnSpPr>
          <p:nvPr/>
        </p:nvCxnSpPr>
        <p:spPr>
          <a:xfrm flipH="1" flipV="1">
            <a:off x="4305300" y="5181600"/>
            <a:ext cx="15240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38" idx="7"/>
            <a:endCxn id="81" idx="3"/>
          </p:cNvCxnSpPr>
          <p:nvPr/>
        </p:nvCxnSpPr>
        <p:spPr>
          <a:xfrm flipV="1">
            <a:off x="4332241" y="4560841"/>
            <a:ext cx="98518" cy="555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77" idx="4"/>
            <a:endCxn id="81" idx="1"/>
          </p:cNvCxnSpPr>
          <p:nvPr/>
        </p:nvCxnSpPr>
        <p:spPr>
          <a:xfrm>
            <a:off x="4305300" y="3962400"/>
            <a:ext cx="125459" cy="5445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09" idx="2"/>
            <a:endCxn id="77" idx="0"/>
          </p:cNvCxnSpPr>
          <p:nvPr/>
        </p:nvCxnSpPr>
        <p:spPr>
          <a:xfrm flipH="1">
            <a:off x="4305300" y="3390900"/>
            <a:ext cx="114300" cy="4953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5" idx="4"/>
            <a:endCxn id="109" idx="0"/>
          </p:cNvCxnSpPr>
          <p:nvPr/>
        </p:nvCxnSpPr>
        <p:spPr>
          <a:xfrm>
            <a:off x="4305300" y="2819400"/>
            <a:ext cx="1524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59" idx="4"/>
            <a:endCxn id="85" idx="0"/>
          </p:cNvCxnSpPr>
          <p:nvPr/>
        </p:nvCxnSpPr>
        <p:spPr>
          <a:xfrm>
            <a:off x="4305300" y="2286000"/>
            <a:ext cx="0" cy="457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108" idx="3"/>
            <a:endCxn id="59" idx="0"/>
          </p:cNvCxnSpPr>
          <p:nvPr/>
        </p:nvCxnSpPr>
        <p:spPr>
          <a:xfrm flipH="1">
            <a:off x="4305300" y="1741441"/>
            <a:ext cx="49259"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80" idx="4"/>
            <a:endCxn id="119" idx="5"/>
          </p:cNvCxnSpPr>
          <p:nvPr/>
        </p:nvCxnSpPr>
        <p:spPr>
          <a:xfrm flipH="1" flipV="1">
            <a:off x="4713241" y="4789441"/>
            <a:ext cx="163559" cy="5445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119" idx="0"/>
            <a:endCxn id="117" idx="3"/>
          </p:cNvCxnSpPr>
          <p:nvPr/>
        </p:nvCxnSpPr>
        <p:spPr>
          <a:xfrm flipV="1">
            <a:off x="4686300" y="4256041"/>
            <a:ext cx="201659" cy="468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105" idx="5"/>
          </p:cNvCxnSpPr>
          <p:nvPr/>
        </p:nvCxnSpPr>
        <p:spPr>
          <a:xfrm flipH="1" flipV="1">
            <a:off x="4789441" y="3798841"/>
            <a:ext cx="98518" cy="4033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105" idx="1"/>
            <a:endCxn id="94" idx="5"/>
          </p:cNvCxnSpPr>
          <p:nvPr/>
        </p:nvCxnSpPr>
        <p:spPr>
          <a:xfrm flipV="1">
            <a:off x="4735559" y="3113041"/>
            <a:ext cx="53882" cy="631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p:cNvCxnSpPr>
          <p:nvPr/>
        </p:nvCxnSpPr>
        <p:spPr>
          <a:xfrm flipV="1">
            <a:off x="4762500" y="2514601"/>
            <a:ext cx="5575" cy="533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106" idx="3"/>
          </p:cNvCxnSpPr>
          <p:nvPr/>
        </p:nvCxnSpPr>
        <p:spPr>
          <a:xfrm flipV="1">
            <a:off x="4762500" y="2122441"/>
            <a:ext cx="125459" cy="3159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107" idx="6"/>
          </p:cNvCxnSpPr>
          <p:nvPr/>
        </p:nvCxnSpPr>
        <p:spPr>
          <a:xfrm flipH="1" flipV="1">
            <a:off x="4724400" y="1714500"/>
            <a:ext cx="163559" cy="407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3048000" y="1219200"/>
            <a:ext cx="3413178" cy="369332"/>
          </a:xfrm>
          <a:prstGeom prst="rect">
            <a:avLst/>
          </a:prstGeom>
          <a:solidFill>
            <a:srgbClr val="92D050"/>
          </a:solidFill>
        </p:spPr>
        <p:txBody>
          <a:bodyPr wrap="none" rtlCol="0">
            <a:spAutoFit/>
          </a:bodyPr>
          <a:lstStyle/>
          <a:p>
            <a:r>
              <a:rPr lang="en-US" dirty="0"/>
              <a:t>If the two strips are already sorted</a:t>
            </a:r>
          </a:p>
        </p:txBody>
      </p:sp>
      <p:sp>
        <p:nvSpPr>
          <p:cNvPr id="91" name="Oval 90"/>
          <p:cNvSpPr/>
          <p:nvPr/>
        </p:nvSpPr>
        <p:spPr>
          <a:xfrm>
            <a:off x="4305300" y="5562600"/>
            <a:ext cx="266700" cy="228600"/>
          </a:xfrm>
          <a:prstGeom prst="ellipse">
            <a:avLst/>
          </a:prstGeom>
          <a:noFill/>
          <a:ln>
            <a:solidFill>
              <a:srgbClr val="00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762500" y="51816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4533900" y="46482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96"/>
          <p:cNvSpPr/>
          <p:nvPr/>
        </p:nvSpPr>
        <p:spPr>
          <a:xfrm>
            <a:off x="4800600" y="41148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97"/>
          <p:cNvSpPr/>
          <p:nvPr/>
        </p:nvSpPr>
        <p:spPr>
          <a:xfrm>
            <a:off x="4648200" y="3657600"/>
            <a:ext cx="2667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0" name="TextBox 99"/>
              <p:cNvSpPr txBox="1"/>
              <p:nvPr/>
            </p:nvSpPr>
            <p:spPr>
              <a:xfrm>
                <a:off x="3657600" y="6400800"/>
                <a:ext cx="1800365" cy="369332"/>
              </a:xfrm>
              <a:prstGeom prst="rect">
                <a:avLst/>
              </a:prstGeom>
              <a:solidFill>
                <a:schemeClr val="accent4">
                  <a:lumMod val="20000"/>
                  <a:lumOff val="80000"/>
                </a:schemeClr>
              </a:solidFill>
              <a:ln>
                <a:solidFill>
                  <a:schemeClr val="tx1"/>
                </a:solidFill>
              </a:ln>
            </p:spPr>
            <p:txBody>
              <a:bodyPr wrap="none" rtlCol="0">
                <a:spAutoFit/>
              </a:bodyPr>
              <a:lstStyle/>
              <a:p>
                <a14:m>
                  <m:oMath xmlns:m="http://schemas.openxmlformats.org/officeDocument/2006/math">
                    <m:r>
                      <a:rPr lang="en-US" b="1" i="1" smtClean="0">
                        <a:latin typeface="Cambria Math"/>
                      </a:rPr>
                      <m:t>𝜹</m:t>
                    </m:r>
                  </m:oMath>
                </a14:m>
                <a:r>
                  <a:rPr lang="en-US" b="1" dirty="0"/>
                  <a:t> </a:t>
                </a:r>
                <a:r>
                  <a:rPr lang="en-US" b="1" dirty="0">
                    <a:sym typeface="Wingdings" panose="05000000000000000000" pitchFamily="2" charset="2"/>
                  </a:rPr>
                  <a:t>  min</a:t>
                </a:r>
                <a:r>
                  <a:rPr lang="en-US" dirty="0">
                    <a:sym typeface="Wingdings" panose="05000000000000000000" pitchFamily="2" charset="2"/>
                  </a:rPr>
                  <a:t>(</a:t>
                </a:r>
                <a14:m>
                  <m:oMath xmlns:m="http://schemas.openxmlformats.org/officeDocument/2006/math">
                    <m:sSub>
                      <m:sSubPr>
                        <m:ctrlPr>
                          <a:rPr lang="en-US" b="1" i="1">
                            <a:latin typeface="Cambria Math" panose="02040503050406030204" pitchFamily="18" charset="0"/>
                          </a:rPr>
                        </m:ctrlPr>
                      </m:sSubPr>
                      <m:e>
                        <m:r>
                          <a:rPr lang="en-US" b="1" i="1">
                            <a:latin typeface="Cambria Math"/>
                          </a:rPr>
                          <m:t>𝜹</m:t>
                        </m:r>
                      </m:e>
                      <m:sub>
                        <m:r>
                          <a:rPr lang="en-US" b="1" i="1">
                            <a:solidFill>
                              <a:srgbClr val="0070C0"/>
                            </a:solidFill>
                            <a:latin typeface="Cambria Math"/>
                          </a:rPr>
                          <m:t>𝑳</m:t>
                        </m:r>
                      </m:sub>
                    </m:sSub>
                    <m:sSub>
                      <m:sSubPr>
                        <m:ctrlPr>
                          <a:rPr lang="en-US" b="1" i="1">
                            <a:latin typeface="Cambria Math" panose="02040503050406030204" pitchFamily="18" charset="0"/>
                          </a:rPr>
                        </m:ctrlPr>
                      </m:sSubPr>
                      <m:e>
                        <m:r>
                          <a:rPr lang="en-US" b="1" i="1" smtClean="0">
                            <a:latin typeface="Cambria Math" panose="02040503050406030204" pitchFamily="18" charset="0"/>
                          </a:rPr>
                          <m:t>,</m:t>
                        </m:r>
                        <m:r>
                          <a:rPr lang="en-US" b="1" i="1">
                            <a:latin typeface="Cambria Math"/>
                          </a:rPr>
                          <m:t>𝜹</m:t>
                        </m:r>
                      </m:e>
                      <m:sub>
                        <m:r>
                          <a:rPr lang="en-US" b="1" i="1">
                            <a:solidFill>
                              <a:srgbClr val="0070C0"/>
                            </a:solidFill>
                            <a:latin typeface="Cambria Math"/>
                          </a:rPr>
                          <m:t>𝑹</m:t>
                        </m:r>
                      </m:sub>
                    </m:sSub>
                  </m:oMath>
                </a14:m>
                <a:r>
                  <a:rPr lang="en-US" dirty="0"/>
                  <a:t>)</a:t>
                </a:r>
              </a:p>
            </p:txBody>
          </p:sp>
        </mc:Choice>
        <mc:Fallback xmlns="">
          <p:sp>
            <p:nvSpPr>
              <p:cNvPr id="100" name="TextBox 99"/>
              <p:cNvSpPr txBox="1">
                <a:spLocks noRot="1" noChangeAspect="1" noMove="1" noResize="1" noEditPoints="1" noAdjustHandles="1" noChangeArrowheads="1" noChangeShapeType="1" noTextEdit="1"/>
              </p:cNvSpPr>
              <p:nvPr/>
            </p:nvSpPr>
            <p:spPr>
              <a:xfrm>
                <a:off x="3657600" y="6400800"/>
                <a:ext cx="1800365" cy="369332"/>
              </a:xfrm>
              <a:prstGeom prst="rect">
                <a:avLst/>
              </a:prstGeom>
              <a:blipFill>
                <a:blip r:embed="rId10"/>
                <a:stretch>
                  <a:fillRect t="-7937" r="-2020" b="-22222"/>
                </a:stretch>
              </a:blipFill>
              <a:ln>
                <a:solidFill>
                  <a:schemeClr val="tx1"/>
                </a:solidFill>
              </a:ln>
            </p:spPr>
            <p:txBody>
              <a:bodyPr/>
              <a:lstStyle/>
              <a:p>
                <a:r>
                  <a:rPr lang="en-US">
                    <a:noFill/>
                  </a:rPr>
                  <a:t> </a:t>
                </a:r>
              </a:p>
            </p:txBody>
          </p:sp>
        </mc:Fallback>
      </mc:AlternateContent>
      <p:sp>
        <p:nvSpPr>
          <p:cNvPr id="101" name="Rectangle 100"/>
          <p:cNvSpPr/>
          <p:nvPr/>
        </p:nvSpPr>
        <p:spPr>
          <a:xfrm>
            <a:off x="429269" y="1600199"/>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5082585" y="1582354"/>
            <a:ext cx="3711499" cy="4495801"/>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5143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down)">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down)">
                                      <p:cBhvr>
                                        <p:cTn id="12" dur="500"/>
                                        <p:tgtEl>
                                          <p:spTgt spid="9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wipe(down)">
                                      <p:cBhvr>
                                        <p:cTn id="15" dur="500"/>
                                        <p:tgtEl>
                                          <p:spTgt spid="9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wipe(down)">
                                      <p:cBhvr>
                                        <p:cTn id="18" dur="500"/>
                                        <p:tgtEl>
                                          <p:spTgt spid="9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wipe(down)">
                                      <p:cBhvr>
                                        <p:cTn id="21" dur="500"/>
                                        <p:tgtEl>
                                          <p:spTgt spid="9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92"/>
                                        </p:tgtEl>
                                      </p:cBhvr>
                                    </p:animEffect>
                                    <p:set>
                                      <p:cBhvr>
                                        <p:cTn id="26" dur="1" fill="hold">
                                          <p:stCondLst>
                                            <p:cond delay="499"/>
                                          </p:stCondLst>
                                        </p:cTn>
                                        <p:tgtEl>
                                          <p:spTgt spid="9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95"/>
                                        </p:tgtEl>
                                      </p:cBhvr>
                                    </p:animEffect>
                                    <p:set>
                                      <p:cBhvr>
                                        <p:cTn id="29" dur="1" fill="hold">
                                          <p:stCondLst>
                                            <p:cond delay="499"/>
                                          </p:stCondLst>
                                        </p:cTn>
                                        <p:tgtEl>
                                          <p:spTgt spid="95"/>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7"/>
                                        </p:tgtEl>
                                      </p:cBhvr>
                                    </p:animEffect>
                                    <p:set>
                                      <p:cBhvr>
                                        <p:cTn id="32" dur="1" fill="hold">
                                          <p:stCondLst>
                                            <p:cond delay="499"/>
                                          </p:stCondLst>
                                        </p:cTn>
                                        <p:tgtEl>
                                          <p:spTgt spid="97"/>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98"/>
                                        </p:tgtEl>
                                      </p:cBhvr>
                                    </p:animEffect>
                                    <p:set>
                                      <p:cBhvr>
                                        <p:cTn id="35" dur="1" fill="hold">
                                          <p:stCondLst>
                                            <p:cond delay="499"/>
                                          </p:stCondLst>
                                        </p:cTn>
                                        <p:tgtEl>
                                          <p:spTgt spid="98"/>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91"/>
                                        </p:tgtEl>
                                      </p:cBhvr>
                                    </p:animEffect>
                                    <p:set>
                                      <p:cBhvr>
                                        <p:cTn id="38" dur="1" fill="hold">
                                          <p:stCondLst>
                                            <p:cond delay="499"/>
                                          </p:stCondLst>
                                        </p:cTn>
                                        <p:tgtEl>
                                          <p:spTgt spid="9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2" presetClass="exit" presetSubtype="0" fill="hold" grpId="0" nodeType="clickEffect">
                                  <p:stCondLst>
                                    <p:cond delay="0"/>
                                  </p:stCondLst>
                                  <p:childTnLst>
                                    <p:animEffect transition="out" filter="fade">
                                      <p:cBhvr>
                                        <p:cTn id="42" dur="1000"/>
                                        <p:tgtEl>
                                          <p:spTgt spid="78"/>
                                        </p:tgtEl>
                                      </p:cBhvr>
                                    </p:animEffect>
                                    <p:anim calcmode="lin" valueType="num">
                                      <p:cBhvr>
                                        <p:cTn id="43" dur="1000"/>
                                        <p:tgtEl>
                                          <p:spTgt spid="78"/>
                                        </p:tgtEl>
                                        <p:attrNameLst>
                                          <p:attrName>ppt_x</p:attrName>
                                        </p:attrNameLst>
                                      </p:cBhvr>
                                      <p:tavLst>
                                        <p:tav tm="0">
                                          <p:val>
                                            <p:strVal val="ppt_x"/>
                                          </p:val>
                                        </p:tav>
                                        <p:tav tm="100000">
                                          <p:val>
                                            <p:strVal val="ppt_x"/>
                                          </p:val>
                                        </p:tav>
                                      </p:tavLst>
                                    </p:anim>
                                    <p:anim calcmode="lin" valueType="num">
                                      <p:cBhvr>
                                        <p:cTn id="44" dur="1000"/>
                                        <p:tgtEl>
                                          <p:spTgt spid="78"/>
                                        </p:tgtEl>
                                        <p:attrNameLst>
                                          <p:attrName>ppt_y</p:attrName>
                                        </p:attrNameLst>
                                      </p:cBhvr>
                                      <p:tavLst>
                                        <p:tav tm="0">
                                          <p:val>
                                            <p:strVal val="ppt_y"/>
                                          </p:val>
                                        </p:tav>
                                        <p:tav tm="100000">
                                          <p:val>
                                            <p:strVal val="ppt_y+.1"/>
                                          </p:val>
                                        </p:tav>
                                      </p:tavLst>
                                    </p:anim>
                                    <p:set>
                                      <p:cBhvr>
                                        <p:cTn id="45" dur="1" fill="hold">
                                          <p:stCondLst>
                                            <p:cond delay="999"/>
                                          </p:stCondLst>
                                        </p:cTn>
                                        <p:tgtEl>
                                          <p:spTgt spid="78"/>
                                        </p:tgtEl>
                                        <p:attrNameLst>
                                          <p:attrName>style.visibility</p:attrName>
                                        </p:attrNameLst>
                                      </p:cBhvr>
                                      <p:to>
                                        <p:strVal val="hidden"/>
                                      </p:to>
                                    </p:set>
                                  </p:childTnLst>
                                </p:cTn>
                              </p:par>
                              <p:par>
                                <p:cTn id="46" presetID="42" presetClass="exit" presetSubtype="0" fill="hold" nodeType="withEffect">
                                  <p:stCondLst>
                                    <p:cond delay="0"/>
                                  </p:stCondLst>
                                  <p:childTnLst>
                                    <p:animEffect transition="out" filter="fade">
                                      <p:cBhvr>
                                        <p:cTn id="47" dur="1000"/>
                                        <p:tgtEl>
                                          <p:spTgt spid="12"/>
                                        </p:tgtEl>
                                      </p:cBhvr>
                                    </p:animEffect>
                                    <p:anim calcmode="lin" valueType="num">
                                      <p:cBhvr>
                                        <p:cTn id="48" dur="1000"/>
                                        <p:tgtEl>
                                          <p:spTgt spid="12"/>
                                        </p:tgtEl>
                                        <p:attrNameLst>
                                          <p:attrName>ppt_x</p:attrName>
                                        </p:attrNameLst>
                                      </p:cBhvr>
                                      <p:tavLst>
                                        <p:tav tm="0">
                                          <p:val>
                                            <p:strVal val="ppt_x"/>
                                          </p:val>
                                        </p:tav>
                                        <p:tav tm="100000">
                                          <p:val>
                                            <p:strVal val="ppt_x"/>
                                          </p:val>
                                        </p:tav>
                                      </p:tavLst>
                                    </p:anim>
                                    <p:anim calcmode="lin" valueType="num">
                                      <p:cBhvr>
                                        <p:cTn id="49" dur="1000"/>
                                        <p:tgtEl>
                                          <p:spTgt spid="12"/>
                                        </p:tgtEl>
                                        <p:attrNameLst>
                                          <p:attrName>ppt_y</p:attrName>
                                        </p:attrNameLst>
                                      </p:cBhvr>
                                      <p:tavLst>
                                        <p:tav tm="0">
                                          <p:val>
                                            <p:strVal val="ppt_y"/>
                                          </p:val>
                                        </p:tav>
                                        <p:tav tm="100000">
                                          <p:val>
                                            <p:strVal val="ppt_y+.1"/>
                                          </p:val>
                                        </p:tav>
                                      </p:tavLst>
                                    </p:anim>
                                    <p:set>
                                      <p:cBhvr>
                                        <p:cTn id="50"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91" grpId="0" animBg="1"/>
      <p:bldP spid="91" grpId="1" animBg="1"/>
      <p:bldP spid="92" grpId="0" animBg="1"/>
      <p:bldP spid="92" grpId="1" animBg="1"/>
      <p:bldP spid="95" grpId="0" animBg="1"/>
      <p:bldP spid="95" grpId="1" animBg="1"/>
      <p:bldP spid="97" grpId="0" animBg="1"/>
      <p:bldP spid="97" grpId="1" animBg="1"/>
      <p:bldP spid="98" grpId="0" animBg="1"/>
      <p:bldP spid="9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C60C1738-4DB1-BE48-BC13-798AEF7476A2}"/>
              </a:ext>
            </a:extLst>
          </p:cNvPr>
          <p:cNvSpPr/>
          <p:nvPr/>
        </p:nvSpPr>
        <p:spPr>
          <a:xfrm>
            <a:off x="0" y="4040030"/>
            <a:ext cx="457200" cy="684370"/>
          </a:xfrm>
          <a:prstGeom prst="ellipse">
            <a:avLst/>
          </a:prstGeom>
          <a:solidFill>
            <a:schemeClr val="accent2">
              <a:lumMod val="40000"/>
              <a:lumOff val="6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z="3200" b="1" dirty="0">
                <a:solidFill>
                  <a:srgbClr val="7030A0"/>
                </a:solidFill>
              </a:rPr>
              <a:t>An Overview</a:t>
            </a:r>
            <a:endParaRPr lang="en-US" sz="3200" dirty="0">
              <a:solidFill>
                <a:srgbClr val="7030A0"/>
              </a:solidFill>
            </a:endParaRPr>
          </a:p>
        </p:txBody>
      </p:sp>
      <p:sp>
        <p:nvSpPr>
          <p:cNvPr id="3" name="Content Placeholder 2"/>
          <p:cNvSpPr>
            <a:spLocks noGrp="1"/>
          </p:cNvSpPr>
          <p:nvPr>
            <p:ph idx="1"/>
          </p:nvPr>
        </p:nvSpPr>
        <p:spPr>
          <a:xfrm>
            <a:off x="76200" y="1600200"/>
            <a:ext cx="8991600" cy="4525963"/>
          </a:xfrm>
        </p:spPr>
        <p:txBody>
          <a:bodyPr/>
          <a:lstStyle/>
          <a:p>
            <a:pPr marL="0" indent="0">
              <a:buNone/>
            </a:pPr>
            <a:endParaRPr lang="en-US" sz="2400" b="1" dirty="0"/>
          </a:p>
          <a:p>
            <a:pPr marL="0" indent="0">
              <a:buNone/>
            </a:pPr>
            <a:endParaRPr lang="en-US" sz="2000" b="1" dirty="0"/>
          </a:p>
          <a:p>
            <a:pPr marL="0" indent="0">
              <a:buNone/>
            </a:pPr>
            <a:endParaRPr lang="en-US" sz="2000" dirty="0"/>
          </a:p>
          <a:p>
            <a:pPr marL="457200" indent="-457200">
              <a:buFont typeface="+mj-lt"/>
              <a:buAutoNum type="arabicPeriod"/>
            </a:pPr>
            <a:r>
              <a:rPr lang="en-US" sz="2000" b="1" dirty="0"/>
              <a:t> </a:t>
            </a:r>
            <a:r>
              <a:rPr lang="en-US" sz="2000" b="1" dirty="0">
                <a:solidFill>
                  <a:srgbClr val="C00000"/>
                </a:solidFill>
              </a:rPr>
              <a:t>Divide</a:t>
            </a:r>
            <a:r>
              <a:rPr lang="en-US" sz="2000" dirty="0"/>
              <a:t> the problem instance into two or more instances  of the same problem.</a:t>
            </a:r>
          </a:p>
          <a:p>
            <a:pPr marL="457200" indent="-457200">
              <a:buFont typeface="+mj-lt"/>
              <a:buAutoNum type="arabicPeriod"/>
            </a:pPr>
            <a:endParaRPr lang="en-US" sz="2000" dirty="0"/>
          </a:p>
          <a:p>
            <a:pPr marL="457200" indent="-457200">
              <a:buFont typeface="+mj-lt"/>
              <a:buAutoNum type="arabicPeriod"/>
            </a:pPr>
            <a:r>
              <a:rPr lang="en-US" sz="2000" b="1" dirty="0"/>
              <a:t> </a:t>
            </a:r>
            <a:r>
              <a:rPr lang="en-US" sz="2000" dirty="0"/>
              <a:t>Solve each smaller instance  </a:t>
            </a:r>
            <a:r>
              <a:rPr lang="en-US" sz="2000" b="1" u="sng" dirty="0">
                <a:solidFill>
                  <a:srgbClr val="7030A0"/>
                </a:solidFill>
              </a:rPr>
              <a:t>recursively</a:t>
            </a:r>
            <a:r>
              <a:rPr lang="en-US" sz="2000" dirty="0">
                <a:solidFill>
                  <a:srgbClr val="7030A0"/>
                </a:solidFill>
              </a:rPr>
              <a:t> </a:t>
            </a:r>
            <a:r>
              <a:rPr lang="en-US" sz="2000" dirty="0"/>
              <a:t>(base case suitably defined).</a:t>
            </a:r>
          </a:p>
          <a:p>
            <a:pPr marL="457200" indent="-457200">
              <a:buFont typeface="+mj-lt"/>
              <a:buAutoNum type="arabicPeriod"/>
            </a:pPr>
            <a:endParaRPr lang="en-US" sz="2000" dirty="0"/>
          </a:p>
          <a:p>
            <a:pPr marL="457200" indent="-457200">
              <a:buFont typeface="+mj-lt"/>
              <a:buAutoNum type="arabicPeriod"/>
            </a:pPr>
            <a:r>
              <a:rPr lang="en-US" sz="2000" b="1" dirty="0"/>
              <a:t> </a:t>
            </a:r>
            <a:r>
              <a:rPr lang="en-US" sz="2000" b="1" dirty="0">
                <a:solidFill>
                  <a:srgbClr val="C00000"/>
                </a:solidFill>
              </a:rPr>
              <a:t>Combine</a:t>
            </a:r>
            <a:r>
              <a:rPr lang="en-US" sz="2000" dirty="0"/>
              <a:t> the solutions of the smaller instances </a:t>
            </a:r>
          </a:p>
          <a:p>
            <a:pPr marL="0" indent="0">
              <a:buNone/>
            </a:pPr>
            <a:r>
              <a:rPr lang="en-US" sz="2000" dirty="0"/>
              <a:t>         to get the solution of the original instance.</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a:t>
            </a:fld>
            <a:endParaRPr lang="en-US"/>
          </a:p>
        </p:txBody>
      </p:sp>
      <p:sp>
        <p:nvSpPr>
          <p:cNvPr id="6" name="Rectangle 5"/>
          <p:cNvSpPr/>
          <p:nvPr/>
        </p:nvSpPr>
        <p:spPr>
          <a:xfrm>
            <a:off x="3657601" y="2819400"/>
            <a:ext cx="2819399"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53200" y="2819400"/>
            <a:ext cx="2819399"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81400" y="3505200"/>
            <a:ext cx="1221221"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00600" y="3505200"/>
            <a:ext cx="2897621"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676400" y="4191000"/>
            <a:ext cx="3886200"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5F95D2-BB53-9447-82B5-0D2C548F01AF}"/>
              </a:ext>
            </a:extLst>
          </p:cNvPr>
          <p:cNvSpPr/>
          <p:nvPr/>
        </p:nvSpPr>
        <p:spPr>
          <a:xfrm>
            <a:off x="683779" y="2842419"/>
            <a:ext cx="2897621"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BBB239-6358-AB4E-90EA-3552CF7F4D2F}"/>
              </a:ext>
            </a:extLst>
          </p:cNvPr>
          <p:cNvSpPr/>
          <p:nvPr/>
        </p:nvSpPr>
        <p:spPr>
          <a:xfrm>
            <a:off x="609600" y="3429000"/>
            <a:ext cx="2897621"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659B59-A57C-854C-9BA1-86C2BBB8812D}"/>
              </a:ext>
            </a:extLst>
          </p:cNvPr>
          <p:cNvSpPr/>
          <p:nvPr/>
        </p:nvSpPr>
        <p:spPr>
          <a:xfrm>
            <a:off x="609601" y="4191000"/>
            <a:ext cx="1219200"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3790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wipe(left)">
                                      <p:cBhvr>
                                        <p:cTn id="14" dur="2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grpId="0" nodeType="clickEffect">
                                  <p:stCondLst>
                                    <p:cond delay="0"/>
                                  </p:stCondLst>
                                  <p:childTnLst>
                                    <p:animEffect transition="out" filter="wipe(left)">
                                      <p:cBhvr>
                                        <p:cTn id="18" dur="1000"/>
                                        <p:tgtEl>
                                          <p:spTgt spid="11"/>
                                        </p:tgtEl>
                                      </p:cBhvr>
                                    </p:animEffect>
                                    <p:set>
                                      <p:cBhvr>
                                        <p:cTn id="19" dur="1" fill="hold">
                                          <p:stCondLst>
                                            <p:cond delay="99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000"/>
                                        <p:tgtEl>
                                          <p:spTgt spid="6"/>
                                        </p:tgtEl>
                                      </p:cBhvr>
                                    </p:animEffect>
                                    <p:set>
                                      <p:cBhvr>
                                        <p:cTn id="24" dur="1" fill="hold">
                                          <p:stCondLst>
                                            <p:cond delay="9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2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000"/>
                                        <p:tgtEl>
                                          <p:spTgt spid="12"/>
                                        </p:tgtEl>
                                      </p:cBhvr>
                                    </p:animEffect>
                                    <p:set>
                                      <p:cBhvr>
                                        <p:cTn id="39" dur="1" fill="hold">
                                          <p:stCondLst>
                                            <p:cond delay="999"/>
                                          </p:stCondLst>
                                        </p:cTn>
                                        <p:tgtEl>
                                          <p:spTgt spid="1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xit" presetSubtype="8" fill="hold" grpId="0" nodeType="clickEffect">
                                  <p:stCondLst>
                                    <p:cond delay="0"/>
                                  </p:stCondLst>
                                  <p:childTnLst>
                                    <p:animEffect transition="out" filter="wipe(left)">
                                      <p:cBhvr>
                                        <p:cTn id="43" dur="500"/>
                                        <p:tgtEl>
                                          <p:spTgt spid="8"/>
                                        </p:tgtEl>
                                      </p:cBhvr>
                                    </p:animEffect>
                                    <p:set>
                                      <p:cBhvr>
                                        <p:cTn id="44" dur="1" fill="hold">
                                          <p:stCondLst>
                                            <p:cond delay="499"/>
                                          </p:stCondLst>
                                        </p:cTn>
                                        <p:tgtEl>
                                          <p:spTgt spid="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1000"/>
                                        <p:tgtEl>
                                          <p:spTgt spid="9"/>
                                        </p:tgtEl>
                                      </p:cBhvr>
                                    </p:animEffect>
                                    <p:set>
                                      <p:cBhvr>
                                        <p:cTn id="49" dur="1" fill="hold">
                                          <p:stCondLst>
                                            <p:cond delay="9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wipe(left)">
                                      <p:cBhvr>
                                        <p:cTn id="54" dur="2500"/>
                                        <p:tgtEl>
                                          <p:spTgt spid="3">
                                            <p:txEl>
                                              <p:pRg st="7" end="7"/>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0" nodeType="clickEffect">
                                  <p:stCondLst>
                                    <p:cond delay="0"/>
                                  </p:stCondLst>
                                  <p:childTnLst>
                                    <p:animEffect transition="out" filter="wipe(left)">
                                      <p:cBhvr>
                                        <p:cTn id="58" dur="1000"/>
                                        <p:tgtEl>
                                          <p:spTgt spid="13"/>
                                        </p:tgtEl>
                                      </p:cBhvr>
                                    </p:animEffect>
                                    <p:set>
                                      <p:cBhvr>
                                        <p:cTn id="59" dur="1" fill="hold">
                                          <p:stCondLst>
                                            <p:cond delay="999"/>
                                          </p:stCondLst>
                                        </p:cTn>
                                        <p:tgtEl>
                                          <p:spTgt spid="1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0" nodeType="clickEffect">
                                  <p:stCondLst>
                                    <p:cond delay="0"/>
                                  </p:stCondLst>
                                  <p:childTnLst>
                                    <p:animEffect transition="out" filter="wipe(left)">
                                      <p:cBhvr>
                                        <p:cTn id="63" dur="1000"/>
                                        <p:tgtEl>
                                          <p:spTgt spid="10"/>
                                        </p:tgtEl>
                                      </p:cBhvr>
                                    </p:animEffect>
                                    <p:set>
                                      <p:cBhvr>
                                        <p:cTn id="64" dur="1" fill="hold">
                                          <p:stCondLst>
                                            <p:cond delay="999"/>
                                          </p:stCondLst>
                                        </p:cTn>
                                        <p:tgtEl>
                                          <p:spTgt spid="10"/>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wipe(left)">
                                      <p:cBhvr>
                                        <p:cTn id="69" dur="2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500" fill="hold"/>
                                        <p:tgtEl>
                                          <p:spTgt spid="15"/>
                                        </p:tgtEl>
                                        <p:attrNameLst>
                                          <p:attrName>ppt_x</p:attrName>
                                        </p:attrNameLst>
                                      </p:cBhvr>
                                      <p:tavLst>
                                        <p:tav tm="0">
                                          <p:val>
                                            <p:strVal val="0-#ppt_w/2"/>
                                          </p:val>
                                        </p:tav>
                                        <p:tav tm="100000">
                                          <p:val>
                                            <p:strVal val="#ppt_x"/>
                                          </p:val>
                                        </p:tav>
                                      </p:tavLst>
                                    </p:anim>
                                    <p:anim calcmode="lin" valueType="num">
                                      <p:cBhvr additive="base">
                                        <p:cTn id="75"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p:bldP spid="3" grpId="0" uiExpand="1" build="p"/>
      <p:bldP spid="6" grpId="0" animBg="1"/>
      <p:bldP spid="7" grpId="0" animBg="1"/>
      <p:bldP spid="8" grpId="0" animBg="1"/>
      <p:bldP spid="9" grpId="0" animBg="1"/>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7030A0"/>
                </a:solidFill>
              </a:rPr>
              <a:t>Inspiration</a:t>
            </a:r>
            <a:r>
              <a:rPr lang="en-US" sz="3600" b="1" dirty="0"/>
              <a:t> from </a:t>
            </a:r>
            <a:r>
              <a:rPr lang="en-US" sz="3600" b="1" dirty="0">
                <a:solidFill>
                  <a:srgbClr val="006C31"/>
                </a:solidFill>
              </a:rPr>
              <a:t>Merge sort</a:t>
            </a:r>
            <a:br>
              <a:rPr lang="en-US" dirty="0"/>
            </a:br>
            <a:endParaRPr lang="en-US" dirty="0"/>
          </a:p>
        </p:txBody>
      </p:sp>
      <p:sp>
        <p:nvSpPr>
          <p:cNvPr id="3" name="Content Placeholder 2"/>
          <p:cNvSpPr>
            <a:spLocks noGrp="1"/>
          </p:cNvSpPr>
          <p:nvPr>
            <p:ph idx="1"/>
          </p:nvPr>
        </p:nvSpPr>
        <p:spPr/>
        <p:txBody>
          <a:bodyPr/>
          <a:lstStyle/>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30</a:t>
            </a:fld>
            <a:endParaRPr lang="en-US"/>
          </a:p>
        </p:txBody>
      </p:sp>
      <p:sp>
        <p:nvSpPr>
          <p:cNvPr id="5" name="Oval 4"/>
          <p:cNvSpPr/>
          <p:nvPr/>
        </p:nvSpPr>
        <p:spPr>
          <a:xfrm>
            <a:off x="4419600" y="32766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3352800" y="4419600"/>
            <a:ext cx="2590800" cy="457200"/>
            <a:chOff x="3352800" y="3962400"/>
            <a:chExt cx="2590800" cy="457200"/>
          </a:xfrm>
        </p:grpSpPr>
        <p:sp>
          <p:nvSpPr>
            <p:cNvPr id="6" name="Oval 5"/>
            <p:cNvSpPr/>
            <p:nvPr/>
          </p:nvSpPr>
          <p:spPr>
            <a:xfrm>
              <a:off x="3352800" y="39624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3962400"/>
              <a:ext cx="457200" cy="4572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5638800" y="3352800"/>
            <a:ext cx="228600" cy="914400"/>
            <a:chOff x="6705600" y="2514600"/>
            <a:chExt cx="228600" cy="914400"/>
          </a:xfrm>
        </p:grpSpPr>
        <p:sp>
          <p:nvSpPr>
            <p:cNvPr id="8" name="Rectangle 7"/>
            <p:cNvSpPr/>
            <p:nvPr/>
          </p:nvSpPr>
          <p:spPr>
            <a:xfrm>
              <a:off x="6705600" y="2514600"/>
              <a:ext cx="228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1"/>
              <a:endCxn id="8" idx="3"/>
            </p:cNvCxnSpPr>
            <p:nvPr/>
          </p:nvCxnSpPr>
          <p:spPr>
            <a:xfrm>
              <a:off x="6705600" y="2971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3743045" y="3666845"/>
            <a:ext cx="1810310" cy="819710"/>
            <a:chOff x="3743045" y="3209645"/>
            <a:chExt cx="1810310" cy="819710"/>
          </a:xfrm>
        </p:grpSpPr>
        <p:cxnSp>
          <p:nvCxnSpPr>
            <p:cNvPr id="17" name="Straight Arrow Connector 16"/>
            <p:cNvCxnSpPr>
              <a:stCxn id="5" idx="3"/>
              <a:endCxn id="6" idx="7"/>
            </p:cNvCxnSpPr>
            <p:nvPr/>
          </p:nvCxnSpPr>
          <p:spPr>
            <a:xfrm flipH="1">
              <a:off x="3743045" y="3209645"/>
              <a:ext cx="743510" cy="819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5"/>
              <a:endCxn id="7" idx="1"/>
            </p:cNvCxnSpPr>
            <p:nvPr/>
          </p:nvCxnSpPr>
          <p:spPr>
            <a:xfrm>
              <a:off x="4809845" y="3209645"/>
              <a:ext cx="743510" cy="8197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429000" y="3352800"/>
            <a:ext cx="228600" cy="914400"/>
            <a:chOff x="6705600" y="2514600"/>
            <a:chExt cx="228600" cy="914400"/>
          </a:xfrm>
        </p:grpSpPr>
        <p:sp>
          <p:nvSpPr>
            <p:cNvPr id="24" name="Rectangle 23"/>
            <p:cNvSpPr/>
            <p:nvPr/>
          </p:nvSpPr>
          <p:spPr>
            <a:xfrm>
              <a:off x="6705600" y="2514600"/>
              <a:ext cx="2286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4" idx="1"/>
              <a:endCxn id="24" idx="3"/>
            </p:cNvCxnSpPr>
            <p:nvPr/>
          </p:nvCxnSpPr>
          <p:spPr>
            <a:xfrm>
              <a:off x="6705600" y="2971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4572000" y="1371600"/>
            <a:ext cx="228600" cy="1828800"/>
            <a:chOff x="4572000" y="914400"/>
            <a:chExt cx="228600" cy="1828800"/>
          </a:xfrm>
        </p:grpSpPr>
        <p:grpSp>
          <p:nvGrpSpPr>
            <p:cNvPr id="28" name="Group 27"/>
            <p:cNvGrpSpPr/>
            <p:nvPr/>
          </p:nvGrpSpPr>
          <p:grpSpPr>
            <a:xfrm>
              <a:off x="4572000" y="914400"/>
              <a:ext cx="228600" cy="1828800"/>
              <a:chOff x="6705600" y="1600200"/>
              <a:chExt cx="228600" cy="1828800"/>
            </a:xfrm>
          </p:grpSpPr>
          <p:sp>
            <p:nvSpPr>
              <p:cNvPr id="29" name="Rectangle 28"/>
              <p:cNvSpPr/>
              <p:nvPr/>
            </p:nvSpPr>
            <p:spPr>
              <a:xfrm>
                <a:off x="6705600" y="1600200"/>
                <a:ext cx="2286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1"/>
                <a:endCxn id="29" idx="3"/>
              </p:cNvCxnSpPr>
              <p:nvPr/>
            </p:nvCxnSpPr>
            <p:spPr>
              <a:xfrm>
                <a:off x="6705600" y="2514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705600" y="2743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3200400"/>
                <a:ext cx="2286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a:xfrm>
              <a:off x="4572000" y="2286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572000" y="16002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572000" y="1371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572000" y="1143000"/>
              <a:ext cx="228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Left-Right Arrow 8"/>
          <p:cNvSpPr/>
          <p:nvPr/>
        </p:nvSpPr>
        <p:spPr>
          <a:xfrm>
            <a:off x="3660648" y="3674046"/>
            <a:ext cx="1978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Merge</a:t>
            </a:r>
          </a:p>
        </p:txBody>
      </p:sp>
    </p:spTree>
    <p:custDataLst>
      <p:tags r:id="rId1"/>
    </p:custDataLst>
    <p:extLst>
      <p:ext uri="{BB962C8B-B14F-4D97-AF65-F5344CB8AC3E}">
        <p14:creationId xmlns:p14="http://schemas.microsoft.com/office/powerpoint/2010/main" val="74669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down)">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1000"/>
                                        <p:tgtEl>
                                          <p:spTgt spid="3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down)">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p:cTn id="44" dur="500" fill="hold"/>
                                        <p:tgtEl>
                                          <p:spTgt spid="9"/>
                                        </p:tgtEl>
                                        <p:attrNameLst>
                                          <p:attrName>ppt_w</p:attrName>
                                        </p:attrNameLst>
                                      </p:cBhvr>
                                      <p:tavLst>
                                        <p:tav tm="0">
                                          <p:val>
                                            <p:fltVal val="0"/>
                                          </p:val>
                                        </p:tav>
                                        <p:tav tm="100000">
                                          <p:val>
                                            <p:strVal val="#ppt_w"/>
                                          </p:val>
                                        </p:tav>
                                      </p:tavLst>
                                    </p:anim>
                                    <p:anim calcmode="lin" valueType="num">
                                      <p:cBhvr>
                                        <p:cTn id="45" dur="500" fill="hold"/>
                                        <p:tgtEl>
                                          <p:spTgt spid="9"/>
                                        </p:tgtEl>
                                        <p:attrNameLst>
                                          <p:attrName>ppt_h</p:attrName>
                                        </p:attrNameLst>
                                      </p:cBhvr>
                                      <p:tavLst>
                                        <p:tav tm="0">
                                          <p:val>
                                            <p:fltVal val="0"/>
                                          </p:val>
                                        </p:tav>
                                        <p:tav tm="100000">
                                          <p:val>
                                            <p:strVal val="#ppt_h"/>
                                          </p:val>
                                        </p:tav>
                                      </p:tavLst>
                                    </p:anim>
                                    <p:animEffect transition="in" filter="fade">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610100" y="1623218"/>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191000" y="1600199"/>
            <a:ext cx="381000" cy="452596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4000" b="1" dirty="0"/>
                  <a:t>The </a:t>
                </a:r>
                <a:r>
                  <a:rPr lang="en-US" sz="4000" b="1" dirty="0">
                    <a:solidFill>
                      <a:srgbClr val="7030A0"/>
                    </a:solidFill>
                  </a:rPr>
                  <a:t>conquer</a:t>
                </a:r>
                <a:r>
                  <a:rPr lang="en-US" sz="4000" b="1" dirty="0"/>
                  <a:t> step in </a:t>
                </a:r>
                <a:r>
                  <a:rPr lang="en-US" sz="4000" b="1" i="1" dirty="0"/>
                  <a:t>O</a:t>
                </a:r>
                <a:r>
                  <a:rPr lang="en-US" sz="4000" dirty="0"/>
                  <a:t>(</a:t>
                </a:r>
                <a14:m>
                  <m:oMath xmlns:m="http://schemas.openxmlformats.org/officeDocument/2006/math">
                    <m:r>
                      <a:rPr lang="en-US" sz="4000" i="1">
                        <a:solidFill>
                          <a:srgbClr val="0070C0"/>
                        </a:solidFill>
                        <a:latin typeface="Cambria Math"/>
                      </a:rPr>
                      <m:t>𝑛</m:t>
                    </m:r>
                  </m:oMath>
                </a14:m>
                <a:r>
                  <a:rPr lang="en-US" sz="4000" dirty="0"/>
                  <a:t>) </a:t>
                </a:r>
                <a:r>
                  <a:rPr lang="en-US" sz="4000" b="1" dirty="0"/>
                  <a:t>time</a:t>
                </a:r>
                <a:r>
                  <a:rPr lang="en-US" sz="4000"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6"/>
                <a:stretch>
                  <a:fillRect b="-3191"/>
                </a:stretch>
              </a:blipFill>
            </p:spPr>
            <p:txBody>
              <a:bodyPr/>
              <a:lstStyle/>
              <a:p>
                <a:r>
                  <a:rPr lang="en-US">
                    <a:noFill/>
                  </a:rPr>
                  <a:t> </a:t>
                </a:r>
              </a:p>
            </p:txBody>
          </p:sp>
        </mc:Fallback>
      </mc:AlternateContent>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31</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2672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198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181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105400" y="5410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476349" cy="369332"/>
              </a:xfrm>
              <a:prstGeom prst="rect">
                <a:avLst/>
              </a:prstGeom>
              <a:blipFill rotWithShape="1">
                <a:blip r:embed="rId7"/>
                <a:stretch>
                  <a:fillRect t="-8333" r="-16456"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cxnSp>
        <p:nvCxnSpPr>
          <p:cNvPr id="70" name="Straight Arrow Connector 69"/>
          <p:cNvCxnSpPr>
            <a:endCxn id="62" idx="6"/>
          </p:cNvCxnSpPr>
          <p:nvPr/>
        </p:nvCxnSpPr>
        <p:spPr>
          <a:xfrm flipH="1">
            <a:off x="5715000" y="5334000"/>
            <a:ext cx="304800" cy="2667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70"/>
              <p:cNvSpPr txBox="1"/>
              <p:nvPr/>
            </p:nvSpPr>
            <p:spPr>
              <a:xfrm>
                <a:off x="5715000" y="5421868"/>
                <a:ext cx="4987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𝑹</m:t>
                          </m:r>
                        </m:sub>
                      </m:sSub>
                    </m:oMath>
                  </m:oMathPara>
                </a14:m>
                <a:endParaRPr lang="en-US" b="1" dirty="0"/>
              </a:p>
            </p:txBody>
          </p:sp>
        </mc:Choice>
        <mc:Fallback xmlns="">
          <p:sp>
            <p:nvSpPr>
              <p:cNvPr id="71" name="TextBox 70"/>
              <p:cNvSpPr txBox="1">
                <a:spLocks noRot="1" noChangeAspect="1" noMove="1" noResize="1" noEditPoints="1" noAdjustHandles="1" noChangeArrowheads="1" noChangeShapeType="1" noTextEdit="1"/>
              </p:cNvSpPr>
              <p:nvPr/>
            </p:nvSpPr>
            <p:spPr>
              <a:xfrm>
                <a:off x="5715000" y="5421868"/>
                <a:ext cx="498791" cy="369332"/>
              </a:xfrm>
              <a:prstGeom prst="rect">
                <a:avLst/>
              </a:prstGeom>
              <a:blipFill rotWithShape="1">
                <a:blip r:embed="rId8"/>
                <a:stretch>
                  <a:fillRect t="-8197" r="-16049" b="-24590"/>
                </a:stretch>
              </a:blipFill>
            </p:spPr>
            <p:txBody>
              <a:bodyPr/>
              <a:lstStyle/>
              <a:p>
                <a:r>
                  <a:rPr lang="en-US">
                    <a:noFill/>
                  </a:rPr>
                  <a:t> </a:t>
                </a:r>
              </a:p>
            </p:txBody>
          </p:sp>
        </mc:Fallback>
      </mc:AlternateContent>
      <p:sp>
        <p:nvSpPr>
          <p:cNvPr id="75" name="Oval 74"/>
          <p:cNvSpPr/>
          <p:nvPr/>
        </p:nvSpPr>
        <p:spPr>
          <a:xfrm>
            <a:off x="1371600" y="4800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2672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4196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586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8387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4196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a:off x="4191000" y="1600199"/>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4964151" y="1600200"/>
            <a:ext cx="0" cy="449580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4572000"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4552851" y="6096000"/>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88" name="TextBox 87"/>
              <p:cNvSpPr txBox="1">
                <a:spLocks noRot="1" noChangeAspect="1" noMove="1" noResize="1" noEditPoints="1" noAdjustHandles="1" noChangeArrowheads="1" noChangeShapeType="1" noTextEdit="1"/>
              </p:cNvSpPr>
              <p:nvPr/>
            </p:nvSpPr>
            <p:spPr>
              <a:xfrm>
                <a:off x="4552851" y="6096000"/>
                <a:ext cx="476349" cy="369332"/>
              </a:xfrm>
              <a:prstGeom prst="rect">
                <a:avLst/>
              </a:prstGeom>
              <a:blipFill rotWithShape="1">
                <a:blip r:embed="rId9"/>
                <a:stretch>
                  <a:fillRect t="-8197" r="-1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191000" y="6107668"/>
                <a:ext cx="47634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𝜹</m:t>
                          </m:r>
                        </m:e>
                        <m:sub>
                          <m:r>
                            <a:rPr lang="en-US" b="1" i="1" smtClean="0">
                              <a:solidFill>
                                <a:srgbClr val="0070C0"/>
                              </a:solidFill>
                              <a:latin typeface="Cambria Math"/>
                            </a:rPr>
                            <m:t>𝑳</m:t>
                          </m:r>
                        </m:sub>
                      </m:sSub>
                    </m:oMath>
                  </m:oMathPara>
                </a14:m>
                <a:endParaRPr lang="en-US" b="1" dirty="0"/>
              </a:p>
            </p:txBody>
          </p:sp>
        </mc:Choice>
        <mc:Fallback xmlns="">
          <p:sp>
            <p:nvSpPr>
              <p:cNvPr id="89" name="TextBox 88"/>
              <p:cNvSpPr txBox="1">
                <a:spLocks noRot="1" noChangeAspect="1" noMove="1" noResize="1" noEditPoints="1" noAdjustHandles="1" noChangeArrowheads="1" noChangeShapeType="1" noTextEdit="1"/>
              </p:cNvSpPr>
              <p:nvPr/>
            </p:nvSpPr>
            <p:spPr>
              <a:xfrm>
                <a:off x="4191000" y="6107668"/>
                <a:ext cx="476349" cy="369332"/>
              </a:xfrm>
              <a:prstGeom prst="rect">
                <a:avLst/>
              </a:prstGeom>
              <a:blipFill rotWithShape="1">
                <a:blip r:embed="rId10"/>
                <a:stretch>
                  <a:fillRect t="-8197" r="-16667" b="-24590"/>
                </a:stretch>
              </a:blipFill>
            </p:spPr>
            <p:txBody>
              <a:bodyPr/>
              <a:lstStyle/>
              <a:p>
                <a:r>
                  <a:rPr lang="en-US">
                    <a:noFill/>
                  </a:rPr>
                  <a:t> </a:t>
                </a:r>
              </a:p>
            </p:txBody>
          </p:sp>
        </mc:Fallback>
      </mc:AlternateContent>
      <p:cxnSp>
        <p:nvCxnSpPr>
          <p:cNvPr id="90" name="Straight Arrow Connector 89"/>
          <p:cNvCxnSpPr/>
          <p:nvPr/>
        </p:nvCxnSpPr>
        <p:spPr>
          <a:xfrm flipH="1">
            <a:off x="4179849" y="6096000"/>
            <a:ext cx="392151" cy="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3" idx="0"/>
            <a:endCxn id="3" idx="2"/>
          </p:cNvCxnSpPr>
          <p:nvPr/>
        </p:nvCxnSpPr>
        <p:spPr>
          <a:xfrm>
            <a:off x="4572000" y="1600200"/>
            <a:ext cx="0" cy="4525963"/>
          </a:xfrm>
          <a:prstGeom prst="line">
            <a:avLst/>
          </a:prstGeom>
          <a:ln w="38100">
            <a:solidFill>
              <a:srgbClr val="006C3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7" name="Oval 116"/>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Oval 118"/>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4724400" y="3733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4876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Oval 106"/>
          <p:cNvSpPr/>
          <p:nvPr/>
        </p:nvSpPr>
        <p:spPr>
          <a:xfrm>
            <a:off x="46482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Oval 107"/>
          <p:cNvSpPr/>
          <p:nvPr/>
        </p:nvSpPr>
        <p:spPr>
          <a:xfrm>
            <a:off x="4343400" y="1676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Oval 108"/>
          <p:cNvSpPr/>
          <p:nvPr/>
        </p:nvSpPr>
        <p:spPr>
          <a:xfrm>
            <a:off x="4419600" y="3352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9" name="Group 218"/>
          <p:cNvGrpSpPr/>
          <p:nvPr/>
        </p:nvGrpSpPr>
        <p:grpSpPr>
          <a:xfrm>
            <a:off x="4713241" y="1687559"/>
            <a:ext cx="3276600" cy="4179841"/>
            <a:chOff x="4713241" y="1687559"/>
            <a:chExt cx="3276600" cy="4179841"/>
          </a:xfrm>
        </p:grpSpPr>
        <p:cxnSp>
          <p:nvCxnSpPr>
            <p:cNvPr id="125" name="Straight Connector 124"/>
            <p:cNvCxnSpPr>
              <a:stCxn id="79" idx="0"/>
              <a:endCxn id="62" idx="3"/>
            </p:cNvCxnSpPr>
            <p:nvPr/>
          </p:nvCxnSpPr>
          <p:spPr>
            <a:xfrm flipV="1">
              <a:off x="4838700" y="5627641"/>
              <a:ext cx="811259" cy="2397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117" idx="1"/>
              <a:endCxn id="66" idx="2"/>
            </p:cNvCxnSpPr>
            <p:nvPr/>
          </p:nvCxnSpPr>
          <p:spPr>
            <a:xfrm flipV="1">
              <a:off x="4887959" y="4076700"/>
              <a:ext cx="3036841" cy="1254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60" idx="3"/>
              <a:endCxn id="94" idx="5"/>
            </p:cNvCxnSpPr>
            <p:nvPr/>
          </p:nvCxnSpPr>
          <p:spPr>
            <a:xfrm flipH="1">
              <a:off x="4789441" y="3113041"/>
              <a:ext cx="7081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4" idx="0"/>
              <a:endCxn id="53" idx="2"/>
            </p:cNvCxnSpPr>
            <p:nvPr/>
          </p:nvCxnSpPr>
          <p:spPr>
            <a:xfrm flipV="1">
              <a:off x="4762500" y="2628900"/>
              <a:ext cx="1714500" cy="4191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0"/>
              <a:endCxn id="42" idx="1"/>
            </p:cNvCxnSpPr>
            <p:nvPr/>
          </p:nvCxnSpPr>
          <p:spPr>
            <a:xfrm>
              <a:off x="4762500" y="2438400"/>
              <a:ext cx="430259" cy="873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3"/>
              <a:endCxn id="93" idx="7"/>
            </p:cNvCxnSpPr>
            <p:nvPr/>
          </p:nvCxnSpPr>
          <p:spPr>
            <a:xfrm flipH="1">
              <a:off x="4789441" y="2122441"/>
              <a:ext cx="98518" cy="3271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62" idx="5"/>
              <a:endCxn id="54" idx="5"/>
            </p:cNvCxnSpPr>
            <p:nvPr/>
          </p:nvCxnSpPr>
          <p:spPr>
            <a:xfrm flipH="1" flipV="1">
              <a:off x="5170441" y="5475241"/>
              <a:ext cx="533400"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a:stCxn id="54" idx="2"/>
              <a:endCxn id="80" idx="5"/>
            </p:cNvCxnSpPr>
            <p:nvPr/>
          </p:nvCxnSpPr>
          <p:spPr>
            <a:xfrm flipH="1" flipV="1">
              <a:off x="4903741" y="5322841"/>
              <a:ext cx="201659" cy="1254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a:stCxn id="41" idx="2"/>
              <a:endCxn id="80" idx="5"/>
            </p:cNvCxnSpPr>
            <p:nvPr/>
          </p:nvCxnSpPr>
          <p:spPr>
            <a:xfrm flipH="1">
              <a:off x="4903741" y="5295900"/>
              <a:ext cx="1116059" cy="26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stCxn id="68" idx="1"/>
              <a:endCxn id="41" idx="7"/>
            </p:cNvCxnSpPr>
            <p:nvPr/>
          </p:nvCxnSpPr>
          <p:spPr>
            <a:xfrm flipH="1">
              <a:off x="6084841" y="5040359"/>
              <a:ext cx="1698718" cy="2286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a:stCxn id="68" idx="7"/>
              <a:endCxn id="119" idx="5"/>
            </p:cNvCxnSpPr>
            <p:nvPr/>
          </p:nvCxnSpPr>
          <p:spPr>
            <a:xfrm flipH="1" flipV="1">
              <a:off x="4713241" y="4789441"/>
              <a:ext cx="3124200" cy="25091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a:stCxn id="52" idx="3"/>
              <a:endCxn id="119" idx="6"/>
            </p:cNvCxnSpPr>
            <p:nvPr/>
          </p:nvCxnSpPr>
          <p:spPr>
            <a:xfrm flipH="1">
              <a:off x="4724400" y="4560841"/>
              <a:ext cx="2220959" cy="2016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a:endCxn id="61" idx="7"/>
            </p:cNvCxnSpPr>
            <p:nvPr/>
          </p:nvCxnSpPr>
          <p:spPr>
            <a:xfrm flipH="1" flipV="1">
              <a:off x="5551441" y="4506959"/>
              <a:ext cx="1458959" cy="269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stCxn id="61" idx="2"/>
              <a:endCxn id="117" idx="5"/>
            </p:cNvCxnSpPr>
            <p:nvPr/>
          </p:nvCxnSpPr>
          <p:spPr>
            <a:xfrm flipH="1" flipV="1">
              <a:off x="4941841" y="4256041"/>
              <a:ext cx="544559" cy="2778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40" idx="6"/>
              <a:endCxn id="66" idx="5"/>
            </p:cNvCxnSpPr>
            <p:nvPr/>
          </p:nvCxnSpPr>
          <p:spPr>
            <a:xfrm>
              <a:off x="6096000" y="3924300"/>
              <a:ext cx="1893841" cy="1793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a:stCxn id="105" idx="7"/>
              <a:endCxn id="40" idx="6"/>
            </p:cNvCxnSpPr>
            <p:nvPr/>
          </p:nvCxnSpPr>
          <p:spPr>
            <a:xfrm>
              <a:off x="4789441" y="3744959"/>
              <a:ext cx="1306559" cy="1793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a:stCxn id="105" idx="0"/>
              <a:endCxn id="87" idx="4"/>
            </p:cNvCxnSpPr>
            <p:nvPr/>
          </p:nvCxnSpPr>
          <p:spPr>
            <a:xfrm flipV="1">
              <a:off x="4762500" y="3657600"/>
              <a:ext cx="457200" cy="762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a:stCxn id="36" idx="7"/>
              <a:endCxn id="87" idx="4"/>
            </p:cNvCxnSpPr>
            <p:nvPr/>
          </p:nvCxnSpPr>
          <p:spPr>
            <a:xfrm flipH="1">
              <a:off x="5219700" y="3516359"/>
              <a:ext cx="1474741" cy="1412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65" idx="2"/>
              <a:endCxn id="36" idx="7"/>
            </p:cNvCxnSpPr>
            <p:nvPr/>
          </p:nvCxnSpPr>
          <p:spPr>
            <a:xfrm flipH="1">
              <a:off x="6694441" y="3162300"/>
              <a:ext cx="1077959" cy="3540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a:stCxn id="65" idx="5"/>
              <a:endCxn id="60" idx="7"/>
            </p:cNvCxnSpPr>
            <p:nvPr/>
          </p:nvCxnSpPr>
          <p:spPr>
            <a:xfrm flipH="1" flipV="1">
              <a:off x="5551441" y="3059159"/>
              <a:ext cx="2286000" cy="13008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a:stCxn id="42" idx="6"/>
              <a:endCxn id="53" idx="3"/>
            </p:cNvCxnSpPr>
            <p:nvPr/>
          </p:nvCxnSpPr>
          <p:spPr>
            <a:xfrm>
              <a:off x="5257800" y="2552700"/>
              <a:ext cx="1230359" cy="1031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7" idx="1"/>
              <a:endCxn id="106" idx="7"/>
            </p:cNvCxnSpPr>
            <p:nvPr/>
          </p:nvCxnSpPr>
          <p:spPr>
            <a:xfrm flipH="1">
              <a:off x="4941841" y="2068559"/>
              <a:ext cx="2994118"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a:stCxn id="67" idx="7"/>
              <a:endCxn id="64" idx="6"/>
            </p:cNvCxnSpPr>
            <p:nvPr/>
          </p:nvCxnSpPr>
          <p:spPr>
            <a:xfrm flipH="1" flipV="1">
              <a:off x="6705600" y="1866900"/>
              <a:ext cx="1284241" cy="20165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a:stCxn id="64" idx="4"/>
              <a:endCxn id="63" idx="7"/>
            </p:cNvCxnSpPr>
            <p:nvPr/>
          </p:nvCxnSpPr>
          <p:spPr>
            <a:xfrm flipH="1" flipV="1">
              <a:off x="5856241" y="1839959"/>
              <a:ext cx="811259" cy="6504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a:stCxn id="63" idx="1"/>
              <a:endCxn id="107" idx="7"/>
            </p:cNvCxnSpPr>
            <p:nvPr/>
          </p:nvCxnSpPr>
          <p:spPr>
            <a:xfrm flipH="1" flipV="1">
              <a:off x="4713241" y="1687559"/>
              <a:ext cx="1089118" cy="15240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21" name="Group 220"/>
          <p:cNvGrpSpPr/>
          <p:nvPr/>
        </p:nvGrpSpPr>
        <p:grpSpPr>
          <a:xfrm>
            <a:off x="903241" y="1741441"/>
            <a:ext cx="3592559" cy="4114800"/>
            <a:chOff x="903241" y="1741441"/>
            <a:chExt cx="3592559" cy="4114800"/>
          </a:xfrm>
        </p:grpSpPr>
        <p:cxnSp>
          <p:nvCxnSpPr>
            <p:cNvPr id="136" name="Straight Connector 135"/>
            <p:cNvCxnSpPr>
              <a:stCxn id="49" idx="6"/>
              <a:endCxn id="109" idx="6"/>
            </p:cNvCxnSpPr>
            <p:nvPr/>
          </p:nvCxnSpPr>
          <p:spPr>
            <a:xfrm>
              <a:off x="2057400" y="3314700"/>
              <a:ext cx="2438400" cy="762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nvGrpSpPr>
            <p:cNvPr id="217" name="Group 216"/>
            <p:cNvGrpSpPr/>
            <p:nvPr/>
          </p:nvGrpSpPr>
          <p:grpSpPr>
            <a:xfrm>
              <a:off x="903241" y="1741441"/>
              <a:ext cx="3592559" cy="4114800"/>
              <a:chOff x="903241" y="1741441"/>
              <a:chExt cx="3592559" cy="4114800"/>
            </a:xfrm>
          </p:grpSpPr>
          <p:cxnSp>
            <p:nvCxnSpPr>
              <p:cNvPr id="96" name="Straight Connector 95"/>
              <p:cNvCxnSpPr>
                <a:stCxn id="76" idx="5"/>
                <a:endCxn id="78" idx="0"/>
              </p:cNvCxnSpPr>
              <p:nvPr/>
            </p:nvCxnSpPr>
            <p:spPr>
              <a:xfrm flipV="1">
                <a:off x="903241" y="5638800"/>
                <a:ext cx="3554459" cy="217441"/>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50" idx="5"/>
                <a:endCxn id="78" idx="6"/>
              </p:cNvCxnSpPr>
              <p:nvPr/>
            </p:nvCxnSpPr>
            <p:spPr>
              <a:xfrm>
                <a:off x="3189241" y="5399041"/>
                <a:ext cx="1306559" cy="2778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38" idx="2"/>
                <a:endCxn id="50" idx="7"/>
              </p:cNvCxnSpPr>
              <p:nvPr/>
            </p:nvCxnSpPr>
            <p:spPr>
              <a:xfrm flipH="1">
                <a:off x="3189241" y="5143500"/>
                <a:ext cx="1077959" cy="2016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38" idx="1"/>
                <a:endCxn id="57" idx="5"/>
              </p:cNvCxnSpPr>
              <p:nvPr/>
            </p:nvCxnSpPr>
            <p:spPr>
              <a:xfrm flipH="1" flipV="1">
                <a:off x="1970041" y="5018041"/>
                <a:ext cx="2308318" cy="985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57" idx="2"/>
                <a:endCxn id="75" idx="2"/>
              </p:cNvCxnSpPr>
              <p:nvPr/>
            </p:nvCxnSpPr>
            <p:spPr>
              <a:xfrm flipH="1" flipV="1">
                <a:off x="1371600" y="4838700"/>
                <a:ext cx="533400" cy="152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75" idx="6"/>
                <a:endCxn id="81" idx="2"/>
              </p:cNvCxnSpPr>
              <p:nvPr/>
            </p:nvCxnSpPr>
            <p:spPr>
              <a:xfrm flipV="1">
                <a:off x="1447800" y="4533900"/>
                <a:ext cx="2971800" cy="3048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55" idx="6"/>
                <a:endCxn id="81" idx="6"/>
              </p:cNvCxnSpPr>
              <p:nvPr/>
            </p:nvCxnSpPr>
            <p:spPr>
              <a:xfrm>
                <a:off x="2209800" y="4000500"/>
                <a:ext cx="2286000" cy="53340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55" idx="6"/>
                <a:endCxn id="35" idx="3"/>
              </p:cNvCxnSpPr>
              <p:nvPr/>
            </p:nvCxnSpPr>
            <p:spPr>
              <a:xfrm flipV="1">
                <a:off x="2209800" y="3951241"/>
                <a:ext cx="1458959"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77" idx="2"/>
              </p:cNvCxnSpPr>
              <p:nvPr/>
            </p:nvCxnSpPr>
            <p:spPr>
              <a:xfrm>
                <a:off x="3728220" y="3924300"/>
                <a:ext cx="538980" cy="0"/>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51" idx="7"/>
                <a:endCxn id="77" idx="6"/>
              </p:cNvCxnSpPr>
              <p:nvPr/>
            </p:nvCxnSpPr>
            <p:spPr>
              <a:xfrm>
                <a:off x="2808241" y="3668759"/>
                <a:ext cx="1535159" cy="255541"/>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stCxn id="51" idx="7"/>
                <a:endCxn id="86" idx="3"/>
              </p:cNvCxnSpPr>
              <p:nvPr/>
            </p:nvCxnSpPr>
            <p:spPr>
              <a:xfrm flipV="1">
                <a:off x="2808241" y="3494041"/>
                <a:ext cx="1241518" cy="1747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endCxn id="34" idx="3"/>
              </p:cNvCxnSpPr>
              <p:nvPr/>
            </p:nvCxnSpPr>
            <p:spPr>
              <a:xfrm flipV="1">
                <a:off x="1752600" y="2960641"/>
                <a:ext cx="1535159" cy="250918"/>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34" idx="7"/>
                <a:endCxn id="85" idx="2"/>
              </p:cNvCxnSpPr>
              <p:nvPr/>
            </p:nvCxnSpPr>
            <p:spPr>
              <a:xfrm flipV="1">
                <a:off x="3341641" y="2781300"/>
                <a:ext cx="925559" cy="1254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47" idx="6"/>
                <a:endCxn id="85" idx="7"/>
              </p:cNvCxnSpPr>
              <p:nvPr/>
            </p:nvCxnSpPr>
            <p:spPr>
              <a:xfrm>
                <a:off x="2514600" y="2705100"/>
                <a:ext cx="1817641"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58" idx="6"/>
                <a:endCxn id="47" idx="7"/>
              </p:cNvCxnSpPr>
              <p:nvPr/>
            </p:nvCxnSpPr>
            <p:spPr>
              <a:xfrm>
                <a:off x="1828800" y="2552700"/>
                <a:ext cx="674641" cy="1254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stCxn id="58" idx="7"/>
                <a:endCxn id="59" idx="4"/>
              </p:cNvCxnSpPr>
              <p:nvPr/>
            </p:nvCxnSpPr>
            <p:spPr>
              <a:xfrm flipV="1">
                <a:off x="1817641" y="2286000"/>
                <a:ext cx="2487659" cy="2397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a:stCxn id="59" idx="0"/>
                <a:endCxn id="108" idx="5"/>
              </p:cNvCxnSpPr>
              <p:nvPr/>
            </p:nvCxnSpPr>
            <p:spPr>
              <a:xfrm flipV="1">
                <a:off x="4305300" y="1741441"/>
                <a:ext cx="103141" cy="4683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cxnSp>
          <p:nvCxnSpPr>
            <p:cNvPr id="220" name="Straight Connector 219"/>
            <p:cNvCxnSpPr/>
            <p:nvPr/>
          </p:nvCxnSpPr>
          <p:spPr>
            <a:xfrm flipV="1">
              <a:off x="4049759" y="3390900"/>
              <a:ext cx="369841" cy="49259"/>
            </a:xfrm>
            <a:prstGeom prst="line">
              <a:avLst/>
            </a:prstGeom>
            <a:ln>
              <a:solidFill>
                <a:srgbClr val="006C3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8601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wipe(down)">
                                      <p:cBhvr>
                                        <p:cTn id="7" dur="40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wipe(down)">
                                      <p:cBhvr>
                                        <p:cTn id="12" dur="30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80461-26F0-B346-B1A7-1AD2A0BEDA74}"/>
              </a:ext>
            </a:extLst>
          </p:cNvPr>
          <p:cNvSpPr>
            <a:spLocks noGrp="1"/>
          </p:cNvSpPr>
          <p:nvPr>
            <p:ph type="title"/>
          </p:nvPr>
        </p:nvSpPr>
        <p:spPr/>
        <p:txBody>
          <a:bodyPr/>
          <a:lstStyle/>
          <a:p>
            <a:r>
              <a:rPr lang="en-US" b="1" dirty="0">
                <a:solidFill>
                  <a:srgbClr val="006C31"/>
                </a:solidFill>
              </a:rPr>
              <a:t>Homework</a:t>
            </a:r>
            <a:endParaRPr lang="en-US" dirty="0"/>
          </a:p>
        </p:txBody>
      </p:sp>
      <p:sp>
        <p:nvSpPr>
          <p:cNvPr id="3" name="Content Placeholder 2">
            <a:extLst>
              <a:ext uri="{FF2B5EF4-FFF2-40B4-BE49-F238E27FC236}">
                <a16:creationId xmlns:a16="http://schemas.microsoft.com/office/drawing/2014/main" id="{4EFF7787-5B6D-5845-8E72-6175FE3113C4}"/>
              </a:ext>
            </a:extLst>
          </p:cNvPr>
          <p:cNvSpPr>
            <a:spLocks noGrp="1"/>
          </p:cNvSpPr>
          <p:nvPr>
            <p:ph idx="1"/>
          </p:nvPr>
        </p:nvSpPr>
        <p:spPr/>
        <p:txBody>
          <a:bodyPr/>
          <a:lstStyle/>
          <a:p>
            <a:r>
              <a:rPr lang="en-US" sz="2400" dirty="0"/>
              <a:t>Make sincere attempts to write a neat pseudocode of the algorithm. </a:t>
            </a:r>
          </a:p>
          <a:p>
            <a:pPr marL="0" indent="0">
              <a:buNone/>
            </a:pPr>
            <a:endParaRPr lang="en-US" sz="2400" dirty="0"/>
          </a:p>
          <a:p>
            <a:pPr marL="0" indent="0">
              <a:buNone/>
            </a:pPr>
            <a:endParaRPr lang="en-US" sz="2400" dirty="0"/>
          </a:p>
          <a:p>
            <a:pPr marL="0" indent="0">
              <a:buNone/>
            </a:pPr>
            <a:r>
              <a:rPr lang="en-US" sz="2400" dirty="0"/>
              <a:t>One such pseudocode is given on the following slide.</a:t>
            </a:r>
          </a:p>
        </p:txBody>
      </p:sp>
      <p:sp>
        <p:nvSpPr>
          <p:cNvPr id="4" name="Slide Number Placeholder 3">
            <a:extLst>
              <a:ext uri="{FF2B5EF4-FFF2-40B4-BE49-F238E27FC236}">
                <a16:creationId xmlns:a16="http://schemas.microsoft.com/office/drawing/2014/main" id="{862E2FFB-F993-704F-9D49-BEE6528BEBFB}"/>
              </a:ext>
            </a:extLst>
          </p:cNvPr>
          <p:cNvSpPr>
            <a:spLocks noGrp="1"/>
          </p:cNvSpPr>
          <p:nvPr>
            <p:ph type="sldNum" sz="quarter" idx="12"/>
          </p:nvPr>
        </p:nvSpPr>
        <p:spPr/>
        <p:txBody>
          <a:bodyPr/>
          <a:lstStyle/>
          <a:p>
            <a:pPr>
              <a:defRPr/>
            </a:pPr>
            <a:fld id="{147D3F34-CCFE-4664-990B-25D48250FF76}" type="slidenum">
              <a:rPr lang="en-US" smtClean="0"/>
              <a:pPr>
                <a:defRPr/>
              </a:pPr>
              <a:t>32</a:t>
            </a:fld>
            <a:endParaRPr lang="en-US"/>
          </a:p>
        </p:txBody>
      </p:sp>
    </p:spTree>
    <p:extLst>
      <p:ext uri="{BB962C8B-B14F-4D97-AF65-F5344CB8AC3E}">
        <p14:creationId xmlns:p14="http://schemas.microsoft.com/office/powerpoint/2010/main" val="23686072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Divide and Conquer based algorithm</a:t>
            </a:r>
            <a:br>
              <a:rPr lang="en-US" sz="3200" b="1" dirty="0"/>
            </a:br>
            <a:br>
              <a:rPr lang="en-US" sz="3200" b="1" dirty="0"/>
            </a:b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685800"/>
                <a:ext cx="8229600" cy="5440363"/>
              </a:xfrm>
            </p:spPr>
            <p:txBody>
              <a:bodyPr/>
              <a:lstStyle/>
              <a:p>
                <a:pPr marL="0" indent="0">
                  <a:buNone/>
                </a:pPr>
                <a:r>
                  <a:rPr lang="en-US" sz="1600" b="1" dirty="0">
                    <a:solidFill>
                      <a:srgbClr val="7030A0"/>
                    </a:solidFill>
                  </a:rPr>
                  <a:t>CP-Distance</a:t>
                </a:r>
                <a:r>
                  <a:rPr lang="en-US" sz="1600" dirty="0"/>
                  <a:t>(</a:t>
                </a:r>
                <a14:m>
                  <m:oMath xmlns:m="http://schemas.openxmlformats.org/officeDocument/2006/math">
                    <m:r>
                      <a:rPr lang="en-US" sz="1600" i="1">
                        <a:latin typeface="Cambria Math"/>
                      </a:rPr>
                      <m:t>𝑃</m:t>
                    </m:r>
                  </m:oMath>
                </a14:m>
                <a:r>
                  <a:rPr lang="en-US" sz="1600" dirty="0"/>
                  <a:t>) </a:t>
                </a:r>
              </a:p>
              <a:p>
                <a:pPr marL="0" indent="0">
                  <a:buNone/>
                </a:pPr>
                <a:r>
                  <a:rPr lang="en-US" sz="1600" dirty="0"/>
                  <a:t>{   </a:t>
                </a:r>
                <a:r>
                  <a:rPr lang="en-US" sz="1600" b="1" dirty="0"/>
                  <a:t>If</a:t>
                </a:r>
                <a:r>
                  <a:rPr lang="en-US" sz="1600" dirty="0"/>
                  <a:t> (| </a:t>
                </a:r>
                <a14:m>
                  <m:oMath xmlns:m="http://schemas.openxmlformats.org/officeDocument/2006/math">
                    <m:r>
                      <a:rPr lang="en-US" sz="1600" i="1">
                        <a:latin typeface="Cambria Math"/>
                      </a:rPr>
                      <m:t>𝑃</m:t>
                    </m:r>
                    <m:r>
                      <a:rPr lang="en-US" sz="1600" i="1">
                        <a:latin typeface="Cambria Math"/>
                      </a:rPr>
                      <m:t> </m:t>
                    </m:r>
                  </m:oMath>
                </a14:m>
                <a:r>
                  <a:rPr lang="en-US" sz="1600" dirty="0"/>
                  <a:t>|=1 ) return (</a:t>
                </a:r>
                <a14:m>
                  <m:oMath xmlns:m="http://schemas.openxmlformats.org/officeDocument/2006/math">
                    <m:r>
                      <a:rPr lang="en-US" sz="1600" i="1" smtClean="0">
                        <a:latin typeface="Cambria Math"/>
                        <a:ea typeface="Cambria Math"/>
                      </a:rPr>
                      <m:t>∞</m:t>
                    </m:r>
                  </m:oMath>
                </a14:m>
                <a:r>
                  <a:rPr lang="en-US" sz="1600" dirty="0"/>
                  <a:t>, </a:t>
                </a:r>
                <a14:m>
                  <m:oMath xmlns:m="http://schemas.openxmlformats.org/officeDocument/2006/math">
                    <m:r>
                      <a:rPr lang="en-US" sz="1600" i="1">
                        <a:latin typeface="Cambria Math"/>
                      </a:rPr>
                      <m:t>𝑃</m:t>
                    </m:r>
                  </m:oMath>
                </a14:m>
                <a:r>
                  <a:rPr lang="en-US" sz="1600" dirty="0"/>
                  <a:t>);</a:t>
                </a:r>
              </a:p>
              <a:p>
                <a:pPr marL="0" indent="0">
                  <a:buNone/>
                </a:pPr>
                <a:r>
                  <a:rPr lang="en-US" sz="1600" dirty="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a:rPr>
                          <m:t>𝑝</m:t>
                        </m:r>
                      </m:e>
                      <m:sub>
                        <m:r>
                          <a:rPr lang="en-US" sz="1600" b="0" i="1" smtClean="0">
                            <a:latin typeface="Cambria Math"/>
                          </a:rPr>
                          <m:t>𝑚𝑒𝑑</m:t>
                        </m:r>
                      </m:sub>
                    </m:sSub>
                    <m:r>
                      <a:rPr lang="en-US" sz="1600" i="1">
                        <a:latin typeface="Cambria Math"/>
                      </a:rPr>
                      <m:t> </m:t>
                    </m:r>
                  </m:oMath>
                </a14:m>
                <a:r>
                  <a:rPr lang="en-US" sz="1600" dirty="0">
                    <a:sym typeface="Wingdings" pitchFamily="2" charset="2"/>
                  </a:rPr>
                  <a:t></a:t>
                </a:r>
                <a:r>
                  <a:rPr lang="en-US" sz="1600" dirty="0"/>
                  <a:t>Compute </a:t>
                </a:r>
                <a14:m>
                  <m:oMath xmlns:m="http://schemas.openxmlformats.org/officeDocument/2006/math">
                    <m:r>
                      <a:rPr lang="en-US" sz="1600" b="0" i="1" smtClean="0">
                        <a:solidFill>
                          <a:schemeClr val="tx1"/>
                        </a:solidFill>
                        <a:latin typeface="Cambria Math"/>
                      </a:rPr>
                      <m:t>𝑥</m:t>
                    </m:r>
                  </m:oMath>
                </a14:m>
                <a:r>
                  <a:rPr lang="en-US" sz="1600" dirty="0"/>
                  <a:t>-median of </a:t>
                </a:r>
                <a14:m>
                  <m:oMath xmlns:m="http://schemas.openxmlformats.org/officeDocument/2006/math">
                    <m:r>
                      <a:rPr lang="en-US" sz="1600" i="1">
                        <a:latin typeface="Cambria Math"/>
                      </a:rPr>
                      <m:t>𝑃</m:t>
                    </m:r>
                  </m:oMath>
                </a14:m>
                <a:r>
                  <a:rPr lang="en-US" sz="1600" dirty="0"/>
                  <a:t>;</a:t>
                </a:r>
              </a:p>
              <a:p>
                <a:pPr marL="0" indent="0">
                  <a:buNone/>
                </a:pPr>
                <a:r>
                  <a:rPr lang="en-US" sz="1600" b="0" dirty="0"/>
                  <a:t>           </a:t>
                </a:r>
                <a14:m>
                  <m:oMath xmlns:m="http://schemas.openxmlformats.org/officeDocument/2006/math">
                    <m:r>
                      <a:rPr lang="en-US" sz="1600" b="0" i="0"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𝐿</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𝑃</m:t>
                        </m:r>
                      </m:e>
                      <m:sub>
                        <m:r>
                          <a:rPr lang="en-US" sz="1600" b="0" i="1" smtClean="0">
                            <a:latin typeface="Cambria Math"/>
                          </a:rPr>
                          <m:t>𝑅</m:t>
                        </m:r>
                      </m:sub>
                    </m:sSub>
                    <m:r>
                      <a:rPr lang="en-US" sz="1600" b="0" i="1" smtClean="0">
                        <a:latin typeface="Cambria Math"/>
                      </a:rPr>
                      <m:t>)</m:t>
                    </m:r>
                  </m:oMath>
                </a14:m>
                <a:r>
                  <a:rPr lang="en-US" sz="1600" dirty="0">
                    <a:sym typeface="Wingdings" pitchFamily="2" charset="2"/>
                  </a:rPr>
                  <a:t>Split-by-</a:t>
                </a:r>
                <a14:m>
                  <m:oMath xmlns:m="http://schemas.openxmlformats.org/officeDocument/2006/math">
                    <m:r>
                      <a:rPr lang="en-US" sz="1600" i="1" smtClean="0">
                        <a:solidFill>
                          <a:schemeClr val="tx1"/>
                        </a:solidFill>
                        <a:latin typeface="Cambria Math"/>
                      </a:rPr>
                      <m:t>𝑥</m:t>
                    </m:r>
                  </m:oMath>
                </a14:m>
                <a:r>
                  <a:rPr lang="en-US" sz="1600" dirty="0">
                    <a:sym typeface="Wingdings" pitchFamily="2" charset="2"/>
                  </a:rPr>
                  <a:t>-median(</a:t>
                </a:r>
                <a14:m>
                  <m:oMath xmlns:m="http://schemas.openxmlformats.org/officeDocument/2006/math">
                    <m:r>
                      <a:rPr lang="en-US" sz="1600" i="1">
                        <a:latin typeface="Cambria Math"/>
                      </a:rPr>
                      <m:t>𝑃</m:t>
                    </m:r>
                  </m:oMath>
                </a14:m>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𝑳</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t>) </a:t>
                </a:r>
                <a:r>
                  <a:rPr lang="en-US" sz="1600" dirty="0">
                    <a:sym typeface="Wingdings" pitchFamily="2" charset="2"/>
                  </a:rPr>
                  <a:t>;</a:t>
                </a:r>
              </a:p>
              <a:p>
                <a:pPr marL="0" indent="0">
                  <a:buNone/>
                </a:pPr>
                <a:r>
                  <a:rPr lang="en-US" sz="1600" b="1" dirty="0">
                    <a:solidFill>
                      <a:srgbClr val="0070C0"/>
                    </a:solidFill>
                  </a:rPr>
                  <a:t>           </a:t>
                </a:r>
                <a:r>
                  <a:rPr lang="en-US" sz="1600" dirty="0">
                    <a:sym typeface="Wingdings" pitchFamily="2" charset="2"/>
                  </a:rPr>
                  <a:t>(</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sym typeface="Wingdings" pitchFamily="2" charset="2"/>
                  </a:rPr>
                  <a:t>) </a:t>
                </a:r>
                <a:r>
                  <a:rPr lang="en-US" sz="1600" b="1" dirty="0">
                    <a:solidFill>
                      <a:srgbClr val="7030A0"/>
                    </a:solidFill>
                  </a:rPr>
                  <a:t>CP-Distance</a:t>
                </a:r>
                <a:r>
                  <a:rPr lang="en-US" sz="1600" dirty="0"/>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t>) </a:t>
                </a:r>
                <a:r>
                  <a:rPr lang="en-US" sz="1600" dirty="0">
                    <a:sym typeface="Wingdings" pitchFamily="2" charset="2"/>
                  </a:rPr>
                  <a:t>;</a:t>
                </a:r>
              </a:p>
              <a:p>
                <a:pPr marL="0" indent="0">
                  <a:buNone/>
                </a:pPr>
                <a:r>
                  <a:rPr lang="en-US" sz="1600" dirty="0">
                    <a:sym typeface="Wingdings" pitchFamily="2" charset="2"/>
                  </a:rPr>
                  <a:t>           </a:t>
                </a:r>
                <a14:m>
                  <m:oMath xmlns:m="http://schemas.openxmlformats.org/officeDocument/2006/math">
                    <m:r>
                      <a:rPr lang="en-US" sz="1600" b="1" i="1" smtClean="0">
                        <a:solidFill>
                          <a:srgbClr val="0070C0"/>
                        </a:solidFill>
                        <a:latin typeface="Cambria Math"/>
                      </a:rPr>
                      <m:t>𝜹</m:t>
                    </m:r>
                  </m:oMath>
                </a14:m>
                <a:r>
                  <a:rPr lang="en-US" sz="1600" dirty="0">
                    <a:sym typeface="Wingdings" pitchFamily="2" charset="2"/>
                  </a:rPr>
                  <a:t> min(</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a:solidFill>
                              <a:srgbClr val="0070C0"/>
                            </a:solidFill>
                            <a:latin typeface="Cambria Math"/>
                          </a:rPr>
                          <m:t>𝑳</m:t>
                        </m:r>
                      </m:sub>
                    </m:sSub>
                  </m:oMath>
                </a14:m>
                <a:r>
                  <a:rPr lang="en-US" sz="1600" dirty="0">
                    <a:sym typeface="Wingdings" pitchFamily="2" charset="2"/>
                  </a:rPr>
                  <a:t>,</a:t>
                </a:r>
                <a:r>
                  <a:rPr lang="en-US" sz="1600" b="1" dirty="0">
                    <a:solidFill>
                      <a:srgbClr val="0070C0"/>
                    </a:solidFill>
                  </a:rPr>
                  <a:t> </a:t>
                </a:r>
                <a14:m>
                  <m:oMath xmlns:m="http://schemas.openxmlformats.org/officeDocument/2006/math">
                    <m:sSub>
                      <m:sSubPr>
                        <m:ctrlPr>
                          <a:rPr lang="en-US" sz="1600" b="1" i="1">
                            <a:solidFill>
                              <a:srgbClr val="0070C0"/>
                            </a:solidFill>
                            <a:latin typeface="Cambria Math" panose="02040503050406030204" pitchFamily="18" charset="0"/>
                          </a:rPr>
                        </m:ctrlPr>
                      </m:sSubPr>
                      <m:e>
                        <m:r>
                          <a:rPr lang="en-US" sz="1600" b="1" i="1">
                            <a:solidFill>
                              <a:srgbClr val="0070C0"/>
                            </a:solidFill>
                            <a:latin typeface="Cambria Math"/>
                          </a:rPr>
                          <m:t>𝜹</m:t>
                        </m:r>
                      </m:e>
                      <m:sub>
                        <m:r>
                          <a:rPr lang="en-US" sz="1600" b="1" i="1" smtClean="0">
                            <a:solidFill>
                              <a:srgbClr val="0070C0"/>
                            </a:solidFill>
                            <a:latin typeface="Cambria Math"/>
                          </a:rPr>
                          <m:t>𝑹</m:t>
                        </m:r>
                      </m:sub>
                    </m:sSub>
                  </m:oMath>
                </a14:m>
                <a:r>
                  <a:rPr lang="en-US" sz="1600" dirty="0">
                    <a:sym typeface="Wingdings" pitchFamily="2" charset="2"/>
                  </a:rPr>
                  <a:t>);</a:t>
                </a:r>
                <a:r>
                  <a:rPr lang="en-US" sz="1600" b="1" dirty="0">
                    <a:sym typeface="Wingdings" pitchFamily="2" charset="2"/>
                  </a:rPr>
                  <a:t>  </a:t>
                </a:r>
                <a14:m>
                  <m:oMath xmlns:m="http://schemas.openxmlformats.org/officeDocument/2006/math">
                    <m:r>
                      <a:rPr lang="en-US" sz="1600" i="1">
                        <a:latin typeface="Cambria Math"/>
                      </a:rPr>
                      <m:t>𝑃</m:t>
                    </m:r>
                    <m:r>
                      <a:rPr lang="en-US" sz="1600" i="1">
                        <a:latin typeface="Cambria Math"/>
                      </a:rPr>
                      <m:t>′</m:t>
                    </m:r>
                  </m:oMath>
                </a14:m>
                <a:r>
                  <a:rPr lang="en-US" sz="1600" b="1" dirty="0">
                    <a:sym typeface="Wingdings" pitchFamily="2" charset="2"/>
                  </a:rPr>
                  <a:t> </a:t>
                </a:r>
                <a14:m>
                  <m:oMath xmlns:m="http://schemas.openxmlformats.org/officeDocument/2006/math">
                    <m:r>
                      <a:rPr lang="en-US" sz="1600" b="0" i="1" smtClean="0">
                        <a:latin typeface="Cambria Math"/>
                      </a:rPr>
                      <m:t>𝑦</m:t>
                    </m:r>
                  </m:oMath>
                </a14:m>
                <a:r>
                  <a:rPr lang="en-US" sz="1600" b="1" dirty="0">
                    <a:sym typeface="Wingdings" pitchFamily="2" charset="2"/>
                  </a:rPr>
                  <a:t>-Merge</a:t>
                </a:r>
                <a:r>
                  <a:rPr lang="en-US" sz="1600" dirty="0">
                    <a:sym typeface="Wingdings" pitchFamily="2" charset="2"/>
                  </a:rPr>
                  <a:t>(</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dirty="0">
                    <a:sym typeface="Wingdings" pitchFamily="2" charset="2"/>
                  </a:rPr>
                  <a:t>,</a:t>
                </a:r>
                <a:r>
                  <a:rPr lang="en-US" sz="1600" dirty="0"/>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b="0" i="1" smtClean="0">
                            <a:latin typeface="Cambria Math"/>
                          </a:rPr>
                          <m:t>𝑅</m:t>
                        </m:r>
                      </m:sub>
                    </m:sSub>
                  </m:oMath>
                </a14:m>
                <a:r>
                  <a:rPr lang="en-US" sz="1600" dirty="0">
                    <a:sym typeface="Wingdings" pitchFamily="2" charset="2"/>
                  </a:rPr>
                  <a:t>);</a:t>
                </a:r>
              </a:p>
              <a:p>
                <a:pPr marL="0" indent="0">
                  <a:buNone/>
                </a:pPr>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𝐿</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𝐿</m:t>
                        </m:r>
                      </m:sub>
                    </m:sSub>
                  </m:oMath>
                </a14:m>
                <a:r>
                  <a:rPr lang="en-US" sz="1600" b="1" dirty="0">
                    <a:sym typeface="Wingdings" pitchFamily="2" charset="2"/>
                  </a:rPr>
                  <a:t>;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𝑆</m:t>
                        </m:r>
                      </m:e>
                      <m:sub>
                        <m:r>
                          <a:rPr lang="en-US" sz="1600" i="1">
                            <a:latin typeface="Cambria Math"/>
                          </a:rPr>
                          <m:t>𝑅</m:t>
                        </m:r>
                      </m:sub>
                    </m:sSub>
                  </m:oMath>
                </a14:m>
                <a:r>
                  <a:rPr lang="en-US" sz="1600" b="1" dirty="0">
                    <a:sym typeface="Wingdings" pitchFamily="2" charset="2"/>
                  </a:rPr>
                  <a:t> </a:t>
                </a:r>
                <a:r>
                  <a:rPr lang="en-US" sz="1600" dirty="0">
                    <a:sym typeface="Wingdings" pitchFamily="2" charset="2"/>
                  </a:rPr>
                  <a:t></a:t>
                </a:r>
                <a:r>
                  <a:rPr lang="en-US" sz="1600" b="1" dirty="0">
                    <a:sym typeface="Wingdings" pitchFamily="2" charset="2"/>
                  </a:rPr>
                  <a:t> strip </a:t>
                </a:r>
                <a:r>
                  <a:rPr lang="en-US" sz="1600" dirty="0">
                    <a:sym typeface="Wingdings" pitchFamily="2" charset="2"/>
                  </a:rPr>
                  <a:t>of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𝑃</m:t>
                        </m:r>
                      </m:e>
                      <m:sub>
                        <m:r>
                          <a:rPr lang="en-US" sz="1600" i="1">
                            <a:latin typeface="Cambria Math"/>
                          </a:rPr>
                          <m:t>𝑅</m:t>
                        </m:r>
                      </m:sub>
                    </m:sSub>
                  </m:oMath>
                </a14:m>
                <a:r>
                  <a:rPr lang="en-US" sz="1600" b="1" dirty="0">
                    <a:sym typeface="Wingdings" pitchFamily="2" charset="2"/>
                  </a:rPr>
                  <a:t>;</a:t>
                </a:r>
              </a:p>
              <a:p>
                <a:pPr marL="0" indent="0">
                  <a:buNone/>
                </a:pPr>
                <a:r>
                  <a:rPr lang="en-US" sz="1600" b="1" dirty="0">
                    <a:sym typeface="Wingdings" pitchFamily="2" charset="2"/>
                  </a:rPr>
                  <a:t>           While</a:t>
                </a:r>
                <a:r>
                  <a:rPr lang="en-US" sz="1600" dirty="0">
                    <a:sym typeface="Wingdings" pitchFamily="2" charset="2"/>
                  </a:rPr>
                  <a: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r>
                      <a:rPr lang="en-US" sz="1600" i="1">
                        <a:latin typeface="Cambria Math"/>
                      </a:rPr>
                      <m:t>≠</m:t>
                    </m:r>
                    <m:r>
                      <a:rPr lang="en-US" sz="1600" b="0" i="1" smtClean="0">
                        <a:latin typeface="Cambria Math"/>
                      </a:rPr>
                      <m:t>∅</m:t>
                    </m:r>
                  </m:oMath>
                </a14:m>
                <a:r>
                  <a:rPr lang="en-US" sz="1600" dirty="0">
                    <a:sym typeface="Wingdings" pitchFamily="2" charset="2"/>
                  </a:rPr>
                  <a:t>  and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b="0" i="1" smtClean="0">
                            <a:latin typeface="Cambria Math"/>
                          </a:rPr>
                          <m:t>𝑅</m:t>
                        </m:r>
                      </m:sub>
                    </m:sSub>
                    <m:r>
                      <a:rPr lang="en-US" sz="1600" i="1">
                        <a:latin typeface="Cambria Math"/>
                      </a:rPr>
                      <m:t>≠∅</m:t>
                    </m:r>
                  </m:oMath>
                </a14:m>
                <a:r>
                  <a:rPr lang="en-US" sz="1600" dirty="0">
                    <a:sym typeface="Wingdings" pitchFamily="2" charset="2"/>
                  </a:rPr>
                  <a:t> )</a:t>
                </a:r>
                <a:r>
                  <a:rPr lang="en-US" sz="1600" b="1" dirty="0">
                    <a:sym typeface="Wingdings" pitchFamily="2" charset="2"/>
                  </a:rPr>
                  <a:t>      </a:t>
                </a:r>
              </a:p>
              <a:p>
                <a:pPr marL="0" indent="0">
                  <a:buNone/>
                </a:pPr>
                <a:r>
                  <a:rPr lang="en-US" sz="1600" dirty="0">
                    <a:sym typeface="Wingdings" pitchFamily="2" charset="2"/>
                  </a:rPr>
                  <a:t>                    </a:t>
                </a:r>
                <a:r>
                  <a:rPr lang="en-US" sz="1600" b="1" dirty="0">
                    <a:sym typeface="Wingdings" pitchFamily="2" charset="2"/>
                  </a:rPr>
                  <a:t>{</a:t>
                </a:r>
                <a:r>
                  <a:rPr lang="en-US" sz="1600" dirty="0">
                    <a:sym typeface="Wingdings" pitchFamily="2" charset="2"/>
                  </a:rPr>
                  <a:t>    </a:t>
                </a:r>
                <a14:m>
                  <m:oMath xmlns:m="http://schemas.openxmlformats.org/officeDocument/2006/math">
                    <m:r>
                      <a:rPr lang="en-US" sz="1600" b="0" i="1" smtClean="0">
                        <a:latin typeface="Cambria Math"/>
                      </a:rPr>
                      <m:t>𝑎</m:t>
                    </m:r>
                  </m:oMath>
                </a14:m>
                <a:r>
                  <a:rPr lang="en-US" sz="1600" dirty="0">
                    <a:sym typeface="Wingdings" pitchFamily="2" charset="2"/>
                  </a:rPr>
                  <a:t>first(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 ; </a:t>
                </a:r>
                <a14:m>
                  <m:oMath xmlns:m="http://schemas.openxmlformats.org/officeDocument/2006/math">
                    <m:r>
                      <a:rPr lang="en-US" sz="1600" b="0" i="1" smtClean="0">
                        <a:latin typeface="Cambria Math"/>
                      </a:rPr>
                      <m:t>𝑏</m:t>
                    </m:r>
                  </m:oMath>
                </a14:m>
                <a:r>
                  <a:rPr lang="en-US" sz="1600" dirty="0">
                    <a:sym typeface="Wingdings" pitchFamily="2" charset="2"/>
                  </a:rPr>
                  <a:t>first(</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b="0" i="1" smtClean="0">
                            <a:latin typeface="Cambria Math"/>
                          </a:rPr>
                          <m:t>𝑅</m:t>
                        </m:r>
                      </m:sub>
                    </m:sSub>
                  </m:oMath>
                </a14:m>
                <a:r>
                  <a:rPr lang="en-US" sz="1600" dirty="0">
                    <a:sym typeface="Wingdings" pitchFamily="2" charset="2"/>
                  </a:rPr>
                  <a:t>); </a:t>
                </a:r>
              </a:p>
              <a:p>
                <a:pPr marL="0" indent="0">
                  <a:buNone/>
                </a:pPr>
                <a:r>
                  <a:rPr lang="en-US" sz="1600" dirty="0">
                    <a:sym typeface="Wingdings" pitchFamily="2" charset="2"/>
                  </a:rPr>
                  <a:t>                          </a:t>
                </a:r>
                <a:r>
                  <a:rPr lang="en-US" sz="1600" b="1" dirty="0">
                    <a:sym typeface="Wingdings" pitchFamily="2" charset="2"/>
                  </a:rPr>
                  <a:t>If</a:t>
                </a:r>
                <a:r>
                  <a:rPr lang="en-US" sz="1600" dirty="0">
                    <a:sym typeface="Wingdings" pitchFamily="2" charset="2"/>
                  </a:rPr>
                  <a:t>( </a:t>
                </a:r>
                <a:r>
                  <a:rPr lang="en-US" sz="1600" dirty="0">
                    <a:solidFill>
                      <a:srgbClr val="C00000"/>
                    </a:solidFill>
                    <a:sym typeface="Wingdings" pitchFamily="2" charset="2"/>
                  </a:rPr>
                  <a:t>y</a:t>
                </a:r>
                <a:r>
                  <a:rPr lang="en-US" sz="1600" dirty="0">
                    <a:sym typeface="Wingdings" pitchFamily="2" charset="2"/>
                  </a:rPr>
                  <a:t>(</a:t>
                </a:r>
                <a14:m>
                  <m:oMath xmlns:m="http://schemas.openxmlformats.org/officeDocument/2006/math">
                    <m:r>
                      <a:rPr lang="en-US" sz="1600" i="1">
                        <a:latin typeface="Cambria Math"/>
                      </a:rPr>
                      <m:t>𝑎</m:t>
                    </m:r>
                  </m:oMath>
                </a14:m>
                <a:r>
                  <a:rPr lang="en-US" sz="1600" dirty="0">
                    <a:sym typeface="Wingdings" pitchFamily="2" charset="2"/>
                  </a:rPr>
                  <a:t>)  </a:t>
                </a:r>
                <a14:m>
                  <m:oMath xmlns:m="http://schemas.openxmlformats.org/officeDocument/2006/math">
                    <m:r>
                      <a:rPr lang="en-US" sz="1600" i="1" smtClean="0">
                        <a:latin typeface="Cambria Math"/>
                        <a:ea typeface="Cambria Math"/>
                        <a:sym typeface="Wingdings" pitchFamily="2" charset="2"/>
                      </a:rPr>
                      <m:t>≤</m:t>
                    </m:r>
                  </m:oMath>
                </a14:m>
                <a:r>
                  <a:rPr lang="en-US" sz="1600" dirty="0">
                    <a:solidFill>
                      <a:srgbClr val="C00000"/>
                    </a:solidFill>
                    <a:sym typeface="Wingdings" pitchFamily="2" charset="2"/>
                  </a:rPr>
                  <a:t> y</a:t>
                </a:r>
                <a:r>
                  <a:rPr lang="en-US" sz="1600" dirty="0">
                    <a:sym typeface="Wingdings" pitchFamily="2" charset="2"/>
                  </a:rPr>
                  <a:t>(</a:t>
                </a:r>
                <a14:m>
                  <m:oMath xmlns:m="http://schemas.openxmlformats.org/officeDocument/2006/math">
                    <m:r>
                      <a:rPr lang="en-US" sz="1600" b="0" i="1" smtClean="0">
                        <a:latin typeface="Cambria Math"/>
                      </a:rPr>
                      <m:t>𝑏</m:t>
                    </m:r>
                  </m:oMath>
                </a14:m>
                <a:r>
                  <a:rPr lang="en-US" sz="1600" dirty="0">
                    <a:sym typeface="Wingdings" pitchFamily="2" charset="2"/>
                  </a:rPr>
                  <a:t>) ) </a:t>
                </a:r>
                <a:endParaRPr lang="en-US" sz="1600" b="1" dirty="0">
                  <a:sym typeface="Wingdings" pitchFamily="2" charset="2"/>
                </a:endParaRPr>
              </a:p>
              <a:p>
                <a:pPr marL="0" indent="0">
                  <a:buNone/>
                </a:pPr>
                <a:r>
                  <a:rPr lang="en-US" sz="1600" b="1" dirty="0">
                    <a:sym typeface="Wingdings" pitchFamily="2" charset="2"/>
                  </a:rPr>
                  <a:t>                         {          </a:t>
                </a:r>
                <a:r>
                  <a:rPr lang="en-US" sz="1600" dirty="0">
                    <a:sym typeface="Wingdings" pitchFamily="2" charset="2"/>
                  </a:rPr>
                  <a:t>Compute distance from </a:t>
                </a:r>
                <a14:m>
                  <m:oMath xmlns:m="http://schemas.openxmlformats.org/officeDocument/2006/math">
                    <m:r>
                      <a:rPr lang="en-US" sz="1600" b="0" i="1" smtClean="0">
                        <a:latin typeface="Cambria Math"/>
                      </a:rPr>
                      <m:t>𝑎</m:t>
                    </m:r>
                    <m:r>
                      <a:rPr lang="en-US" sz="1600" i="1">
                        <a:latin typeface="Cambria Math"/>
                      </a:rPr>
                      <m:t> </m:t>
                    </m:r>
                  </m:oMath>
                </a14:m>
                <a:r>
                  <a:rPr lang="en-US" sz="1600" dirty="0">
                    <a:sym typeface="Wingdings" pitchFamily="2" charset="2"/>
                  </a:rPr>
                  <a:t>to the first </a:t>
                </a:r>
                <a:r>
                  <a:rPr lang="en-US" sz="1600" b="1" dirty="0">
                    <a:solidFill>
                      <a:srgbClr val="0070C0"/>
                    </a:solidFill>
                    <a:sym typeface="Wingdings" pitchFamily="2" charset="2"/>
                  </a:rPr>
                  <a:t>4</a:t>
                </a:r>
                <a:r>
                  <a:rPr lang="en-US" sz="1600" dirty="0">
                    <a:sym typeface="Wingdings" pitchFamily="2" charset="2"/>
                  </a:rPr>
                  <a:t> points in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𝑅</m:t>
                        </m:r>
                      </m:sub>
                    </m:sSub>
                  </m:oMath>
                </a14:m>
                <a:r>
                  <a:rPr lang="en-US" sz="1600" dirty="0">
                    <a:sym typeface="Wingdings" pitchFamily="2" charset="2"/>
                  </a:rPr>
                  <a:t>;</a:t>
                </a:r>
              </a:p>
              <a:p>
                <a:pPr marL="0" indent="0">
                  <a:buNone/>
                </a:pPr>
                <a:r>
                  <a:rPr lang="en-US" sz="1600" b="1" dirty="0">
                    <a:sym typeface="Wingdings" pitchFamily="2" charset="2"/>
                  </a:rPr>
                  <a:t>                                    Update </a:t>
                </a:r>
                <a14:m>
                  <m:oMath xmlns:m="http://schemas.openxmlformats.org/officeDocument/2006/math">
                    <m:r>
                      <a:rPr lang="en-US" sz="1600" b="1" i="1">
                        <a:solidFill>
                          <a:srgbClr val="0070C0"/>
                        </a:solidFill>
                        <a:latin typeface="Cambria Math"/>
                      </a:rPr>
                      <m:t>𝜹</m:t>
                    </m:r>
                  </m:oMath>
                </a14:m>
                <a:r>
                  <a:rPr lang="en-US" sz="1600" b="1" dirty="0">
                    <a:sym typeface="Wingdings" pitchFamily="2" charset="2"/>
                  </a:rPr>
                  <a:t> </a:t>
                </a:r>
                <a:r>
                  <a:rPr lang="en-US" sz="1600" dirty="0">
                    <a:sym typeface="Wingdings" pitchFamily="2" charset="2"/>
                  </a:rPr>
                  <a:t>accordingly;</a:t>
                </a:r>
              </a:p>
              <a:p>
                <a:pPr marL="0" indent="0">
                  <a:buNone/>
                </a:pPr>
                <a:r>
                  <a:rPr lang="en-US" sz="1600" dirty="0">
                    <a:sym typeface="Wingdings" pitchFamily="2" charset="2"/>
                  </a:rPr>
                  <a:t>                                    Remove </a:t>
                </a:r>
                <a14:m>
                  <m:oMath xmlns:m="http://schemas.openxmlformats.org/officeDocument/2006/math">
                    <m:r>
                      <a:rPr lang="en-US" sz="1600" i="1">
                        <a:latin typeface="Cambria Math"/>
                      </a:rPr>
                      <m:t>𝑎</m:t>
                    </m:r>
                  </m:oMath>
                </a14:m>
                <a:r>
                  <a:rPr lang="en-US" sz="1600" dirty="0">
                    <a:sym typeface="Wingdings" pitchFamily="2" charset="2"/>
                  </a:rPr>
                  <a:t> from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a:rPr>
                          <m:t>𝑆</m:t>
                        </m:r>
                      </m:e>
                      <m:sub>
                        <m:r>
                          <a:rPr lang="en-US" sz="1600" i="1">
                            <a:latin typeface="Cambria Math"/>
                          </a:rPr>
                          <m:t>𝐿</m:t>
                        </m:r>
                      </m:sub>
                    </m:sSub>
                  </m:oMath>
                </a14:m>
                <a:r>
                  <a:rPr lang="en-US" sz="1600" dirty="0">
                    <a:sym typeface="Wingdings" pitchFamily="2" charset="2"/>
                  </a:rPr>
                  <a:t> ;</a:t>
                </a:r>
              </a:p>
              <a:p>
                <a:pPr marL="0" indent="0">
                  <a:buNone/>
                </a:pPr>
                <a:r>
                  <a:rPr lang="en-US" sz="1600" b="1" dirty="0">
                    <a:sym typeface="Wingdings" pitchFamily="2" charset="2"/>
                  </a:rPr>
                  <a:t>                         } </a:t>
                </a:r>
              </a:p>
              <a:p>
                <a:pPr marL="0" indent="0">
                  <a:buNone/>
                </a:pPr>
                <a:r>
                  <a:rPr lang="en-US" sz="1600" b="1" dirty="0">
                    <a:sym typeface="Wingdings" pitchFamily="2" charset="2"/>
                  </a:rPr>
                  <a:t>                         else … </a:t>
                </a:r>
                <a:r>
                  <a:rPr lang="en-US" sz="1600" dirty="0">
                    <a:solidFill>
                      <a:srgbClr val="006C31"/>
                    </a:solidFill>
                    <a:sym typeface="Wingdings" pitchFamily="2" charset="2"/>
                  </a:rPr>
                  <a:t>//similar processing for point </a:t>
                </a:r>
                <a14:m>
                  <m:oMath xmlns:m="http://schemas.openxmlformats.org/officeDocument/2006/math">
                    <m:r>
                      <a:rPr lang="en-US" sz="1600" i="1">
                        <a:latin typeface="Cambria Math"/>
                      </a:rPr>
                      <m:t>𝑏</m:t>
                    </m:r>
                  </m:oMath>
                </a14:m>
                <a:r>
                  <a:rPr lang="en-US" sz="1600" b="1" dirty="0">
                    <a:sym typeface="Wingdings" pitchFamily="2" charset="2"/>
                  </a:rPr>
                  <a:t>;</a:t>
                </a:r>
              </a:p>
              <a:p>
                <a:pPr marL="0" indent="0">
                  <a:buNone/>
                </a:pPr>
                <a:r>
                  <a:rPr lang="en-US" sz="1600" b="1" dirty="0">
                    <a:sym typeface="Wingdings" pitchFamily="2" charset="2"/>
                  </a:rPr>
                  <a:t>                    } </a:t>
                </a:r>
              </a:p>
              <a:p>
                <a:pPr marL="0" indent="0">
                  <a:buNone/>
                </a:pPr>
                <a:r>
                  <a:rPr lang="en-US" sz="1600" b="1" dirty="0">
                    <a:sym typeface="Wingdings" pitchFamily="2" charset="2"/>
                  </a:rPr>
                  <a:t>           return </a:t>
                </a:r>
                <a:r>
                  <a:rPr lang="en-US" sz="1600" dirty="0">
                    <a:sym typeface="Wingdings" pitchFamily="2" charset="2"/>
                  </a:rPr>
                  <a:t>(</a:t>
                </a:r>
                <a14:m>
                  <m:oMath xmlns:m="http://schemas.openxmlformats.org/officeDocument/2006/math">
                    <m:r>
                      <a:rPr lang="en-US" sz="1600" b="1" i="1">
                        <a:solidFill>
                          <a:srgbClr val="0070C0"/>
                        </a:solidFill>
                        <a:latin typeface="Cambria Math"/>
                      </a:rPr>
                      <m:t>𝜹</m:t>
                    </m:r>
                  </m:oMath>
                </a14:m>
                <a:r>
                  <a:rPr lang="en-US" sz="1600" dirty="0">
                    <a:sym typeface="Wingdings" pitchFamily="2" charset="2"/>
                  </a:rPr>
                  <a:t>,</a:t>
                </a:r>
                <a:r>
                  <a:rPr lang="en-US" sz="1600" dirty="0"/>
                  <a:t> </a:t>
                </a:r>
                <a14:m>
                  <m:oMath xmlns:m="http://schemas.openxmlformats.org/officeDocument/2006/math">
                    <m:r>
                      <a:rPr lang="en-US" sz="1600" i="1">
                        <a:latin typeface="Cambria Math"/>
                      </a:rPr>
                      <m:t>𝑃</m:t>
                    </m:r>
                    <m:r>
                      <a:rPr lang="en-US" sz="1600" b="0" i="1" smtClean="0">
                        <a:latin typeface="Cambria Math"/>
                      </a:rPr>
                      <m:t>′</m:t>
                    </m:r>
                  </m:oMath>
                </a14:m>
                <a:r>
                  <a:rPr lang="en-US" sz="1600" dirty="0">
                    <a:sym typeface="Wingdings" pitchFamily="2" charset="2"/>
                  </a:rPr>
                  <a:t>)</a:t>
                </a:r>
              </a:p>
              <a:p>
                <a:pPr marL="0" indent="0">
                  <a:buNone/>
                </a:pPr>
                <a:r>
                  <a:rPr lang="en-US" sz="1600" b="1" dirty="0">
                    <a:sym typeface="Wingdings" pitchFamily="2" charset="2"/>
                  </a:rPr>
                  <a:t>}</a:t>
                </a:r>
                <a:r>
                  <a:rPr lang="en-US" sz="1600" dirty="0">
                    <a:sym typeface="Wingdings" pitchFamily="2" charset="2"/>
                  </a:rPr>
                  <a:t>             </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685800"/>
                <a:ext cx="8229600" cy="5440363"/>
              </a:xfrm>
              <a:blipFill rotWithShape="1">
                <a:blip r:embed="rId5"/>
                <a:stretch>
                  <a:fillRect l="-370" t="-336" b="-437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33</a:t>
            </a:fld>
            <a:endParaRPr lang="en-US"/>
          </a:p>
        </p:txBody>
      </p:sp>
      <p:grpSp>
        <p:nvGrpSpPr>
          <p:cNvPr id="7" name="Group 6"/>
          <p:cNvGrpSpPr/>
          <p:nvPr/>
        </p:nvGrpSpPr>
        <p:grpSpPr>
          <a:xfrm>
            <a:off x="5638800" y="1828800"/>
            <a:ext cx="2902760" cy="1239798"/>
            <a:chOff x="1371601" y="2025134"/>
            <a:chExt cx="2902760" cy="1239798"/>
          </a:xfrm>
        </p:grpSpPr>
        <p:sp>
          <p:nvSpPr>
            <p:cNvPr id="5" name="Right Brace 4"/>
            <p:cNvSpPr/>
            <p:nvPr/>
          </p:nvSpPr>
          <p:spPr>
            <a:xfrm>
              <a:off x="1371601" y="2025134"/>
              <a:ext cx="1752600" cy="1239798"/>
            </a:xfrm>
            <a:prstGeom prst="rightBrace">
              <a:avLst>
                <a:gd name="adj1" fmla="val 0"/>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048000" y="2494002"/>
              <a:ext cx="1226361" cy="369332"/>
            </a:xfrm>
            <a:prstGeom prst="rect">
              <a:avLst/>
            </a:prstGeom>
            <a:noFill/>
          </p:spPr>
          <p:txBody>
            <a:bodyPr wrap="none" rtlCol="0">
              <a:spAutoFit/>
            </a:bodyPr>
            <a:lstStyle/>
            <a:p>
              <a:r>
                <a:rPr lang="en-US" dirty="0">
                  <a:solidFill>
                    <a:srgbClr val="002060"/>
                  </a:solidFill>
                </a:rPr>
                <a:t>Divide step</a:t>
              </a:r>
            </a:p>
          </p:txBody>
        </p:sp>
      </p:grpSp>
      <p:grpSp>
        <p:nvGrpSpPr>
          <p:cNvPr id="8" name="Group 7"/>
          <p:cNvGrpSpPr/>
          <p:nvPr/>
        </p:nvGrpSpPr>
        <p:grpSpPr>
          <a:xfrm>
            <a:off x="5638800" y="3200400"/>
            <a:ext cx="3035223" cy="2819400"/>
            <a:chOff x="1808973" y="1295400"/>
            <a:chExt cx="3035223" cy="2819400"/>
          </a:xfrm>
        </p:grpSpPr>
        <p:sp>
          <p:nvSpPr>
            <p:cNvPr id="9" name="Right Brace 8"/>
            <p:cNvSpPr/>
            <p:nvPr/>
          </p:nvSpPr>
          <p:spPr>
            <a:xfrm>
              <a:off x="1808973" y="1295400"/>
              <a:ext cx="1676400" cy="2819400"/>
            </a:xfrm>
            <a:prstGeom prst="rightBrace">
              <a:avLst>
                <a:gd name="adj1" fmla="val 646"/>
                <a:gd name="adj2" fmla="val 50000"/>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3429000" y="2678668"/>
              <a:ext cx="1415196" cy="369332"/>
            </a:xfrm>
            <a:prstGeom prst="rect">
              <a:avLst/>
            </a:prstGeom>
            <a:noFill/>
          </p:spPr>
          <p:txBody>
            <a:bodyPr wrap="none" rtlCol="0">
              <a:spAutoFit/>
            </a:bodyPr>
            <a:lstStyle/>
            <a:p>
              <a:r>
                <a:rPr lang="en-US" dirty="0">
                  <a:solidFill>
                    <a:srgbClr val="002060"/>
                  </a:solidFill>
                </a:rPr>
                <a:t>conquer step</a:t>
              </a:r>
            </a:p>
          </p:txBody>
        </p:sp>
      </p:grpSp>
      <mc:AlternateContent xmlns:mc="http://schemas.openxmlformats.org/markup-compatibility/2006" xmlns:a14="http://schemas.microsoft.com/office/drawing/2010/main">
        <mc:Choice Requires="a14">
          <p:sp>
            <p:nvSpPr>
              <p:cNvPr id="11" name="TextBox 10"/>
              <p:cNvSpPr txBox="1"/>
              <p:nvPr/>
            </p:nvSpPr>
            <p:spPr>
              <a:xfrm>
                <a:off x="6721750" y="4214336"/>
                <a:ext cx="1318181"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time</a:t>
                </a:r>
              </a:p>
            </p:txBody>
          </p:sp>
        </mc:Choice>
        <mc:Fallback xmlns="">
          <p:sp>
            <p:nvSpPr>
              <p:cNvPr id="11" name="TextBox 10"/>
              <p:cNvSpPr txBox="1">
                <a:spLocks noRot="1" noChangeAspect="1" noMove="1" noResize="1" noEditPoints="1" noAdjustHandles="1" noChangeArrowheads="1" noChangeShapeType="1" noTextEdit="1"/>
              </p:cNvSpPr>
              <p:nvPr/>
            </p:nvSpPr>
            <p:spPr>
              <a:xfrm>
                <a:off x="6721750" y="4214336"/>
                <a:ext cx="1318181" cy="369332"/>
              </a:xfrm>
              <a:prstGeom prst="rect">
                <a:avLst/>
              </a:prstGeom>
              <a:blipFill rotWithShape="1">
                <a:blip r:embed="rId6"/>
                <a:stretch>
                  <a:fillRect t="-8197" r="-787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40954" y="1981200"/>
                <a:ext cx="2526846"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C00000"/>
                        </a:solidFill>
                        <a:latin typeface="Cambria Math"/>
                      </a:rPr>
                      <m:t>𝑶</m:t>
                    </m:r>
                    <m:r>
                      <a:rPr lang="en-US" b="0" i="1" smtClean="0">
                        <a:latin typeface="Cambria Math"/>
                      </a:rPr>
                      <m:t>(</m:t>
                    </m:r>
                    <m:d>
                      <m:dPr>
                        <m:begChr m:val="|"/>
                        <m:endChr m:val="|"/>
                        <m:ctrlPr>
                          <a:rPr lang="en-US" b="0" i="1" smtClean="0">
                            <a:latin typeface="Cambria Math" panose="02040503050406030204" pitchFamily="18" charset="0"/>
                          </a:rPr>
                        </m:ctrlPr>
                      </m:dPr>
                      <m:e>
                        <m:r>
                          <a:rPr lang="en-US" b="1" i="0" smtClean="0">
                            <a:latin typeface="Cambria Math"/>
                          </a:rPr>
                          <m:t>𝐏</m:t>
                        </m:r>
                      </m:e>
                    </m:d>
                    <m:r>
                      <a:rPr lang="en-US" b="0" i="1" smtClean="0">
                        <a:latin typeface="Cambria Math"/>
                      </a:rPr>
                      <m:t>)</m:t>
                    </m:r>
                  </m:oMath>
                </a14:m>
                <a:r>
                  <a:rPr lang="en-US" dirty="0"/>
                  <a:t> + 2 </a:t>
                </a:r>
                <a:r>
                  <a:rPr lang="en-US" b="1" dirty="0"/>
                  <a:t>T</a:t>
                </a:r>
                <a:r>
                  <a:rPr lang="en-US" dirty="0"/>
                  <a:t>(|</a:t>
                </a:r>
                <a14:m>
                  <m:oMath xmlns:m="http://schemas.openxmlformats.org/officeDocument/2006/math">
                    <m:r>
                      <a:rPr lang="en-US" b="1">
                        <a:latin typeface="Cambria Math"/>
                      </a:rPr>
                      <m:t>𝐏</m:t>
                    </m:r>
                  </m:oMath>
                </a14:m>
                <a:r>
                  <a:rPr lang="en-US" dirty="0"/>
                  <a:t>|/2) time</a:t>
                </a:r>
              </a:p>
            </p:txBody>
          </p:sp>
        </mc:Choice>
        <mc:Fallback xmlns="">
          <p:sp>
            <p:nvSpPr>
              <p:cNvPr id="12" name="TextBox 11"/>
              <p:cNvSpPr txBox="1">
                <a:spLocks noRot="1" noChangeAspect="1" noMove="1" noResize="1" noEditPoints="1" noAdjustHandles="1" noChangeArrowheads="1" noChangeShapeType="1" noTextEdit="1"/>
              </p:cNvSpPr>
              <p:nvPr/>
            </p:nvSpPr>
            <p:spPr>
              <a:xfrm>
                <a:off x="6540954" y="1981200"/>
                <a:ext cx="2526846" cy="369332"/>
              </a:xfrm>
              <a:prstGeom prst="rect">
                <a:avLst/>
              </a:prstGeom>
              <a:blipFill rotWithShape="1">
                <a:blip r:embed="rId7"/>
                <a:stretch>
                  <a:fillRect t="-8197" r="-3373" b="-24590"/>
                </a:stretch>
              </a:blipFill>
            </p:spPr>
            <p:txBody>
              <a:bodyPr/>
              <a:lstStyle/>
              <a:p>
                <a:r>
                  <a:rPr lang="en-US">
                    <a:noFill/>
                  </a:rPr>
                  <a:t> </a:t>
                </a:r>
              </a:p>
            </p:txBody>
          </p:sp>
        </mc:Fallback>
      </mc:AlternateContent>
      <p:sp>
        <p:nvSpPr>
          <p:cNvPr id="13" name="Rectangle 12"/>
          <p:cNvSpPr/>
          <p:nvPr/>
        </p:nvSpPr>
        <p:spPr>
          <a:xfrm>
            <a:off x="2514600" y="2438400"/>
            <a:ext cx="19050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33692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grpId="0" nodeType="clickEffect">
                                  <p:stCondLst>
                                    <p:cond delay="0"/>
                                  </p:stCondLst>
                                  <p:childTnLst>
                                    <p:animEffect transition="out" filter="wipe(left)">
                                      <p:cBhvr>
                                        <p:cTn id="36" dur="1250"/>
                                        <p:tgtEl>
                                          <p:spTgt spid="13"/>
                                        </p:tgtEl>
                                      </p:cBhvr>
                                    </p:animEffect>
                                    <p:set>
                                      <p:cBhvr>
                                        <p:cTn id="37" dur="1" fill="hold">
                                          <p:stCondLst>
                                            <p:cond delay="124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 calcmode="lin" valueType="num">
                                      <p:cBhvr additive="base">
                                        <p:cTn id="58" dur="500" fill="hold"/>
                                        <p:tgtEl>
                                          <p:spTgt spid="8"/>
                                        </p:tgtEl>
                                        <p:attrNameLst>
                                          <p:attrName>ppt_x</p:attrName>
                                        </p:attrNameLst>
                                      </p:cBhvr>
                                      <p:tavLst>
                                        <p:tav tm="0">
                                          <p:val>
                                            <p:strVal val="1+#ppt_w/2"/>
                                          </p:val>
                                        </p:tav>
                                        <p:tav tm="100000">
                                          <p:val>
                                            <p:strVal val="#ppt_x"/>
                                          </p:val>
                                        </p:tav>
                                      </p:tavLst>
                                    </p:anim>
                                    <p:anim calcmode="lin" valueType="num">
                                      <p:cBhvr additive="base">
                                        <p:cTn id="59"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0" end="10"/>
                                            </p:txEl>
                                          </p:spTgt>
                                        </p:tgtEl>
                                        <p:attrNameLst>
                                          <p:attrName>style.visibility</p:attrName>
                                        </p:attrNameLst>
                                      </p:cBhvr>
                                      <p:to>
                                        <p:strVal val="visible"/>
                                      </p:to>
                                    </p:set>
                                    <p:animEffect transition="in" filter="fade">
                                      <p:cBhvr>
                                        <p:cTn id="69" dur="500"/>
                                        <p:tgtEl>
                                          <p:spTgt spid="3">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500"/>
                                        <p:tgtEl>
                                          <p:spTgt spid="3">
                                            <p:txEl>
                                              <p:pRg st="12" end="1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
                                            <p:txEl>
                                              <p:pRg st="13" end="13"/>
                                            </p:txEl>
                                          </p:spTgt>
                                        </p:tgtEl>
                                        <p:attrNameLst>
                                          <p:attrName>style.visibility</p:attrName>
                                        </p:attrNameLst>
                                      </p:cBhvr>
                                      <p:to>
                                        <p:strVal val="visible"/>
                                      </p:to>
                                    </p:set>
                                    <p:animEffect transition="in" filter="fade">
                                      <p:cBhvr>
                                        <p:cTn id="84" dur="500"/>
                                        <p:tgtEl>
                                          <p:spTgt spid="3">
                                            <p:txEl>
                                              <p:pRg st="13" end="13"/>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5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
                                            <p:txEl>
                                              <p:pRg st="15" end="15"/>
                                            </p:txEl>
                                          </p:spTgt>
                                        </p:tgtEl>
                                        <p:attrNameLst>
                                          <p:attrName>style.visibility</p:attrName>
                                        </p:attrNameLst>
                                      </p:cBhvr>
                                      <p:to>
                                        <p:strVal val="visible"/>
                                      </p:to>
                                    </p:set>
                                    <p:animEffect transition="in" filter="fade">
                                      <p:cBhvr>
                                        <p:cTn id="94" dur="500"/>
                                        <p:tgtEl>
                                          <p:spTgt spid="3">
                                            <p:txEl>
                                              <p:pRg st="15" end="15"/>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3">
                                            <p:txEl>
                                              <p:pRg st="16" end="16"/>
                                            </p:txEl>
                                          </p:spTgt>
                                        </p:tgtEl>
                                        <p:attrNameLst>
                                          <p:attrName>style.visibility</p:attrName>
                                        </p:attrNameLst>
                                      </p:cBhvr>
                                      <p:to>
                                        <p:strVal val="visible"/>
                                      </p:to>
                                    </p:set>
                                    <p:animEffect transition="in" filter="fade">
                                      <p:cBhvr>
                                        <p:cTn id="99" dur="500"/>
                                        <p:tgtEl>
                                          <p:spTgt spid="3">
                                            <p:txEl>
                                              <p:pRg st="16" end="16"/>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3">
                                            <p:txEl>
                                              <p:pRg st="17" end="17"/>
                                            </p:txEl>
                                          </p:spTgt>
                                        </p:tgtEl>
                                        <p:attrNameLst>
                                          <p:attrName>style.visibility</p:attrName>
                                        </p:attrNameLst>
                                      </p:cBhvr>
                                      <p:to>
                                        <p:strVal val="visible"/>
                                      </p:to>
                                    </p:set>
                                    <p:animEffect transition="in" filter="fade">
                                      <p:cBhvr>
                                        <p:cTn id="104" dur="500"/>
                                        <p:tgtEl>
                                          <p:spTgt spid="3">
                                            <p:txEl>
                                              <p:pRg st="17" end="17"/>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
                                            <p:txEl>
                                              <p:pRg st="18" end="18"/>
                                            </p:txEl>
                                          </p:spTgt>
                                        </p:tgtEl>
                                        <p:attrNameLst>
                                          <p:attrName>style.visibility</p:attrName>
                                        </p:attrNameLst>
                                      </p:cBhvr>
                                      <p:to>
                                        <p:strVal val="visible"/>
                                      </p:to>
                                    </p:set>
                                    <p:animEffect transition="in" filter="fade">
                                      <p:cBhvr>
                                        <p:cTn id="109" dur="500"/>
                                        <p:tgtEl>
                                          <p:spTgt spid="3">
                                            <p:txEl>
                                              <p:pRg st="18" end="18"/>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4" presetClass="entr" presetSubtype="10" fill="hold" grpId="0"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randombar(horizontal)">
                                      <p:cBhvr>
                                        <p:cTn id="114" dur="500"/>
                                        <p:tgtEl>
                                          <p:spTgt spid="12"/>
                                        </p:tgtEl>
                                      </p:cBhvr>
                                    </p:animEffect>
                                  </p:childTnLst>
                                </p:cTn>
                              </p:par>
                            </p:childTnLst>
                          </p:cTn>
                        </p:par>
                      </p:childTnLst>
                    </p:cTn>
                  </p:par>
                  <p:par>
                    <p:cTn id="115" fill="hold">
                      <p:stCondLst>
                        <p:cond delay="indefinite"/>
                      </p:stCondLst>
                      <p:childTnLst>
                        <p:par>
                          <p:cTn id="116" fill="hold">
                            <p:stCondLst>
                              <p:cond delay="0"/>
                            </p:stCondLst>
                            <p:childTnLst>
                              <p:par>
                                <p:cTn id="117" presetID="14" presetClass="entr" presetSubtype="1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animEffect transition="in" filter="randombar(horizontal)">
                                      <p:cBhvr>
                                        <p:cTn id="1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rgbClr val="7030A0"/>
                </a:solidFill>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US" sz="2000" b="1" dirty="0">
                    <a:solidFill>
                      <a:srgbClr val="C00000"/>
                    </a:solidFill>
                  </a:rPr>
                  <a:t>Theorem:</a:t>
                </a:r>
              </a:p>
              <a:p>
                <a:pPr marL="0" indent="0">
                  <a:buNone/>
                </a:pPr>
                <a:r>
                  <a:rPr lang="en-US" sz="2000" dirty="0"/>
                  <a:t>There exists an </a:t>
                </a:r>
                <a:r>
                  <a:rPr lang="en-US" sz="2000" b="1" i="1" dirty="0"/>
                  <a:t>O</a:t>
                </a:r>
                <a:r>
                  <a:rPr lang="en-US" sz="2000" dirty="0"/>
                  <a:t>(</a:t>
                </a:r>
                <a:r>
                  <a:rPr lang="en-US" sz="2000" dirty="0">
                    <a:solidFill>
                      <a:srgbClr val="0070C0"/>
                    </a:solidFill>
                  </a:rPr>
                  <a:t> </a:t>
                </a:r>
                <a14:m>
                  <m:oMath xmlns:m="http://schemas.openxmlformats.org/officeDocument/2006/math">
                    <m:r>
                      <a:rPr lang="en-US" sz="2000" i="1">
                        <a:solidFill>
                          <a:srgbClr val="0070C0"/>
                        </a:solidFill>
                        <a:latin typeface="Cambria Math"/>
                      </a:rPr>
                      <m:t>𝑛</m:t>
                    </m:r>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a:rPr>
                          <m:t>log</m:t>
                        </m:r>
                      </m:fName>
                      <m:e>
                        <m:r>
                          <a:rPr lang="en-US" sz="2000" b="0" i="1" smtClean="0">
                            <a:solidFill>
                              <a:srgbClr val="0070C0"/>
                            </a:solidFill>
                            <a:latin typeface="Cambria Math"/>
                          </a:rPr>
                          <m:t>𝑛</m:t>
                        </m:r>
                      </m:e>
                    </m:func>
                  </m:oMath>
                </a14:m>
                <a:r>
                  <a:rPr lang="en-US" sz="2000" dirty="0">
                    <a:sym typeface="Wingdings" pitchFamily="2" charset="2"/>
                  </a:rPr>
                  <a:t>) time </a:t>
                </a:r>
                <a:r>
                  <a:rPr lang="en-US" sz="2000" dirty="0"/>
                  <a:t>algorithm  to compute the closest pair distance of </a:t>
                </a:r>
                <a14:m>
                  <m:oMath xmlns:m="http://schemas.openxmlformats.org/officeDocument/2006/math">
                    <m:r>
                      <a:rPr lang="en-US" sz="2000" i="1">
                        <a:solidFill>
                          <a:srgbClr val="0070C0"/>
                        </a:solidFill>
                        <a:latin typeface="Cambria Math"/>
                      </a:rPr>
                      <m:t>𝑛</m:t>
                    </m:r>
                    <m:r>
                      <a:rPr lang="en-US" sz="2000" i="1">
                        <a:solidFill>
                          <a:srgbClr val="0070C0"/>
                        </a:solidFill>
                        <a:latin typeface="Cambria Math"/>
                      </a:rPr>
                      <m:t> </m:t>
                    </m:r>
                  </m:oMath>
                </a14:m>
                <a:r>
                  <a:rPr lang="en-US" sz="2000" dirty="0"/>
                  <a:t>points in plane.</a:t>
                </a:r>
                <a:endParaRPr lang="en-US" sz="2000" b="1" dirty="0">
                  <a:solidFill>
                    <a:srgbClr val="C00000"/>
                  </a:solidFill>
                </a:endParaRPr>
              </a:p>
              <a:p>
                <a:pPr marL="0" indent="0">
                  <a:buNone/>
                </a:pPr>
                <a:endParaRPr lang="en-US" sz="2000" b="1" dirty="0">
                  <a:solidFill>
                    <a:srgbClr val="006C31"/>
                  </a:solidFill>
                </a:endParaRPr>
              </a:p>
              <a:p>
                <a:pPr marL="0" indent="0">
                  <a:buNone/>
                </a:pPr>
                <a:r>
                  <a:rPr lang="en-US" sz="2000" b="1" dirty="0"/>
                  <a:t>Note:</a:t>
                </a:r>
                <a:r>
                  <a:rPr lang="en-US" sz="2000" b="1" dirty="0">
                    <a:solidFill>
                      <a:srgbClr val="006C31"/>
                    </a:solidFill>
                  </a:rPr>
                  <a:t> </a:t>
                </a:r>
                <a:r>
                  <a:rPr lang="en-US" sz="2000" dirty="0"/>
                  <a:t>There exists a randomized algorithm with </a:t>
                </a:r>
                <a:r>
                  <a:rPr lang="en-US" sz="2000" b="1" i="1" dirty="0"/>
                  <a:t>O</a:t>
                </a:r>
                <a:r>
                  <a:rPr lang="en-US" sz="2000" dirty="0"/>
                  <a:t>(</a:t>
                </a:r>
                <a14:m>
                  <m:oMath xmlns:m="http://schemas.openxmlformats.org/officeDocument/2006/math">
                    <m:r>
                      <a:rPr lang="en-US" sz="2000" i="1" smtClean="0">
                        <a:solidFill>
                          <a:srgbClr val="0070C0"/>
                        </a:solidFill>
                        <a:latin typeface="Cambria Math"/>
                      </a:rPr>
                      <m:t>𝑛</m:t>
                    </m:r>
                  </m:oMath>
                </a14:m>
                <a:r>
                  <a:rPr lang="en-US" sz="2000" dirty="0">
                    <a:sym typeface="Wingdings" pitchFamily="2" charset="2"/>
                  </a:rPr>
                  <a:t>) expected time. </a:t>
                </a:r>
              </a:p>
              <a:p>
                <a:pPr marL="0" indent="0">
                  <a:buNone/>
                </a:pPr>
                <a:endParaRPr lang="en-US" sz="2000" b="1" dirty="0">
                  <a:solidFill>
                    <a:srgbClr val="006C31"/>
                  </a:solidFill>
                </a:endParaRPr>
              </a:p>
              <a:p>
                <a:pPr marL="0" indent="0">
                  <a:buNone/>
                </a:pPr>
                <a:endParaRPr lang="en-US" sz="2000" b="1" dirty="0"/>
              </a:p>
              <a:p>
                <a:pPr marL="0" indent="0">
                  <a:buNone/>
                </a:pPr>
                <a:endParaRPr lang="en-US" sz="2000" b="1" dirty="0"/>
              </a:p>
              <a:p>
                <a:endParaRPr lang="en-IN"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2" t="-8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34</a:t>
            </a:fld>
            <a:endParaRPr lang="en-US"/>
          </a:p>
        </p:txBody>
      </p:sp>
      <p:sp>
        <p:nvSpPr>
          <p:cNvPr id="5" name="Rectangle 4"/>
          <p:cNvSpPr/>
          <p:nvPr/>
        </p:nvSpPr>
        <p:spPr>
          <a:xfrm>
            <a:off x="1143000" y="3048000"/>
            <a:ext cx="3810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53000" y="3048000"/>
            <a:ext cx="3810000" cy="30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820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5"/>
                                        </p:tgtEl>
                                      </p:cBhvr>
                                    </p:animEffect>
                                    <p:set>
                                      <p:cBhvr>
                                        <p:cTn id="22" dur="1" fill="hold">
                                          <p:stCondLst>
                                            <p:cond delay="1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6"/>
                                        </p:tgtEl>
                                      </p:cBhvr>
                                    </p:animEffect>
                                    <p:set>
                                      <p:cBhvr>
                                        <p:cTn id="27" dur="1" fill="hold">
                                          <p:stCondLst>
                                            <p:cond delay="1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AB1B-18D6-674D-B7B4-26FFB8D4A71B}"/>
              </a:ext>
            </a:extLst>
          </p:cNvPr>
          <p:cNvSpPr>
            <a:spLocks noGrp="1"/>
          </p:cNvSpPr>
          <p:nvPr>
            <p:ph type="title"/>
          </p:nvPr>
        </p:nvSpPr>
        <p:spPr/>
        <p:txBody>
          <a:bodyPr/>
          <a:lstStyle/>
          <a:p>
            <a:r>
              <a:rPr lang="en-US" b="1" dirty="0">
                <a:solidFill>
                  <a:srgbClr val="006C31"/>
                </a:solidFill>
              </a:rPr>
              <a:t>Homework</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CABB67-2CCF-9E44-80BD-9342A853C1B2}"/>
                  </a:ext>
                </a:extLst>
              </p:cNvPr>
              <p:cNvSpPr>
                <a:spLocks noGrp="1"/>
              </p:cNvSpPr>
              <p:nvPr>
                <p:ph idx="1"/>
              </p:nvPr>
            </p:nvSpPr>
            <p:spPr>
              <a:xfrm>
                <a:off x="457200" y="1600200"/>
                <a:ext cx="8229600" cy="4983162"/>
              </a:xfrm>
            </p:spPr>
            <p:txBody>
              <a:bodyPr/>
              <a:lstStyle/>
              <a:p>
                <a:pPr marL="457200" indent="-457200">
                  <a:buAutoNum type="arabicPeriod"/>
                </a:pPr>
                <a:r>
                  <a:rPr lang="en-US" sz="2000" dirty="0"/>
                  <a:t>Complete the pseudocode of the algorithm.</a:t>
                </a:r>
                <a:r>
                  <a:rPr lang="en-US" sz="2000" dirty="0">
                    <a:sym typeface="Wingdings" pitchFamily="2" charset="2"/>
                  </a:rPr>
                  <a:t>   </a:t>
                </a:r>
              </a:p>
              <a:p>
                <a:pPr marL="457200" indent="-457200">
                  <a:buAutoNum type="arabicPeriod"/>
                </a:pPr>
                <a:endParaRPr lang="en-US" sz="2000" dirty="0">
                  <a:sym typeface="Wingdings" pitchFamily="2" charset="2"/>
                </a:endParaRPr>
              </a:p>
              <a:p>
                <a:pPr marL="457200" indent="-457200">
                  <a:buAutoNum type="arabicPeriod"/>
                </a:pPr>
                <a:r>
                  <a:rPr lang="en-US" sz="2000" dirty="0">
                    <a:sym typeface="Wingdings" pitchFamily="2" charset="2"/>
                  </a:rPr>
                  <a:t>The current pseudocode has some redundancy.  (observe that the conquer step invokes the </a:t>
                </a:r>
                <a:r>
                  <a:rPr lang="en-US" sz="2000" b="1" dirty="0">
                    <a:sym typeface="Wingdings" pitchFamily="2" charset="2"/>
                  </a:rPr>
                  <a:t>Merge</a:t>
                </a:r>
                <a:r>
                  <a:rPr lang="en-US" sz="2000" dirty="0">
                    <a:sym typeface="Wingdings" pitchFamily="2" charset="2"/>
                  </a:rPr>
                  <a:t> procedure twice). </a:t>
                </a:r>
              </a:p>
              <a:p>
                <a:pPr marL="0" indent="0">
                  <a:buNone/>
                </a:pPr>
                <a:r>
                  <a:rPr lang="en-US" sz="2000" dirty="0">
                    <a:sym typeface="Wingdings" pitchFamily="2" charset="2"/>
                  </a:rPr>
                  <a:t>       Rewrite it so that it appears as an “augmented” </a:t>
                </a:r>
                <a:r>
                  <a:rPr lang="en-US" sz="2000" b="1" dirty="0" err="1">
                    <a:sym typeface="Wingdings" pitchFamily="2" charset="2"/>
                  </a:rPr>
                  <a:t>MergeSort</a:t>
                </a:r>
                <a:r>
                  <a:rPr lang="en-US" sz="2000" dirty="0">
                    <a:sym typeface="Wingdings" pitchFamily="2" charset="2"/>
                  </a:rPr>
                  <a:t>,   </a:t>
                </a:r>
              </a:p>
              <a:p>
                <a:pPr marL="0" indent="0">
                  <a:buNone/>
                </a:pPr>
                <a:r>
                  <a:rPr lang="en-US" sz="2000" dirty="0">
                    <a:sym typeface="Wingdings" pitchFamily="2" charset="2"/>
                  </a:rPr>
                  <a:t>       that is, very similar to </a:t>
                </a:r>
                <a:r>
                  <a:rPr lang="en-US" sz="2000" b="1" dirty="0" err="1">
                    <a:sym typeface="Wingdings" pitchFamily="2" charset="2"/>
                  </a:rPr>
                  <a:t>MergeSort</a:t>
                </a:r>
                <a:r>
                  <a:rPr lang="en-US" sz="2000" dirty="0">
                    <a:sym typeface="Wingdings" pitchFamily="2" charset="2"/>
                  </a:rPr>
                  <a:t>.</a:t>
                </a:r>
              </a:p>
              <a:p>
                <a:pPr marL="0" indent="0">
                  <a:buNone/>
                </a:pPr>
                <a:endParaRPr lang="en-US" sz="2000" dirty="0">
                  <a:sym typeface="Wingdings" pitchFamily="2" charset="2"/>
                </a:endParaRPr>
              </a:p>
              <a:p>
                <a:pPr marL="0" indent="0">
                  <a:buNone/>
                </a:pPr>
                <a:r>
                  <a:rPr lang="en-US" sz="2000" dirty="0">
                    <a:sym typeface="Wingdings" pitchFamily="2" charset="2"/>
                  </a:rPr>
                  <a:t>3. We assumed that the median line passes through only one point. What if the median line passes through multiple points. How will you ensure that the left half as well as right half has </a:t>
                </a:r>
                <a14:m>
                  <m:oMath xmlns:m="http://schemas.openxmlformats.org/officeDocument/2006/math">
                    <m:r>
                      <a:rPr lang="en-US" sz="2000" b="1" i="1">
                        <a:solidFill>
                          <a:srgbClr val="0070C0"/>
                        </a:solidFill>
                        <a:latin typeface="Cambria Math" panose="02040503050406030204" pitchFamily="18" charset="0"/>
                      </a:rPr>
                      <m:t>⌈</m:t>
                    </m:r>
                    <m:f>
                      <m:fPr>
                        <m:ctrlPr>
                          <a:rPr lang="en-US" sz="2000" b="1" i="1">
                            <a:solidFill>
                              <a:srgbClr val="0070C0"/>
                            </a:solidFill>
                            <a:latin typeface="Cambria Math" panose="02040503050406030204" pitchFamily="18" charset="0"/>
                          </a:rPr>
                        </m:ctrlPr>
                      </m:fPr>
                      <m:num>
                        <m:r>
                          <a:rPr lang="en-US" sz="2000" b="1" i="1">
                            <a:solidFill>
                              <a:srgbClr val="0070C0"/>
                            </a:solidFill>
                            <a:latin typeface="Cambria Math"/>
                          </a:rPr>
                          <m:t>𝒏</m:t>
                        </m:r>
                      </m:num>
                      <m:den>
                        <m:r>
                          <a:rPr lang="en-US" sz="2000" b="1" i="1">
                            <a:solidFill>
                              <a:srgbClr val="0070C0"/>
                            </a:solidFill>
                            <a:latin typeface="Cambria Math"/>
                          </a:rPr>
                          <m:t>𝟐</m:t>
                        </m:r>
                      </m:den>
                    </m:f>
                    <m:r>
                      <a:rPr lang="en-US" sz="2000" b="1" i="1">
                        <a:solidFill>
                          <a:srgbClr val="0070C0"/>
                        </a:solidFill>
                        <a:latin typeface="Cambria Math" panose="02040503050406030204" pitchFamily="18" charset="0"/>
                      </a:rPr>
                      <m:t>⌉</m:t>
                    </m:r>
                  </m:oMath>
                </a14:m>
                <a:r>
                  <a:rPr lang="en-US" sz="2000" dirty="0"/>
                  <a:t>points.</a:t>
                </a:r>
              </a:p>
              <a:p>
                <a:pPr marL="0" indent="0">
                  <a:buNone/>
                </a:pPr>
                <a:endParaRPr lang="en-US" sz="2000" dirty="0"/>
              </a:p>
              <a:p>
                <a:pPr marL="0" indent="0">
                  <a:buNone/>
                </a:pPr>
                <a:r>
                  <a:rPr lang="en-US" sz="2000" dirty="0">
                    <a:sym typeface="Wingdings" pitchFamily="2" charset="2"/>
                  </a:rPr>
                  <a:t>4. Is the following statement true ? :</a:t>
                </a:r>
              </a:p>
              <a:p>
                <a:pPr marL="0" indent="0">
                  <a:buNone/>
                </a:pPr>
                <a:r>
                  <a:rPr lang="en-US" sz="2000" dirty="0">
                    <a:sym typeface="Wingdings" pitchFamily="2" charset="2"/>
                  </a:rPr>
                  <a:t>A point belongs to left strip in only a constant number of recursive calls. </a:t>
                </a:r>
              </a:p>
              <a:p>
                <a:pPr marL="0" indent="0">
                  <a:buNone/>
                </a:pPr>
                <a:endParaRPr lang="en-US" sz="2400" dirty="0">
                  <a:sym typeface="Wingdings" pitchFamily="2" charset="2"/>
                </a:endParaRPr>
              </a:p>
              <a:p>
                <a:pPr marL="0" indent="0">
                  <a:buNone/>
                </a:pPr>
                <a:endParaRPr lang="en-US" sz="2400" dirty="0">
                  <a:sym typeface="Wingdings" pitchFamily="2" charset="2"/>
                </a:endParaRPr>
              </a:p>
              <a:p>
                <a:pPr marL="0" indent="0">
                  <a:buNone/>
                </a:pPr>
                <a:endParaRPr lang="en-US" sz="2400" dirty="0">
                  <a:sym typeface="Wingdings" pitchFamily="2" charset="2"/>
                </a:endParaRPr>
              </a:p>
              <a:p>
                <a:pPr marL="0" indent="0">
                  <a:buNone/>
                </a:pPr>
                <a:endParaRPr lang="en-US" sz="2400" dirty="0">
                  <a:sym typeface="Wingdings" pitchFamily="2" charset="2"/>
                </a:endParaRPr>
              </a:p>
              <a:p>
                <a:endParaRPr lang="en-US" sz="2400" dirty="0"/>
              </a:p>
            </p:txBody>
          </p:sp>
        </mc:Choice>
        <mc:Fallback>
          <p:sp>
            <p:nvSpPr>
              <p:cNvPr id="3" name="Content Placeholder 2">
                <a:extLst>
                  <a:ext uri="{FF2B5EF4-FFF2-40B4-BE49-F238E27FC236}">
                    <a16:creationId xmlns:a16="http://schemas.microsoft.com/office/drawing/2014/main" id="{11CABB67-2CCF-9E44-80BD-9342A853C1B2}"/>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772" t="-763" r="-3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D07F8C-7C8A-FE47-9AEF-46BCF15E67F0}"/>
              </a:ext>
            </a:extLst>
          </p:cNvPr>
          <p:cNvSpPr>
            <a:spLocks noGrp="1"/>
          </p:cNvSpPr>
          <p:nvPr>
            <p:ph type="sldNum" sz="quarter" idx="12"/>
          </p:nvPr>
        </p:nvSpPr>
        <p:spPr/>
        <p:txBody>
          <a:bodyPr/>
          <a:lstStyle/>
          <a:p>
            <a:pPr>
              <a:defRPr/>
            </a:pPr>
            <a:fld id="{147D3F34-CCFE-4664-990B-25D48250FF76}" type="slidenum">
              <a:rPr lang="en-US" smtClean="0"/>
              <a:pPr>
                <a:defRPr/>
              </a:pPr>
              <a:t>35</a:t>
            </a:fld>
            <a:endParaRPr lang="en-US"/>
          </a:p>
        </p:txBody>
      </p:sp>
    </p:spTree>
    <p:extLst>
      <p:ext uri="{BB962C8B-B14F-4D97-AF65-F5344CB8AC3E}">
        <p14:creationId xmlns:p14="http://schemas.microsoft.com/office/powerpoint/2010/main" val="157090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Example Problems</a:t>
            </a:r>
            <a:endParaRPr lang="en-US" sz="3200" dirty="0">
              <a:solidFill>
                <a:srgbClr val="7030A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600200"/>
                <a:ext cx="8991600" cy="4525963"/>
              </a:xfrm>
            </p:spPr>
            <p:txBody>
              <a:bodyPr/>
              <a:lstStyle/>
              <a:p>
                <a:pPr marL="0" indent="0">
                  <a:buNone/>
                </a:pPr>
                <a:endParaRPr lang="en-US" sz="2400" b="1" dirty="0"/>
              </a:p>
              <a:p>
                <a:pPr marL="0" indent="0">
                  <a:buNone/>
                </a:pPr>
                <a:endParaRPr lang="en-US" sz="2000" dirty="0"/>
              </a:p>
              <a:p>
                <a:pPr marL="457200" indent="-457200">
                  <a:buFont typeface="+mj-lt"/>
                  <a:buAutoNum type="arabicPeriod"/>
                </a:pPr>
                <a:r>
                  <a:rPr lang="en-US" sz="2000" b="1" dirty="0"/>
                  <a:t> Merge</a:t>
                </a:r>
                <a:r>
                  <a:rPr lang="en-US" sz="2000" dirty="0"/>
                  <a:t> Sort</a:t>
                </a:r>
              </a:p>
              <a:p>
                <a:pPr marL="457200" indent="-457200">
                  <a:buFont typeface="+mj-lt"/>
                  <a:buAutoNum type="arabicPeriod"/>
                </a:pPr>
                <a:endParaRPr lang="en-US" sz="2000" dirty="0"/>
              </a:p>
              <a:p>
                <a:pPr marL="457200" indent="-457200">
                  <a:buFont typeface="+mj-lt"/>
                  <a:buAutoNum type="arabicPeriod"/>
                </a:pPr>
                <a:r>
                  <a:rPr lang="en-US" sz="2000" b="1" dirty="0"/>
                  <a:t> Multiplication</a:t>
                </a:r>
                <a:r>
                  <a:rPr lang="en-US" sz="2000" dirty="0"/>
                  <a:t> of two </a:t>
                </a:r>
                <a14:m>
                  <m:oMath xmlns:m="http://schemas.openxmlformats.org/officeDocument/2006/math">
                    <m:r>
                      <a:rPr lang="en-US" sz="2000" b="1" i="1">
                        <a:solidFill>
                          <a:srgbClr val="0070C0"/>
                        </a:solidFill>
                        <a:latin typeface="Cambria Math"/>
                      </a:rPr>
                      <m:t>𝒏</m:t>
                    </m:r>
                  </m:oMath>
                </a14:m>
                <a:r>
                  <a:rPr lang="en-US" sz="2000" dirty="0"/>
                  <a:t>-bit integers.</a:t>
                </a:r>
              </a:p>
              <a:p>
                <a:pPr marL="457200" indent="-457200">
                  <a:buFont typeface="+mj-lt"/>
                  <a:buAutoNum type="arabicPeriod"/>
                </a:pPr>
                <a:endParaRPr lang="en-US" sz="2000" dirty="0"/>
              </a:p>
              <a:p>
                <a:pPr marL="457200" indent="-457200">
                  <a:buFont typeface="+mj-lt"/>
                  <a:buAutoNum type="arabicPeriod"/>
                </a:pPr>
                <a:r>
                  <a:rPr lang="en-US" sz="2000" b="1" dirty="0"/>
                  <a:t> </a:t>
                </a:r>
                <a:r>
                  <a:rPr lang="en-US" sz="2000" dirty="0"/>
                  <a:t>Counting the number of </a:t>
                </a:r>
                <a:r>
                  <a:rPr lang="en-US" sz="2000" b="1" dirty="0"/>
                  <a:t>inversions</a:t>
                </a:r>
                <a:r>
                  <a:rPr lang="en-US" sz="2000" dirty="0"/>
                  <a:t> in an array.</a:t>
                </a:r>
              </a:p>
              <a:p>
                <a:pPr marL="457200" indent="-457200">
                  <a:buFont typeface="+mj-lt"/>
                  <a:buAutoNum type="arabicPeriod"/>
                </a:pPr>
                <a:endParaRPr lang="en-US" sz="2000" dirty="0"/>
              </a:p>
              <a:p>
                <a:pPr marL="457200" indent="-457200">
                  <a:buFont typeface="+mj-lt"/>
                  <a:buAutoNum type="arabicPeriod"/>
                </a:pPr>
                <a:r>
                  <a:rPr lang="en-US" sz="2000" b="1" dirty="0"/>
                  <a:t>  </a:t>
                </a:r>
                <a:r>
                  <a:rPr lang="en-US" sz="2000" dirty="0"/>
                  <a:t>Finding  </a:t>
                </a:r>
                <a:r>
                  <a:rPr lang="en-US" sz="2000" b="1" dirty="0"/>
                  <a:t>median </a:t>
                </a:r>
                <a:r>
                  <a:rPr lang="en-US" sz="2000" dirty="0"/>
                  <a:t>of </a:t>
                </a:r>
                <a14:m>
                  <m:oMath xmlns:m="http://schemas.openxmlformats.org/officeDocument/2006/math">
                    <m:r>
                      <a:rPr lang="en-US" sz="2000" b="1" i="1">
                        <a:solidFill>
                          <a:srgbClr val="0070C0"/>
                        </a:solidFill>
                        <a:latin typeface="Cambria Math"/>
                      </a:rPr>
                      <m:t>𝒏</m:t>
                    </m:r>
                    <m:r>
                      <a:rPr lang="en-US" sz="2000" b="1" i="1">
                        <a:solidFill>
                          <a:srgbClr val="0070C0"/>
                        </a:solidFill>
                        <a:latin typeface="Cambria Math"/>
                      </a:rPr>
                      <m:t> </m:t>
                    </m:r>
                  </m:oMath>
                </a14:m>
                <a:r>
                  <a:rPr lang="en-US" sz="2000" dirty="0"/>
                  <a:t>numbers in linear time.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600200"/>
                <a:ext cx="8991600" cy="4525963"/>
              </a:xfrm>
              <a:blipFill>
                <a:blip r:embed="rId6"/>
                <a:stretch>
                  <a:fillRect l="-8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4</a:t>
            </a:fld>
            <a:endParaRPr lang="en-US"/>
          </a:p>
        </p:txBody>
      </p:sp>
    </p:spTree>
    <p:custDataLst>
      <p:tags r:id="rId1"/>
    </p:custDataLst>
    <p:extLst>
      <p:ext uri="{BB962C8B-B14F-4D97-AF65-F5344CB8AC3E}">
        <p14:creationId xmlns:p14="http://schemas.microsoft.com/office/powerpoint/2010/main" val="191405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Divide and Conquer </a:t>
            </a:r>
            <a:r>
              <a:rPr lang="en-US" sz="3200" b="1" dirty="0"/>
              <a:t>Paradigm</a:t>
            </a:r>
            <a:br>
              <a:rPr lang="en-US" sz="3200" b="1" dirty="0"/>
            </a:br>
            <a:r>
              <a:rPr lang="en-US" sz="2400" b="1" dirty="0">
                <a:solidFill>
                  <a:srgbClr val="006C31"/>
                </a:solidFill>
              </a:rPr>
              <a:t>(Advanced Problems)</a:t>
            </a:r>
            <a:endParaRPr lang="en-US" sz="2400" dirty="0">
              <a:solidFill>
                <a:srgbClr val="006C31"/>
              </a:solidFill>
            </a:endParaRPr>
          </a:p>
        </p:txBody>
      </p:sp>
      <p:sp>
        <p:nvSpPr>
          <p:cNvPr id="3" name="Content Placeholder 2"/>
          <p:cNvSpPr>
            <a:spLocks noGrp="1"/>
          </p:cNvSpPr>
          <p:nvPr>
            <p:ph idx="1"/>
          </p:nvPr>
        </p:nvSpPr>
        <p:spPr>
          <a:xfrm>
            <a:off x="76200" y="1600200"/>
            <a:ext cx="8991600" cy="4525963"/>
          </a:xfrm>
        </p:spPr>
        <p:txBody>
          <a:bodyPr/>
          <a:lstStyle/>
          <a:p>
            <a:pPr marL="0" indent="0">
              <a:buNone/>
            </a:pPr>
            <a:endParaRPr lang="en-US" dirty="0"/>
          </a:p>
          <a:p>
            <a:r>
              <a:rPr lang="en-US" b="1" dirty="0"/>
              <a:t>Geometric Problems:</a:t>
            </a:r>
            <a:endParaRPr lang="en-US" dirty="0"/>
          </a:p>
          <a:p>
            <a:pPr marL="857250" lvl="1" indent="-457200">
              <a:buFont typeface="+mj-lt"/>
              <a:buAutoNum type="arabicPeriod"/>
            </a:pPr>
            <a:r>
              <a:rPr lang="en-US" sz="2400" dirty="0">
                <a:solidFill>
                  <a:srgbClr val="002060"/>
                </a:solidFill>
              </a:rPr>
              <a:t>Closest Pair Distance </a:t>
            </a:r>
          </a:p>
          <a:p>
            <a:pPr marL="857250" lvl="1" indent="-457200">
              <a:buFont typeface="+mj-lt"/>
              <a:buAutoNum type="arabicPeriod"/>
            </a:pPr>
            <a:r>
              <a:rPr lang="en-US" sz="2400" dirty="0">
                <a:solidFill>
                  <a:srgbClr val="002060"/>
                </a:solidFill>
              </a:rPr>
              <a:t>Convex Hull </a:t>
            </a:r>
          </a:p>
          <a:p>
            <a:pPr marL="857250" lvl="1" indent="-457200">
              <a:buFont typeface="+mj-lt"/>
              <a:buAutoNum type="arabicPeriod"/>
            </a:pPr>
            <a:r>
              <a:rPr lang="en-US" sz="2400" dirty="0">
                <a:solidFill>
                  <a:srgbClr val="002060"/>
                </a:solidFill>
              </a:rPr>
              <a:t>Non-dominated Points</a:t>
            </a:r>
            <a:endParaRPr lang="en-US" sz="3200" b="1" dirty="0">
              <a:solidFill>
                <a:srgbClr val="002060"/>
              </a:solidFill>
            </a:endParaRPr>
          </a:p>
          <a:p>
            <a:pPr marL="457200" indent="-457200">
              <a:buFont typeface="+mj-lt"/>
              <a:buAutoNum type="arabicPeriod"/>
            </a:pPr>
            <a:endParaRPr lang="en-US" b="1" dirty="0"/>
          </a:p>
          <a:p>
            <a:r>
              <a:rPr lang="en-US" b="1" dirty="0"/>
              <a:t>Number theoretic Problem</a:t>
            </a:r>
          </a:p>
          <a:p>
            <a:pPr marL="800100" lvl="1" indent="-342900">
              <a:buFont typeface="+mj-lt"/>
              <a:buAutoNum type="arabicPeriod"/>
            </a:pPr>
            <a:r>
              <a:rPr lang="en-US" sz="2400" dirty="0">
                <a:solidFill>
                  <a:srgbClr val="002060"/>
                </a:solidFill>
              </a:rPr>
              <a:t>Multiplication of 2 Polynomials</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5</a:t>
            </a:fld>
            <a:endParaRPr lang="en-US"/>
          </a:p>
        </p:txBody>
      </p:sp>
    </p:spTree>
    <p:custDataLst>
      <p:tags r:id="rId1"/>
    </p:custDataLst>
    <p:extLst>
      <p:ext uri="{BB962C8B-B14F-4D97-AF65-F5344CB8AC3E}">
        <p14:creationId xmlns:p14="http://schemas.microsoft.com/office/powerpoint/2010/main" val="8600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left)">
                                      <p:cBhvr>
                                        <p:cTn id="14" dur="2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2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2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2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2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2133600"/>
            <a:ext cx="7772400" cy="1362075"/>
          </a:xfrm>
        </p:spPr>
        <p:txBody>
          <a:bodyPr/>
          <a:lstStyle/>
          <a:p>
            <a:pPr algn="ctr"/>
            <a:r>
              <a:rPr lang="en-US" sz="4400" dirty="0"/>
              <a:t>problem 1</a:t>
            </a:r>
            <a:br>
              <a:rPr lang="en-US" sz="4400" dirty="0"/>
            </a:br>
            <a:endParaRPr lang="en-US" sz="4400" dirty="0"/>
          </a:p>
        </p:txBody>
      </p:sp>
      <p:sp>
        <p:nvSpPr>
          <p:cNvPr id="6" name="Text Placeholder 5"/>
          <p:cNvSpPr>
            <a:spLocks noGrp="1"/>
          </p:cNvSpPr>
          <p:nvPr>
            <p:ph type="body" idx="1"/>
          </p:nvPr>
        </p:nvSpPr>
        <p:spPr>
          <a:xfrm>
            <a:off x="838200" y="2362200"/>
            <a:ext cx="7772400" cy="1500187"/>
          </a:xfrm>
        </p:spPr>
        <p:txBody>
          <a:bodyPr/>
          <a:lstStyle/>
          <a:p>
            <a:pPr algn="ctr"/>
            <a:r>
              <a:rPr lang="en-US" sz="3600" b="1" dirty="0">
                <a:solidFill>
                  <a:srgbClr val="7030A0"/>
                </a:solidFill>
              </a:rPr>
              <a:t>Closest Pair Distance</a:t>
            </a:r>
            <a:endParaRPr lang="en-US" sz="3600" b="1"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dirty="0"/>
          </a:p>
        </p:txBody>
      </p:sp>
    </p:spTree>
    <p:custDataLst>
      <p:tags r:id="rId1"/>
    </p:custDataLst>
    <p:extLst>
      <p:ext uri="{BB962C8B-B14F-4D97-AF65-F5344CB8AC3E}">
        <p14:creationId xmlns:p14="http://schemas.microsoft.com/office/powerpoint/2010/main" val="3741580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7030A0"/>
                </a:solidFill>
              </a:rPr>
              <a:t>Distance </a:t>
            </a:r>
            <a:r>
              <a:rPr lang="en-US" sz="4000" b="1" dirty="0"/>
              <a:t>between 2 points</a:t>
            </a:r>
            <a:endParaRPr lang="en-US" sz="4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13" name="Group 12"/>
          <p:cNvGrpSpPr/>
          <p:nvPr/>
        </p:nvGrpSpPr>
        <p:grpSpPr>
          <a:xfrm>
            <a:off x="171450" y="1676400"/>
            <a:ext cx="8515350" cy="4778555"/>
            <a:chOff x="152400" y="-718965"/>
            <a:chExt cx="8515350" cy="4778555"/>
          </a:xfrm>
        </p:grpSpPr>
        <p:cxnSp>
          <p:nvCxnSpPr>
            <p:cNvPr id="6" name="Straight Arrow Connector 5"/>
            <p:cNvCxnSpPr/>
            <p:nvPr/>
          </p:nvCxnSpPr>
          <p:spPr>
            <a:xfrm>
              <a:off x="457200" y="3728357"/>
              <a:ext cx="8210550" cy="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438150" y="-718965"/>
              <a:ext cx="19050" cy="445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41714" y="369025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1714" y="3690258"/>
                  <a:ext cx="36798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flipH="1">
                  <a:off x="152400" y="289560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flipH="1">
                  <a:off x="152400" y="2895600"/>
                  <a:ext cx="293642" cy="369332"/>
                </a:xfrm>
                <a:prstGeom prst="rect">
                  <a:avLst/>
                </a:prstGeom>
                <a:blipFill>
                  <a:blip r:embed="rId7"/>
                  <a:stretch>
                    <a:fillRect r="-4167" b="-4918"/>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9D6EB3D0-F47D-BB40-92DD-497891EFAB6E}"/>
              </a:ext>
            </a:extLst>
          </p:cNvPr>
          <p:cNvGrpSpPr/>
          <p:nvPr/>
        </p:nvGrpSpPr>
        <p:grpSpPr>
          <a:xfrm>
            <a:off x="3022921" y="4308812"/>
            <a:ext cx="909801" cy="491788"/>
            <a:chOff x="3022921" y="3048000"/>
            <a:chExt cx="909801" cy="491788"/>
          </a:xfrm>
        </p:grpSpPr>
        <p:sp>
          <p:nvSpPr>
            <p:cNvPr id="79" name="Oval 78"/>
            <p:cNvSpPr/>
            <p:nvPr/>
          </p:nvSpPr>
          <p:spPr>
            <a:xfrm>
              <a:off x="35052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CC4EDD-7D91-9A41-95BB-734D15A2E532}"/>
                    </a:ext>
                  </a:extLst>
                </p:cNvPr>
                <p:cNvSpPr txBox="1"/>
                <p:nvPr/>
              </p:nvSpPr>
              <p:spPr>
                <a:xfrm>
                  <a:off x="3022921" y="3170456"/>
                  <a:ext cx="9098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𝑖</m:t>
                            </m:r>
                          </m:sub>
                        </m:sSub>
                        <m:r>
                          <a:rPr lang="en-US" i="1">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E3CC4EDD-7D91-9A41-95BB-734D15A2E532}"/>
                    </a:ext>
                  </a:extLst>
                </p:cNvPr>
                <p:cNvSpPr txBox="1">
                  <a:spLocks noRot="1" noChangeAspect="1" noMove="1" noResize="1" noEditPoints="1" noAdjustHandles="1" noChangeArrowheads="1" noChangeShapeType="1" noTextEdit="1"/>
                </p:cNvSpPr>
                <p:nvPr/>
              </p:nvSpPr>
              <p:spPr>
                <a:xfrm>
                  <a:off x="3022921" y="3170456"/>
                  <a:ext cx="909801" cy="369332"/>
                </a:xfrm>
                <a:prstGeom prst="rect">
                  <a:avLst/>
                </a:prstGeom>
                <a:blipFill>
                  <a:blip r:embed="rId8"/>
                  <a:stretch>
                    <a:fillRect b="-12903"/>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20841348-AFE1-D44C-A755-E199D684B66C}"/>
              </a:ext>
            </a:extLst>
          </p:cNvPr>
          <p:cNvGrpSpPr/>
          <p:nvPr/>
        </p:nvGrpSpPr>
        <p:grpSpPr>
          <a:xfrm>
            <a:off x="5029200" y="3242012"/>
            <a:ext cx="914481" cy="533400"/>
            <a:chOff x="5029200" y="1981200"/>
            <a:chExt cx="914481" cy="533400"/>
          </a:xfrm>
        </p:grpSpPr>
        <p:sp>
          <p:nvSpPr>
            <p:cNvPr id="71" name="Oval 70">
              <a:extLst>
                <a:ext uri="{FF2B5EF4-FFF2-40B4-BE49-F238E27FC236}">
                  <a16:creationId xmlns:a16="http://schemas.microsoft.com/office/drawing/2014/main" id="{9AD01E57-3DEE-2242-B726-404F570020C3}"/>
                </a:ext>
              </a:extLst>
            </p:cNvPr>
            <p:cNvSpPr/>
            <p:nvPr/>
          </p:nvSpPr>
          <p:spPr>
            <a:xfrm>
              <a:off x="5257800"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7441A1F-EFDE-7645-9ACD-9289417FBAD6}"/>
                    </a:ext>
                  </a:extLst>
                </p:cNvPr>
                <p:cNvSpPr txBox="1"/>
                <p:nvPr/>
              </p:nvSpPr>
              <p:spPr>
                <a:xfrm>
                  <a:off x="5029200" y="2122954"/>
                  <a:ext cx="914481"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𝑗</m:t>
                            </m:r>
                          </m:sub>
                        </m:sSub>
                        <m:r>
                          <a:rPr lang="en-US" i="1">
                            <a:latin typeface="Cambria Math" panose="02040503050406030204" pitchFamily="18" charset="0"/>
                          </a:rPr>
                          <m:t>)</m:t>
                        </m:r>
                      </m:oMath>
                    </m:oMathPara>
                  </a14:m>
                  <a:endParaRPr lang="en-US" dirty="0"/>
                </a:p>
              </p:txBody>
            </p:sp>
          </mc:Choice>
          <mc:Fallback xmlns="">
            <p:sp>
              <p:nvSpPr>
                <p:cNvPr id="72" name="TextBox 71">
                  <a:extLst>
                    <a:ext uri="{FF2B5EF4-FFF2-40B4-BE49-F238E27FC236}">
                      <a16:creationId xmlns:a16="http://schemas.microsoft.com/office/drawing/2014/main" id="{C7441A1F-EFDE-7645-9ACD-9289417FBAD6}"/>
                    </a:ext>
                  </a:extLst>
                </p:cNvPr>
                <p:cNvSpPr txBox="1">
                  <a:spLocks noRot="1" noChangeAspect="1" noMove="1" noResize="1" noEditPoints="1" noAdjustHandles="1" noChangeArrowheads="1" noChangeShapeType="1" noTextEdit="1"/>
                </p:cNvSpPr>
                <p:nvPr/>
              </p:nvSpPr>
              <p:spPr>
                <a:xfrm>
                  <a:off x="5029200" y="2122954"/>
                  <a:ext cx="914481" cy="391646"/>
                </a:xfrm>
                <a:prstGeom prst="rect">
                  <a:avLst/>
                </a:prstGeom>
                <a:blipFill>
                  <a:blip r:embed="rId9"/>
                  <a:stretch>
                    <a:fillRect b="-6250"/>
                  </a:stretch>
                </a:blipFill>
              </p:spPr>
              <p:txBody>
                <a:bodyPr/>
                <a:lstStyle/>
                <a:p>
                  <a:r>
                    <a:rPr lang="en-US">
                      <a:noFill/>
                    </a:rPr>
                    <a:t> </a:t>
                  </a:r>
                </a:p>
              </p:txBody>
            </p:sp>
          </mc:Fallback>
        </mc:AlternateContent>
      </p:grpSp>
      <p:cxnSp>
        <p:nvCxnSpPr>
          <p:cNvPr id="73" name="Straight Arrow Connector 72">
            <a:extLst>
              <a:ext uri="{FF2B5EF4-FFF2-40B4-BE49-F238E27FC236}">
                <a16:creationId xmlns:a16="http://schemas.microsoft.com/office/drawing/2014/main" id="{D61817D3-E357-9C4B-8720-6BBA16358C02}"/>
              </a:ext>
            </a:extLst>
          </p:cNvPr>
          <p:cNvCxnSpPr>
            <a:cxnSpLocks/>
            <a:endCxn id="71" idx="3"/>
          </p:cNvCxnSpPr>
          <p:nvPr/>
        </p:nvCxnSpPr>
        <p:spPr>
          <a:xfrm flipV="1">
            <a:off x="3581400" y="3307053"/>
            <a:ext cx="1687559" cy="1001759"/>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11CF25-F827-AF4C-943D-B6ADCC552919}"/>
                  </a:ext>
                </a:extLst>
              </p:cNvPr>
              <p:cNvSpPr txBox="1"/>
              <p:nvPr/>
            </p:nvSpPr>
            <p:spPr>
              <a:xfrm>
                <a:off x="7620000" y="3702727"/>
                <a:ext cx="1205779" cy="400110"/>
              </a:xfrm>
              <a:prstGeom prst="rect">
                <a:avLst/>
              </a:prstGeom>
              <a:solidFill>
                <a:srgbClr val="FFC000"/>
              </a:solidFill>
            </p:spPr>
            <p:txBody>
              <a:bodyPr wrap="none" rtlCol="0">
                <a:spAutoFit/>
              </a:bodyPr>
              <a:lstStyle/>
              <a:p>
                <a:r>
                  <a:rPr lang="en-US" sz="2000" b="1" dirty="0"/>
                  <a:t>O</a:t>
                </a:r>
                <a:r>
                  <a:rPr lang="en-US" sz="2000" dirty="0"/>
                  <a:t>(</a:t>
                </a:r>
                <a14:m>
                  <m:oMath xmlns:m="http://schemas.openxmlformats.org/officeDocument/2006/math">
                    <m:r>
                      <a:rPr lang="en-US" sz="2000" b="1" i="1" smtClean="0">
                        <a:solidFill>
                          <a:srgbClr val="0070C0"/>
                        </a:solidFill>
                        <a:latin typeface="Cambria Math" panose="02040503050406030204" pitchFamily="18" charset="0"/>
                      </a:rPr>
                      <m:t>𝟏</m:t>
                    </m:r>
                  </m:oMath>
                </a14:m>
                <a:r>
                  <a:rPr lang="en-US" sz="2000" dirty="0"/>
                  <a:t>) time</a:t>
                </a:r>
              </a:p>
            </p:txBody>
          </p:sp>
        </mc:Choice>
        <mc:Fallback xmlns="">
          <p:sp>
            <p:nvSpPr>
              <p:cNvPr id="14" name="TextBox 13">
                <a:extLst>
                  <a:ext uri="{FF2B5EF4-FFF2-40B4-BE49-F238E27FC236}">
                    <a16:creationId xmlns:a16="http://schemas.microsoft.com/office/drawing/2014/main" id="{BF11CF25-F827-AF4C-943D-B6ADCC552919}"/>
                  </a:ext>
                </a:extLst>
              </p:cNvPr>
              <p:cNvSpPr txBox="1">
                <a:spLocks noRot="1" noChangeAspect="1" noMove="1" noResize="1" noEditPoints="1" noAdjustHandles="1" noChangeArrowheads="1" noChangeShapeType="1" noTextEdit="1"/>
              </p:cNvSpPr>
              <p:nvPr/>
            </p:nvSpPr>
            <p:spPr>
              <a:xfrm>
                <a:off x="7620000" y="3702727"/>
                <a:ext cx="1205779" cy="400110"/>
              </a:xfrm>
              <a:prstGeom prst="rect">
                <a:avLst/>
              </a:prstGeom>
              <a:blipFill>
                <a:blip r:embed="rId10"/>
                <a:stretch>
                  <a:fillRect l="-5208" t="-9091" r="-3125" b="-2424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4331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wipe(down)">
                                      <p:cBhvr>
                                        <p:cTn id="21" dur="500"/>
                                        <p:tgtEl>
                                          <p:spTgt spid="73"/>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500" fill="hold"/>
                                        <p:tgtEl>
                                          <p:spTgt spid="14"/>
                                        </p:tgtEl>
                                        <p:attrNameLst>
                                          <p:attrName>ppt_x</p:attrName>
                                        </p:attrNameLst>
                                      </p:cBhvr>
                                      <p:tavLst>
                                        <p:tav tm="0">
                                          <p:val>
                                            <p:strVal val="1+#ppt_w/2"/>
                                          </p:val>
                                        </p:tav>
                                        <p:tav tm="100000">
                                          <p:val>
                                            <p:strVal val="#ppt_x"/>
                                          </p:val>
                                        </p:tav>
                                      </p:tavLst>
                                    </p:anim>
                                    <p:anim calcmode="lin" valueType="num">
                                      <p:cBhvr additive="base">
                                        <p:cTn id="27"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a:t>
            </a:r>
            <a:r>
              <a:rPr lang="en-US" sz="4000" b="1" dirty="0">
                <a:solidFill>
                  <a:srgbClr val="7030A0"/>
                </a:solidFill>
              </a:rPr>
              <a:t>Closest Pair Distance </a:t>
            </a:r>
            <a:r>
              <a:rPr lang="en-US" sz="4000" b="1" dirty="0"/>
              <a:t>Problem</a:t>
            </a:r>
            <a:endParaRPr lang="en-US" sz="4000" dirty="0"/>
          </a:p>
        </p:txBody>
      </p:sp>
      <p:sp>
        <p:nvSpPr>
          <p:cNvPr id="3" name="Content Placeholder 2"/>
          <p:cNvSpPr>
            <a:spLocks noGrp="1"/>
          </p:cNvSpPr>
          <p:nvPr>
            <p:ph idx="1"/>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sp>
        <p:nvSpPr>
          <p:cNvPr id="34" name="Oval 33"/>
          <p:cNvSpPr/>
          <p:nvPr/>
        </p:nvSpPr>
        <p:spPr>
          <a:xfrm>
            <a:off x="3276600" y="2895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6576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629400" y="3505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648200" y="4724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4191000" y="4953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60198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p:cNvSpPr/>
          <p:nvPr/>
        </p:nvSpPr>
        <p:spPr>
          <a:xfrm>
            <a:off x="6096000" y="5181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p:cNvSpPr/>
          <p:nvPr/>
        </p:nvSpPr>
        <p:spPr>
          <a:xfrm>
            <a:off x="5486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Arrow Connector 43"/>
          <p:cNvCxnSpPr>
            <a:stCxn id="49" idx="1"/>
            <a:endCxn id="56" idx="7"/>
          </p:cNvCxnSpPr>
          <p:nvPr/>
        </p:nvCxnSpPr>
        <p:spPr>
          <a:xfrm flipH="1" flipV="1">
            <a:off x="1741441" y="3211559"/>
            <a:ext cx="250918" cy="76200"/>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31242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p:cNvSpPr/>
          <p:nvPr/>
        </p:nvSpPr>
        <p:spPr>
          <a:xfrm>
            <a:off x="2743200" y="3657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69342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6477000" y="2590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5334000" y="5105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5" name="TextBox 44"/>
              <p:cNvSpPr txBox="1"/>
              <p:nvPr/>
            </p:nvSpPr>
            <p:spPr>
              <a:xfrm>
                <a:off x="1581051" y="3276600"/>
                <a:ext cx="3722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a:rPr>
                        <m:t>𝜹</m:t>
                      </m:r>
                    </m:oMath>
                  </m:oMathPara>
                </a14:m>
                <a:endParaRPr lang="en-US" b="1" dirty="0"/>
              </a:p>
            </p:txBody>
          </p:sp>
        </mc:Choice>
        <mc:Fallback xmlns="">
          <p:sp>
            <p:nvSpPr>
              <p:cNvPr id="45" name="TextBox 44"/>
              <p:cNvSpPr txBox="1">
                <a:spLocks noRot="1" noChangeAspect="1" noMove="1" noResize="1" noEditPoints="1" noAdjustHandles="1" noChangeArrowheads="1" noChangeShapeType="1" noTextEdit="1"/>
              </p:cNvSpPr>
              <p:nvPr/>
            </p:nvSpPr>
            <p:spPr>
              <a:xfrm>
                <a:off x="1581051" y="3276600"/>
                <a:ext cx="372218" cy="369332"/>
              </a:xfrm>
              <a:prstGeom prst="rect">
                <a:avLst/>
              </a:prstGeom>
              <a:blipFill rotWithShape="1">
                <a:blip r:embed="rId5"/>
                <a:stretch>
                  <a:fillRect t="-8333" r="-22951" b="-25000"/>
                </a:stretch>
              </a:blipFill>
            </p:spPr>
            <p:txBody>
              <a:bodyPr/>
              <a:lstStyle/>
              <a:p>
                <a:r>
                  <a:rPr lang="en-US">
                    <a:noFill/>
                  </a:rPr>
                  <a:t> </a:t>
                </a:r>
              </a:p>
            </p:txBody>
          </p:sp>
        </mc:Fallback>
      </mc:AlternateContent>
      <p:sp>
        <p:nvSpPr>
          <p:cNvPr id="47" name="Oval 46"/>
          <p:cNvSpPr/>
          <p:nvPr/>
        </p:nvSpPr>
        <p:spPr>
          <a:xfrm>
            <a:off x="2438400" y="2667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1981200" y="3276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2133600" y="3962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676400" y="3200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7" name="Oval 56"/>
          <p:cNvSpPr/>
          <p:nvPr/>
        </p:nvSpPr>
        <p:spPr>
          <a:xfrm>
            <a:off x="19050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8" name="Oval 57"/>
          <p:cNvSpPr/>
          <p:nvPr/>
        </p:nvSpPr>
        <p:spPr>
          <a:xfrm>
            <a:off x="1752600"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9" name="Oval 58"/>
          <p:cNvSpPr/>
          <p:nvPr/>
        </p:nvSpPr>
        <p:spPr>
          <a:xfrm>
            <a:off x="4267200"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0" name="Oval 59"/>
          <p:cNvSpPr/>
          <p:nvPr/>
        </p:nvSpPr>
        <p:spPr>
          <a:xfrm>
            <a:off x="5486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Oval 60"/>
          <p:cNvSpPr/>
          <p:nvPr/>
        </p:nvSpPr>
        <p:spPr>
          <a:xfrm>
            <a:off x="5486400" y="4495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2" name="Oval 61"/>
          <p:cNvSpPr/>
          <p:nvPr/>
        </p:nvSpPr>
        <p:spPr>
          <a:xfrm>
            <a:off x="5638800" y="5562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3" name="Oval 62"/>
          <p:cNvSpPr/>
          <p:nvPr/>
        </p:nvSpPr>
        <p:spPr>
          <a:xfrm>
            <a:off x="57912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4" name="Oval 63"/>
          <p:cNvSpPr/>
          <p:nvPr/>
        </p:nvSpPr>
        <p:spPr>
          <a:xfrm>
            <a:off x="6629400" y="182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5" name="Oval 64"/>
          <p:cNvSpPr/>
          <p:nvPr/>
        </p:nvSpPr>
        <p:spPr>
          <a:xfrm>
            <a:off x="7772400"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6" name="Oval 65"/>
          <p:cNvSpPr/>
          <p:nvPr/>
        </p:nvSpPr>
        <p:spPr>
          <a:xfrm>
            <a:off x="7924800" y="4038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7" name="Oval 66"/>
          <p:cNvSpPr/>
          <p:nvPr/>
        </p:nvSpPr>
        <p:spPr>
          <a:xfrm>
            <a:off x="7924800"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Oval 67"/>
          <p:cNvSpPr/>
          <p:nvPr/>
        </p:nvSpPr>
        <p:spPr>
          <a:xfrm>
            <a:off x="7772400" y="5334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5" name="Oval 74"/>
          <p:cNvSpPr/>
          <p:nvPr/>
        </p:nvSpPr>
        <p:spPr>
          <a:xfrm>
            <a:off x="1371600" y="5029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6" name="Oval 75"/>
          <p:cNvSpPr/>
          <p:nvPr/>
        </p:nvSpPr>
        <p:spPr>
          <a:xfrm>
            <a:off x="838200" y="579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7" name="Oval 76"/>
          <p:cNvSpPr/>
          <p:nvPr/>
        </p:nvSpPr>
        <p:spPr>
          <a:xfrm>
            <a:off x="4343400" y="3886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Oval 77"/>
          <p:cNvSpPr/>
          <p:nvPr/>
        </p:nvSpPr>
        <p:spPr>
          <a:xfrm>
            <a:off x="4343400" y="5638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Oval 78"/>
          <p:cNvSpPr/>
          <p:nvPr/>
        </p:nvSpPr>
        <p:spPr>
          <a:xfrm>
            <a:off x="4800600" y="601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4724400" y="5257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Oval 80"/>
          <p:cNvSpPr/>
          <p:nvPr/>
        </p:nvSpPr>
        <p:spPr>
          <a:xfrm>
            <a:off x="4343400" y="4419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Oval 81"/>
          <p:cNvSpPr/>
          <p:nvPr/>
        </p:nvSpPr>
        <p:spPr>
          <a:xfrm>
            <a:off x="4876800" y="4191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Oval 82"/>
          <p:cNvSpPr/>
          <p:nvPr/>
        </p:nvSpPr>
        <p:spPr>
          <a:xfrm>
            <a:off x="4724400" y="3048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Oval 83"/>
          <p:cNvSpPr/>
          <p:nvPr/>
        </p:nvSpPr>
        <p:spPr>
          <a:xfrm>
            <a:off x="4724400" y="2438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Oval 84"/>
          <p:cNvSpPr/>
          <p:nvPr/>
        </p:nvSpPr>
        <p:spPr>
          <a:xfrm>
            <a:off x="4267200" y="2743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4038600" y="34290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5181600" y="3581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p:nvPr/>
        </p:nvGrpSpPr>
        <p:grpSpPr>
          <a:xfrm>
            <a:off x="171450" y="1676400"/>
            <a:ext cx="8515350" cy="4778555"/>
            <a:chOff x="152400" y="-718965"/>
            <a:chExt cx="8515350" cy="4778555"/>
          </a:xfrm>
        </p:grpSpPr>
        <p:cxnSp>
          <p:nvCxnSpPr>
            <p:cNvPr id="6" name="Straight Arrow Connector 5"/>
            <p:cNvCxnSpPr/>
            <p:nvPr/>
          </p:nvCxnSpPr>
          <p:spPr>
            <a:xfrm>
              <a:off x="457200" y="3728357"/>
              <a:ext cx="8210550" cy="2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438150" y="-718965"/>
              <a:ext cx="19050" cy="445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41714" y="369025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041714" y="3690258"/>
                  <a:ext cx="36798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flipH="1">
                  <a:off x="152400" y="2895600"/>
                  <a:ext cx="2936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flipH="1">
                  <a:off x="152400" y="2895600"/>
                  <a:ext cx="293642" cy="369332"/>
                </a:xfrm>
                <a:prstGeom prst="rect">
                  <a:avLst/>
                </a:prstGeom>
                <a:blipFill>
                  <a:blip r:embed="rId7"/>
                  <a:stretch>
                    <a:fillRect r="-4167" b="-491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57151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80">
                                          <p:stCondLst>
                                            <p:cond delay="0"/>
                                          </p:stCondLst>
                                        </p:cTn>
                                        <p:tgtEl>
                                          <p:spTgt spid="44"/>
                                        </p:tgtEl>
                                      </p:cBhvr>
                                    </p:animEffect>
                                    <p:anim calcmode="lin" valueType="num">
                                      <p:cBhvr>
                                        <p:cTn id="8"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13" dur="26">
                                          <p:stCondLst>
                                            <p:cond delay="650"/>
                                          </p:stCondLst>
                                        </p:cTn>
                                        <p:tgtEl>
                                          <p:spTgt spid="44"/>
                                        </p:tgtEl>
                                      </p:cBhvr>
                                      <p:to x="100000" y="60000"/>
                                    </p:animScale>
                                    <p:animScale>
                                      <p:cBhvr>
                                        <p:cTn id="14" dur="166" decel="50000">
                                          <p:stCondLst>
                                            <p:cond delay="676"/>
                                          </p:stCondLst>
                                        </p:cTn>
                                        <p:tgtEl>
                                          <p:spTgt spid="44"/>
                                        </p:tgtEl>
                                      </p:cBhvr>
                                      <p:to x="100000" y="100000"/>
                                    </p:animScale>
                                    <p:animScale>
                                      <p:cBhvr>
                                        <p:cTn id="15" dur="26">
                                          <p:stCondLst>
                                            <p:cond delay="1312"/>
                                          </p:stCondLst>
                                        </p:cTn>
                                        <p:tgtEl>
                                          <p:spTgt spid="44"/>
                                        </p:tgtEl>
                                      </p:cBhvr>
                                      <p:to x="100000" y="80000"/>
                                    </p:animScale>
                                    <p:animScale>
                                      <p:cBhvr>
                                        <p:cTn id="16" dur="166" decel="50000">
                                          <p:stCondLst>
                                            <p:cond delay="1338"/>
                                          </p:stCondLst>
                                        </p:cTn>
                                        <p:tgtEl>
                                          <p:spTgt spid="44"/>
                                        </p:tgtEl>
                                      </p:cBhvr>
                                      <p:to x="100000" y="100000"/>
                                    </p:animScale>
                                    <p:animScale>
                                      <p:cBhvr>
                                        <p:cTn id="17" dur="26">
                                          <p:stCondLst>
                                            <p:cond delay="1642"/>
                                          </p:stCondLst>
                                        </p:cTn>
                                        <p:tgtEl>
                                          <p:spTgt spid="44"/>
                                        </p:tgtEl>
                                      </p:cBhvr>
                                      <p:to x="100000" y="90000"/>
                                    </p:animScale>
                                    <p:animScale>
                                      <p:cBhvr>
                                        <p:cTn id="18" dur="166" decel="50000">
                                          <p:stCondLst>
                                            <p:cond delay="1668"/>
                                          </p:stCondLst>
                                        </p:cTn>
                                        <p:tgtEl>
                                          <p:spTgt spid="44"/>
                                        </p:tgtEl>
                                      </p:cBhvr>
                                      <p:to x="100000" y="100000"/>
                                    </p:animScale>
                                    <p:animScale>
                                      <p:cBhvr>
                                        <p:cTn id="19" dur="26">
                                          <p:stCondLst>
                                            <p:cond delay="1808"/>
                                          </p:stCondLst>
                                        </p:cTn>
                                        <p:tgtEl>
                                          <p:spTgt spid="44"/>
                                        </p:tgtEl>
                                      </p:cBhvr>
                                      <p:to x="100000" y="95000"/>
                                    </p:animScale>
                                    <p:animScale>
                                      <p:cBhvr>
                                        <p:cTn id="20" dur="166" decel="50000">
                                          <p:stCondLst>
                                            <p:cond delay="1834"/>
                                          </p:stCondLst>
                                        </p:cTn>
                                        <p:tgtEl>
                                          <p:spTgt spid="4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1000"/>
                                        <p:tgtEl>
                                          <p:spTgt spid="45"/>
                                        </p:tgtEl>
                                      </p:cBhvr>
                                    </p:animEffect>
                                    <p:anim calcmode="lin" valueType="num">
                                      <p:cBhvr>
                                        <p:cTn id="26" dur="1000" fill="hold"/>
                                        <p:tgtEl>
                                          <p:spTgt spid="45"/>
                                        </p:tgtEl>
                                        <p:attrNameLst>
                                          <p:attrName>ppt_x</p:attrName>
                                        </p:attrNameLst>
                                      </p:cBhvr>
                                      <p:tavLst>
                                        <p:tav tm="0">
                                          <p:val>
                                            <p:strVal val="#ppt_x"/>
                                          </p:val>
                                        </p:tav>
                                        <p:tav tm="100000">
                                          <p:val>
                                            <p:strVal val="#ppt_x"/>
                                          </p:val>
                                        </p:tav>
                                      </p:tavLst>
                                    </p:anim>
                                    <p:anim calcmode="lin" valueType="num">
                                      <p:cBhvr>
                                        <p:cTn id="27"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b="1" dirty="0"/>
              <a:t>The </a:t>
            </a:r>
            <a:r>
              <a:rPr lang="en-US" sz="4000" b="1" dirty="0">
                <a:solidFill>
                  <a:srgbClr val="7030A0"/>
                </a:solidFill>
              </a:rPr>
              <a:t>Closest Pair Distance </a:t>
            </a:r>
            <a:r>
              <a:rPr lang="en-US" sz="4000" b="1" dirty="0"/>
              <a:t>Problem</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sz="2000" b="1" dirty="0">
                    <a:solidFill>
                      <a:srgbClr val="C00000"/>
                    </a:solidFill>
                  </a:rPr>
                  <a:t>Problem Definition:</a:t>
                </a:r>
              </a:p>
              <a:p>
                <a:pPr marL="0" indent="0">
                  <a:buNone/>
                </a:pPr>
                <a:r>
                  <a:rPr lang="en-US" sz="2000" dirty="0"/>
                  <a:t>Given a set </a:t>
                </a:r>
                <a14:m>
                  <m:oMath xmlns:m="http://schemas.openxmlformats.org/officeDocument/2006/math">
                    <m:r>
                      <a:rPr lang="en-US" sz="2000" b="1" i="1" smtClean="0">
                        <a:solidFill>
                          <a:srgbClr val="0070C0"/>
                        </a:solidFill>
                        <a:latin typeface="Cambria Math"/>
                      </a:rPr>
                      <m:t>𝑷</m:t>
                    </m:r>
                    <m:r>
                      <a:rPr lang="en-US" sz="2000" b="1" i="1">
                        <a:solidFill>
                          <a:srgbClr val="0070C0"/>
                        </a:solidFill>
                        <a:latin typeface="Cambria Math"/>
                      </a:rPr>
                      <m:t> </m:t>
                    </m:r>
                  </m:oMath>
                </a14:m>
                <a:r>
                  <a:rPr lang="en-US" sz="2000" dirty="0"/>
                  <a:t>of </a:t>
                </a:r>
                <a14:m>
                  <m:oMath xmlns:m="http://schemas.openxmlformats.org/officeDocument/2006/math">
                    <m:r>
                      <a:rPr lang="en-US" sz="2000" b="1" i="1">
                        <a:solidFill>
                          <a:srgbClr val="0070C0"/>
                        </a:solidFill>
                        <a:latin typeface="Cambria Math"/>
                      </a:rPr>
                      <m:t>𝒏</m:t>
                    </m:r>
                    <m:r>
                      <a:rPr lang="en-US" sz="2000" b="1" i="1" smtClean="0">
                        <a:solidFill>
                          <a:srgbClr val="0070C0"/>
                        </a:solidFill>
                        <a:latin typeface="Cambria Math"/>
                      </a:rPr>
                      <m:t>&gt;</m:t>
                    </m:r>
                    <m:r>
                      <a:rPr lang="en-US" sz="2000" b="1" i="1" smtClean="0">
                        <a:solidFill>
                          <a:srgbClr val="0070C0"/>
                        </a:solidFill>
                        <a:latin typeface="Cambria Math"/>
                      </a:rPr>
                      <m:t>𝟏</m:t>
                    </m:r>
                    <m:r>
                      <a:rPr lang="en-US" sz="2000" b="1" i="1">
                        <a:solidFill>
                          <a:srgbClr val="0070C0"/>
                        </a:solidFill>
                        <a:latin typeface="Cambria Math"/>
                      </a:rPr>
                      <m:t> </m:t>
                    </m:r>
                  </m:oMath>
                </a14:m>
                <a:r>
                  <a:rPr lang="en-US" sz="2000" dirty="0"/>
                  <a:t>points in plane, </a:t>
                </a:r>
              </a:p>
              <a:p>
                <a:pPr marL="0" indent="0">
                  <a:buNone/>
                </a:pPr>
                <a:r>
                  <a:rPr lang="en-US" sz="2000" dirty="0"/>
                  <a:t>compute the minimum Euclidean distance among all pairs of points.</a:t>
                </a:r>
              </a:p>
              <a:p>
                <a:pPr marL="0" indent="0">
                  <a:buNone/>
                </a:pPr>
                <a:endParaRPr lang="en-US" sz="2000" dirty="0"/>
              </a:p>
              <a:p>
                <a:pPr marL="0" indent="0">
                  <a:buNone/>
                </a:pPr>
                <a:endParaRPr lang="en-US" sz="2000" dirty="0"/>
              </a:p>
              <a:p>
                <a:pPr marL="0" indent="0">
                  <a:buNone/>
                </a:pPr>
                <a:r>
                  <a:rPr lang="en-US" sz="2000" b="1" dirty="0">
                    <a:solidFill>
                      <a:srgbClr val="7030A0"/>
                    </a:solidFill>
                  </a:rPr>
                  <a:t>Algorithms:</a:t>
                </a:r>
              </a:p>
              <a:p>
                <a:r>
                  <a:rPr lang="en-US" sz="2000" b="1" dirty="0"/>
                  <a:t>O</a:t>
                </a:r>
                <a:r>
                  <a:rPr lang="en-US" sz="2000" dirty="0"/>
                  <a:t>(</a:t>
                </a:r>
                <a14:m>
                  <m:oMath xmlns:m="http://schemas.openxmlformats.org/officeDocument/2006/math">
                    <m:sSup>
                      <m:sSupPr>
                        <m:ctrlPr>
                          <a:rPr lang="en-US" sz="2000" b="1" i="1" smtClean="0">
                            <a:solidFill>
                              <a:srgbClr val="0070C0"/>
                            </a:solidFill>
                            <a:latin typeface="Cambria Math" panose="02040503050406030204" pitchFamily="18" charset="0"/>
                          </a:rPr>
                        </m:ctrlPr>
                      </m:sSupPr>
                      <m:e>
                        <m:r>
                          <a:rPr lang="en-US" sz="2000" b="1" i="1">
                            <a:solidFill>
                              <a:srgbClr val="0070C0"/>
                            </a:solidFill>
                            <a:latin typeface="Cambria Math"/>
                          </a:rPr>
                          <m:t>𝒏</m:t>
                        </m:r>
                      </m:e>
                      <m:sup>
                        <m:r>
                          <a:rPr lang="en-US" sz="2000" b="1" i="1" smtClean="0">
                            <a:solidFill>
                              <a:srgbClr val="0070C0"/>
                            </a:solidFill>
                            <a:latin typeface="Cambria Math"/>
                          </a:rPr>
                          <m:t>𝟐</m:t>
                        </m:r>
                      </m:sup>
                    </m:sSup>
                  </m:oMath>
                </a14:m>
                <a:r>
                  <a:rPr lang="en-US" sz="2000" dirty="0"/>
                  <a:t>) : </a:t>
                </a:r>
                <a:r>
                  <a:rPr lang="en-US" sz="2000" b="1" dirty="0">
                    <a:solidFill>
                      <a:srgbClr val="002060"/>
                    </a:solidFill>
                  </a:rPr>
                  <a:t>Trivial algorithm</a:t>
                </a:r>
              </a:p>
              <a:p>
                <a:r>
                  <a:rPr lang="en-US" sz="2000" b="1" dirty="0"/>
                  <a:t>O</a:t>
                </a:r>
                <a:r>
                  <a:rPr lang="en-US" sz="2000" dirty="0"/>
                  <a:t>(</a:t>
                </a:r>
                <a14:m>
                  <m:oMath xmlns:m="http://schemas.openxmlformats.org/officeDocument/2006/math">
                    <m:r>
                      <a:rPr lang="en-US" sz="2000" b="1" i="1">
                        <a:solidFill>
                          <a:srgbClr val="0070C0"/>
                        </a:solidFill>
                        <a:latin typeface="Cambria Math"/>
                      </a:rPr>
                      <m:t>𝒏</m:t>
                    </m:r>
                    <m:r>
                      <a:rPr lang="en-US" sz="2000" b="1" i="1" smtClean="0">
                        <a:solidFill>
                          <a:srgbClr val="0070C0"/>
                        </a:solidFill>
                        <a:latin typeface="Cambria Math"/>
                      </a:rPr>
                      <m:t> </m:t>
                    </m:r>
                    <m:r>
                      <a:rPr lang="en-US" sz="2000" b="1" i="0" smtClean="0">
                        <a:solidFill>
                          <a:schemeClr val="tx1"/>
                        </a:solidFill>
                        <a:latin typeface="Cambria Math"/>
                      </a:rPr>
                      <m:t>𝐥𝐨𝐠</m:t>
                    </m:r>
                    <m:r>
                      <a:rPr lang="en-US" sz="2000" b="1" i="1" smtClean="0">
                        <a:solidFill>
                          <a:srgbClr val="0070C0"/>
                        </a:solidFill>
                        <a:latin typeface="Cambria Math"/>
                      </a:rPr>
                      <m:t> </m:t>
                    </m:r>
                    <m:r>
                      <a:rPr lang="en-US" sz="2000" b="1" i="1" smtClean="0">
                        <a:solidFill>
                          <a:srgbClr val="0070C0"/>
                        </a:solidFill>
                        <a:latin typeface="Cambria Math"/>
                      </a:rPr>
                      <m:t>𝒏</m:t>
                    </m:r>
                  </m:oMath>
                </a14:m>
                <a:r>
                  <a:rPr lang="en-US" sz="2000" dirty="0"/>
                  <a:t>) : </a:t>
                </a:r>
                <a:r>
                  <a:rPr lang="en-US" sz="2000" b="1" dirty="0">
                    <a:solidFill>
                      <a:srgbClr val="002060"/>
                    </a:solidFill>
                  </a:rPr>
                  <a:t>Divide and Conquer </a:t>
                </a:r>
                <a:r>
                  <a:rPr lang="en-US" sz="2000" dirty="0">
                    <a:solidFill>
                      <a:srgbClr val="002060"/>
                    </a:solidFill>
                  </a:rPr>
                  <a:t>based algorithm</a:t>
                </a:r>
              </a:p>
              <a:p>
                <a:pPr marL="0" indent="0">
                  <a:buNone/>
                </a:pPr>
                <a:endParaRPr lang="en-US" sz="2000" b="1" dirty="0">
                  <a:solidFill>
                    <a:srgbClr val="002060"/>
                  </a:solidFill>
                </a:endParaRP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5"/>
                <a:stretch>
                  <a:fillRect l="-741"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9</a:t>
            </a:fld>
            <a:endParaRPr lang="en-US"/>
          </a:p>
        </p:txBody>
      </p:sp>
      <p:sp>
        <p:nvSpPr>
          <p:cNvPr id="7" name="Rectangle 6"/>
          <p:cNvSpPr/>
          <p:nvPr/>
        </p:nvSpPr>
        <p:spPr>
          <a:xfrm>
            <a:off x="4953000" y="2362200"/>
            <a:ext cx="3733800"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09800" y="4191000"/>
            <a:ext cx="3810000" cy="38100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33275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125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225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1500"/>
                                        <p:tgtEl>
                                          <p:spTgt spid="7"/>
                                        </p:tgtEl>
                                      </p:cBhvr>
                                    </p:animEffect>
                                    <p:set>
                                      <p:cBhvr>
                                        <p:cTn id="22" dur="1" fill="hold">
                                          <p:stCondLst>
                                            <p:cond delay="1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left)">
                                      <p:cBhvr>
                                        <p:cTn id="32" dur="10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wipe(left)">
                                      <p:cBhvr>
                                        <p:cTn id="37" dur="20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000"/>
                                        <p:tgtEl>
                                          <p:spTgt spid="8"/>
                                        </p:tgtEl>
                                      </p:cBhvr>
                                    </p:animEffect>
                                    <p:set>
                                      <p:cBhvr>
                                        <p:cTn id="42"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4"/>
</p:tagLst>
</file>

<file path=ppt/tags/tag10.xml><?xml version="1.0" encoding="utf-8"?>
<p:tagLst xmlns:a="http://schemas.openxmlformats.org/drawingml/2006/main" xmlns:r="http://schemas.openxmlformats.org/officeDocument/2006/relationships" xmlns:p="http://schemas.openxmlformats.org/presentationml/2006/main">
  <p:tag name="TIMING" val="|0.4|2.1|4.9|1.8|1|1.9|5.5|8.2|2.6|9.4"/>
</p:tagLst>
</file>

<file path=ppt/tags/tag11.xml><?xml version="1.0" encoding="utf-8"?>
<p:tagLst xmlns:a="http://schemas.openxmlformats.org/drawingml/2006/main" xmlns:r="http://schemas.openxmlformats.org/officeDocument/2006/relationships" xmlns:p="http://schemas.openxmlformats.org/presentationml/2006/main">
  <p:tag name="TIMING" val="|0.5|2.9|5.7|0.7|2.3|2.1|4.2|0.9|1.3|1.9"/>
</p:tagLst>
</file>

<file path=ppt/tags/tag12.xml><?xml version="1.0" encoding="utf-8"?>
<p:tagLst xmlns:a="http://schemas.openxmlformats.org/drawingml/2006/main" xmlns:r="http://schemas.openxmlformats.org/officeDocument/2006/relationships" xmlns:p="http://schemas.openxmlformats.org/presentationml/2006/main">
  <p:tag name="TIMING" val="|0.3|3.3"/>
</p:tagLst>
</file>

<file path=ppt/tags/tag13.xml><?xml version="1.0" encoding="utf-8"?>
<p:tagLst xmlns:a="http://schemas.openxmlformats.org/drawingml/2006/main" xmlns:r="http://schemas.openxmlformats.org/officeDocument/2006/relationships" xmlns:p="http://schemas.openxmlformats.org/presentationml/2006/main">
  <p:tag name="TIMING" val="|1.5|13.1|8|3|3.7|1.2|7.6|1.4|4.9|1.6"/>
</p:tagLst>
</file>

<file path=ppt/tags/tag14.xml><?xml version="1.0" encoding="utf-8"?>
<p:tagLst xmlns:a="http://schemas.openxmlformats.org/drawingml/2006/main" xmlns:r="http://schemas.openxmlformats.org/officeDocument/2006/relationships" xmlns:p="http://schemas.openxmlformats.org/presentationml/2006/main">
  <p:tag name="TIMING" val="|0.3|11.3|1.9|5.4|1.8|1.6"/>
</p:tagLst>
</file>

<file path=ppt/tags/tag15.xml><?xml version="1.0" encoding="utf-8"?>
<p:tagLst xmlns:a="http://schemas.openxmlformats.org/drawingml/2006/main" xmlns:r="http://schemas.openxmlformats.org/officeDocument/2006/relationships" xmlns:p="http://schemas.openxmlformats.org/presentationml/2006/main">
  <p:tag name="TIMING" val="|0.4|28|6.4|0.8|8.6|11.2|1.1|6.2|8.6|1.2|9.2|10.8|0.8|1.8|5.7|1.2|6.4|2"/>
</p:tagLst>
</file>

<file path=ppt/tags/tag16.xml><?xml version="1.0" encoding="utf-8"?>
<p:tagLst xmlns:a="http://schemas.openxmlformats.org/drawingml/2006/main" xmlns:r="http://schemas.openxmlformats.org/officeDocument/2006/relationships" xmlns:p="http://schemas.openxmlformats.org/presentationml/2006/main">
  <p:tag name="TIMING" val="|11.7|4.2|7.6"/>
</p:tagLst>
</file>

<file path=ppt/tags/tag17.xml><?xml version="1.0" encoding="utf-8"?>
<p:tagLst xmlns:a="http://schemas.openxmlformats.org/drawingml/2006/main" xmlns:r="http://schemas.openxmlformats.org/officeDocument/2006/relationships" xmlns:p="http://schemas.openxmlformats.org/presentationml/2006/main">
  <p:tag name="TIMING" val="|1.9|13.3"/>
</p:tagLst>
</file>

<file path=ppt/tags/tag18.xml><?xml version="1.0" encoding="utf-8"?>
<p:tagLst xmlns:a="http://schemas.openxmlformats.org/drawingml/2006/main" xmlns:r="http://schemas.openxmlformats.org/officeDocument/2006/relationships" xmlns:p="http://schemas.openxmlformats.org/presentationml/2006/main">
  <p:tag name="TIMING" val="|0.6|0.9|11.5|1"/>
</p:tagLst>
</file>

<file path=ppt/tags/tag19.xml><?xml version="1.0" encoding="utf-8"?>
<p:tagLst xmlns:a="http://schemas.openxmlformats.org/drawingml/2006/main" xmlns:r="http://schemas.openxmlformats.org/officeDocument/2006/relationships" xmlns:p="http://schemas.openxmlformats.org/presentationml/2006/main">
  <p:tag name="TIMING" val="|25|1.5|21.9|8.1"/>
</p:tagLst>
</file>

<file path=ppt/tags/tag2.xml><?xml version="1.0" encoding="utf-8"?>
<p:tagLst xmlns:a="http://schemas.openxmlformats.org/drawingml/2006/main" xmlns:r="http://schemas.openxmlformats.org/officeDocument/2006/relationships" xmlns:p="http://schemas.openxmlformats.org/presentationml/2006/main">
  <p:tag name="TIMING" val="|0.5"/>
</p:tagLst>
</file>

<file path=ppt/tags/tag20.xml><?xml version="1.0" encoding="utf-8"?>
<p:tagLst xmlns:a="http://schemas.openxmlformats.org/drawingml/2006/main" xmlns:r="http://schemas.openxmlformats.org/officeDocument/2006/relationships" xmlns:p="http://schemas.openxmlformats.org/presentationml/2006/main">
  <p:tag name="TIMING" val="|0.4|2.5|3.9|0.9|1.1|1.6|2.7|2.1|1.8|14.3|8.7|15.3|7.4"/>
</p:tagLst>
</file>

<file path=ppt/tags/tag21.xml><?xml version="1.0" encoding="utf-8"?>
<p:tagLst xmlns:a="http://schemas.openxmlformats.org/drawingml/2006/main" xmlns:r="http://schemas.openxmlformats.org/officeDocument/2006/relationships" xmlns:p="http://schemas.openxmlformats.org/presentationml/2006/main">
  <p:tag name="TIMING" val="|25|1.5|21.9|8.1"/>
</p:tagLst>
</file>

<file path=ppt/tags/tag22.xml><?xml version="1.0" encoding="utf-8"?>
<p:tagLst xmlns:a="http://schemas.openxmlformats.org/drawingml/2006/main" xmlns:r="http://schemas.openxmlformats.org/officeDocument/2006/relationships" xmlns:p="http://schemas.openxmlformats.org/presentationml/2006/main">
  <p:tag name="TIMING" val="|4.2|1|0.8|0.7|0.8|0.7|4.2|16.4|1.4|4.8|9.4|6.9|2.1"/>
</p:tagLst>
</file>

<file path=ppt/tags/tag23.xml><?xml version="1.0" encoding="utf-8"?>
<p:tagLst xmlns:a="http://schemas.openxmlformats.org/drawingml/2006/main" xmlns:r="http://schemas.openxmlformats.org/officeDocument/2006/relationships" xmlns:p="http://schemas.openxmlformats.org/presentationml/2006/main">
  <p:tag name="TIMING" val="|1|5.7|2|5.2|4.3|7.1|5.2|6.2|4.4|2|3.6|9.1|3.4|3.4|10.8|8.7|2.6|1.5|4.5|1.6|21.7|23.6"/>
</p:tagLst>
</file>

<file path=ppt/tags/tag24.xml><?xml version="1.0" encoding="utf-8"?>
<p:tagLst xmlns:a="http://schemas.openxmlformats.org/drawingml/2006/main" xmlns:r="http://schemas.openxmlformats.org/officeDocument/2006/relationships" xmlns:p="http://schemas.openxmlformats.org/presentationml/2006/main">
  <p:tag name="TIMING" val="|0.5|11.2|4.5|15.9|0.9|3.5|1.6|11.6|12.2|2.3"/>
</p:tagLst>
</file>

<file path=ppt/tags/tag25.xml><?xml version="1.0" encoding="utf-8"?>
<p:tagLst xmlns:a="http://schemas.openxmlformats.org/drawingml/2006/main" xmlns:r="http://schemas.openxmlformats.org/officeDocument/2006/relationships" xmlns:p="http://schemas.openxmlformats.org/presentationml/2006/main">
  <p:tag name="TIMING" val="|0.4|33.1|4.5|9.5"/>
</p:tagLst>
</file>

<file path=ppt/tags/tag26.xml><?xml version="1.0" encoding="utf-8"?>
<p:tagLst xmlns:a="http://schemas.openxmlformats.org/drawingml/2006/main" xmlns:r="http://schemas.openxmlformats.org/officeDocument/2006/relationships" xmlns:p="http://schemas.openxmlformats.org/presentationml/2006/main">
  <p:tag name="TIMING" val="|13.9|4.2|11.3|4.6"/>
</p:tagLst>
</file>

<file path=ppt/tags/tag27.xml><?xml version="1.0" encoding="utf-8"?>
<p:tagLst xmlns:a="http://schemas.openxmlformats.org/drawingml/2006/main" xmlns:r="http://schemas.openxmlformats.org/officeDocument/2006/relationships" xmlns:p="http://schemas.openxmlformats.org/presentationml/2006/main">
  <p:tag name="TIMING" val="|1|3.3|1.2|4.9|12.5|1.8|1.3|1.3|4|13.1"/>
</p:tagLst>
</file>

<file path=ppt/tags/tag28.xml><?xml version="1.0" encoding="utf-8"?>
<p:tagLst xmlns:a="http://schemas.openxmlformats.org/drawingml/2006/main" xmlns:r="http://schemas.openxmlformats.org/officeDocument/2006/relationships" xmlns:p="http://schemas.openxmlformats.org/presentationml/2006/main">
  <p:tag name="TIMING" val="|10.6|6.3|3.7|2.1"/>
</p:tagLst>
</file>

<file path=ppt/tags/tag29.xml><?xml version="1.0" encoding="utf-8"?>
<p:tagLst xmlns:a="http://schemas.openxmlformats.org/drawingml/2006/main" xmlns:r="http://schemas.openxmlformats.org/officeDocument/2006/relationships" xmlns:p="http://schemas.openxmlformats.org/presentationml/2006/main">
  <p:tag name="TIMING" val="|0.3|3.3|5.9|1.4"/>
</p:tagLst>
</file>

<file path=ppt/tags/tag3.xml><?xml version="1.0" encoding="utf-8"?>
<p:tagLst xmlns:a="http://schemas.openxmlformats.org/drawingml/2006/main" xmlns:r="http://schemas.openxmlformats.org/officeDocument/2006/relationships" xmlns:p="http://schemas.openxmlformats.org/presentationml/2006/main">
  <p:tag name="TIMING" val="|0.5|6.8|1.9|1.6|1.5|2.2|1.3|3.9|2.5|3.4|0.8|1.3|1.7|5"/>
</p:tagLst>
</file>

<file path=ppt/tags/tag30.xml><?xml version="1.0" encoding="utf-8"?>
<p:tagLst xmlns:a="http://schemas.openxmlformats.org/drawingml/2006/main" xmlns:r="http://schemas.openxmlformats.org/officeDocument/2006/relationships" xmlns:p="http://schemas.openxmlformats.org/presentationml/2006/main">
  <p:tag name="TIMING" val="|0.4|3.8|3.3|10.5|1.5|2|1.7|1.9"/>
</p:tagLst>
</file>

<file path=ppt/tags/tag31.xml><?xml version="1.0" encoding="utf-8"?>
<p:tagLst xmlns:a="http://schemas.openxmlformats.org/drawingml/2006/main" xmlns:r="http://schemas.openxmlformats.org/officeDocument/2006/relationships" xmlns:p="http://schemas.openxmlformats.org/presentationml/2006/main">
  <p:tag name="TIMING" val="|13.9|4.7"/>
</p:tagLst>
</file>

<file path=ppt/tags/tag32.xml><?xml version="1.0" encoding="utf-8"?>
<p:tagLst xmlns:a="http://schemas.openxmlformats.org/drawingml/2006/main" xmlns:r="http://schemas.openxmlformats.org/officeDocument/2006/relationships" xmlns:p="http://schemas.openxmlformats.org/presentationml/2006/main">
  <p:tag name="TIMING" val="|1.2|0|4.1|8|12.8|3.2|2.4|4.9|8.3|8.8|5.1|5.1|2.2|2.3|1.1|5.7|0.8|1.1|8.9|7"/>
</p:tagLst>
</file>

<file path=ppt/tags/tag33.xml><?xml version="1.0" encoding="utf-8"?>
<p:tagLst xmlns:a="http://schemas.openxmlformats.org/drawingml/2006/main" xmlns:r="http://schemas.openxmlformats.org/officeDocument/2006/relationships" xmlns:p="http://schemas.openxmlformats.org/presentationml/2006/main">
  <p:tag name="TIMING" val="|0.7|0.8|7|1.1|3.7|9|3.5|3.2|5.3|9.5"/>
</p:tagLst>
</file>

<file path=ppt/tags/tag4.xml><?xml version="1.0" encoding="utf-8"?>
<p:tagLst xmlns:a="http://schemas.openxmlformats.org/drawingml/2006/main" xmlns:r="http://schemas.openxmlformats.org/officeDocument/2006/relationships" xmlns:p="http://schemas.openxmlformats.org/presentationml/2006/main">
  <p:tag name="TIMING" val="|0.3|7.7|1.8|2.7|3.1"/>
</p:tagLst>
</file>

<file path=ppt/tags/tag5.xml><?xml version="1.0" encoding="utf-8"?>
<p:tagLst xmlns:a="http://schemas.openxmlformats.org/drawingml/2006/main" xmlns:r="http://schemas.openxmlformats.org/officeDocument/2006/relationships" xmlns:p="http://schemas.openxmlformats.org/presentationml/2006/main">
  <p:tag name="TIMING" val="|0.6|8.4|3.5|2.9|4.2"/>
</p:tagLst>
</file>

<file path=ppt/tags/tag6.xml><?xml version="1.0" encoding="utf-8"?>
<p:tagLst xmlns:a="http://schemas.openxmlformats.org/drawingml/2006/main" xmlns:r="http://schemas.openxmlformats.org/officeDocument/2006/relationships" xmlns:p="http://schemas.openxmlformats.org/presentationml/2006/main">
  <p:tag name="TIMING" val="|1.1|3.8"/>
</p:tagLst>
</file>

<file path=ppt/tags/tag7.xml><?xml version="1.0" encoding="utf-8"?>
<p:tagLst xmlns:a="http://schemas.openxmlformats.org/drawingml/2006/main" xmlns:r="http://schemas.openxmlformats.org/officeDocument/2006/relationships" xmlns:p="http://schemas.openxmlformats.org/presentationml/2006/main">
  <p:tag name="TIMING" val="|17.7|8"/>
</p:tagLst>
</file>

<file path=ppt/tags/tag8.xml><?xml version="1.0" encoding="utf-8"?>
<p:tagLst xmlns:a="http://schemas.openxmlformats.org/drawingml/2006/main" xmlns:r="http://schemas.openxmlformats.org/officeDocument/2006/relationships" xmlns:p="http://schemas.openxmlformats.org/presentationml/2006/main">
  <p:tag name="TIMING" val="|17.7|8"/>
</p:tagLst>
</file>

<file path=ppt/tags/tag9.xml><?xml version="1.0" encoding="utf-8"?>
<p:tagLst xmlns:a="http://schemas.openxmlformats.org/drawingml/2006/main" xmlns:r="http://schemas.openxmlformats.org/officeDocument/2006/relationships" xmlns:p="http://schemas.openxmlformats.org/presentationml/2006/main">
  <p:tag name="TIMING" val="|0.7|2.2|2.5|3.5|15.4|0.7|5.6|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4848</TotalTime>
  <Words>1953</Words>
  <Application>Microsoft Macintosh PowerPoint</Application>
  <PresentationFormat>On-screen Show (4:3)</PresentationFormat>
  <Paragraphs>427</Paragraphs>
  <Slides>35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Cambria Math</vt:lpstr>
      <vt:lpstr>Wingdings</vt:lpstr>
      <vt:lpstr>Office Theme</vt:lpstr>
      <vt:lpstr>Design and Analysis of Algorithms </vt:lpstr>
      <vt:lpstr>Divide and Conquer paradigm  </vt:lpstr>
      <vt:lpstr>An Overview</vt:lpstr>
      <vt:lpstr>Example Problems</vt:lpstr>
      <vt:lpstr>Divide and Conquer Paradigm (Advanced Problems)</vt:lpstr>
      <vt:lpstr>problem 1 </vt:lpstr>
      <vt:lpstr>Distance between 2 points</vt:lpstr>
      <vt:lpstr>The Closest Pair Distance Problem</vt:lpstr>
      <vt:lpstr>The Closest Pair Distance Problem</vt:lpstr>
      <vt:lpstr>Question 1 </vt:lpstr>
      <vt:lpstr>Question 2 </vt:lpstr>
      <vt:lpstr>a Divide and Conquer algorithm for </vt:lpstr>
      <vt:lpstr>The divide step</vt:lpstr>
      <vt:lpstr>Solving the 2 smaller instances</vt:lpstr>
      <vt:lpstr>The combine step</vt:lpstr>
      <vt:lpstr>The combine step</vt:lpstr>
      <vt:lpstr>The combine step</vt:lpstr>
      <vt:lpstr>The combine step</vt:lpstr>
      <vt:lpstr>The combine step</vt:lpstr>
      <vt:lpstr> </vt:lpstr>
      <vt:lpstr>The combine step</vt:lpstr>
      <vt:lpstr>The combine step</vt:lpstr>
      <vt:lpstr>Divide and Conquer based algorithm </vt:lpstr>
      <vt:lpstr>Running time of the algorithm</vt:lpstr>
      <vt:lpstr>The conquer step in O(n) time </vt:lpstr>
      <vt:lpstr>The conquer step in O(n) time </vt:lpstr>
      <vt:lpstr>The conquer step in O(n) time </vt:lpstr>
      <vt:lpstr>The conquer step in O(n) time </vt:lpstr>
      <vt:lpstr>The conquer step in O(n) time </vt:lpstr>
      <vt:lpstr>Inspiration from Merge sort </vt:lpstr>
      <vt:lpstr>The conquer step in O(n) time </vt:lpstr>
      <vt:lpstr>Homework</vt:lpstr>
      <vt:lpstr>Divide and Conquer based algorithm  </vt:lpstr>
      <vt:lpstr>Conclusion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Surender Baswana</cp:lastModifiedBy>
  <cp:revision>749</cp:revision>
  <dcterms:created xsi:type="dcterms:W3CDTF">2011-12-03T04:13:03Z</dcterms:created>
  <dcterms:modified xsi:type="dcterms:W3CDTF">2021-08-04T11:09:49Z</dcterms:modified>
</cp:coreProperties>
</file>