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31" r:id="rId2"/>
    <p:sldId id="578" r:id="rId3"/>
    <p:sldId id="579" r:id="rId4"/>
    <p:sldId id="580" r:id="rId5"/>
    <p:sldId id="581" r:id="rId6"/>
    <p:sldId id="582" r:id="rId7"/>
    <p:sldId id="583" r:id="rId8"/>
    <p:sldId id="604" r:id="rId9"/>
    <p:sldId id="603" r:id="rId10"/>
    <p:sldId id="483" r:id="rId11"/>
    <p:sldId id="528" r:id="rId12"/>
    <p:sldId id="493" r:id="rId13"/>
    <p:sldId id="514" r:id="rId14"/>
    <p:sldId id="488" r:id="rId15"/>
    <p:sldId id="515" r:id="rId16"/>
    <p:sldId id="489" r:id="rId17"/>
    <p:sldId id="517" r:id="rId18"/>
    <p:sldId id="516" r:id="rId19"/>
    <p:sldId id="491" r:id="rId20"/>
    <p:sldId id="492" r:id="rId21"/>
    <p:sldId id="495" r:id="rId22"/>
    <p:sldId id="536" r:id="rId23"/>
    <p:sldId id="476" r:id="rId24"/>
    <p:sldId id="496" r:id="rId25"/>
    <p:sldId id="503" r:id="rId26"/>
    <p:sldId id="500" r:id="rId27"/>
    <p:sldId id="501" r:id="rId28"/>
    <p:sldId id="52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640" autoAdjust="0"/>
  </p:normalViewPr>
  <p:slideViewPr>
    <p:cSldViewPr>
      <p:cViewPr varScale="1">
        <p:scale>
          <a:sx n="87" d="100"/>
          <a:sy n="87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0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85650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12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Greedy strategies (last lecture)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graphs with </a:t>
            </a:r>
            <a:r>
              <a:rPr lang="en-US" sz="2000" b="1" dirty="0">
                <a:solidFill>
                  <a:srgbClr val="0070C0"/>
                </a:solidFill>
              </a:rPr>
              <a:t>positive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7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Represented as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29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667000" y="3276600"/>
            <a:ext cx="1371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6019800" y="2590800"/>
            <a:ext cx="2286000" cy="457200"/>
          </a:xfrm>
          <a:prstGeom prst="borderCallout2">
            <a:avLst>
              <a:gd name="adj1" fmla="val 46787"/>
              <a:gd name="adj2" fmla="val -1230"/>
              <a:gd name="adj3" fmla="val 46787"/>
              <a:gd name="adj4" fmla="val -16293"/>
              <a:gd name="adj5" fmla="val 151752"/>
              <a:gd name="adj6" fmla="val -877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vertex is repeated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7000" y="5486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5146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86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770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3" grpId="1" animBg="1"/>
      <p:bldP spid="17" grpId="0" animBg="1"/>
      <p:bldP spid="17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length</a:t>
                </a:r>
                <a:r>
                  <a:rPr lang="en-US" sz="2000" dirty="0"/>
                  <a:t> is called the </a:t>
                </a:r>
                <a:r>
                  <a:rPr lang="en-US" sz="2000" b="1" dirty="0"/>
                  <a:t>shortest path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981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98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114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4572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This problem is simple and beautiful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Inference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The distance to any vertex </a:t>
            </a:r>
            <a:r>
              <a:rPr lang="en-US" sz="2000" u="sng" dirty="0"/>
              <a:t>depends</a:t>
            </a:r>
            <a:r>
              <a:rPr lang="en-US" sz="2000" dirty="0"/>
              <a:t> upon </a:t>
            </a:r>
            <a:r>
              <a:rPr lang="en-US" sz="2000" u="sng" dirty="0"/>
              <a:t>global</a:t>
            </a:r>
            <a:r>
              <a:rPr lang="en-US" sz="2000" dirty="0"/>
              <a:t> parameters.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Give reasons.</a:t>
            </a:r>
          </a:p>
        </p:txBody>
      </p: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b="1" dirty="0"/>
                  <a:t>Establish </a:t>
                </a:r>
                <a:r>
                  <a:rPr lang="en-US" sz="2000" dirty="0"/>
                  <a:t>a relation between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                      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/>
                  <a:t>: a given 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1. 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4789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use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Prove a suitable </a:t>
                </a:r>
                <a:r>
                  <a:rPr lang="en-US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dirty="0"/>
                  <a:t>about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) for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>
                <a:blip r:embed="rId10"/>
                <a:stretch>
                  <a:fillRect l="-1221" t="-4630" r="-61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</a:p>
          <a:p>
            <a:pPr algn="ctr"/>
            <a:r>
              <a:rPr lang="en-US" dirty="0"/>
              <a:t>you have an 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be the </a:t>
                </a:r>
                <a:r>
                  <a:rPr lang="en-US" sz="2000" b="1" dirty="0"/>
                  <a:t>least weight edge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/>
                  <a:t>1. 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add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, keep only the </a:t>
                </a:r>
                <a:r>
                  <a:rPr lang="en-US" sz="2000" b="1" dirty="0"/>
                  <a:t>lighter</a:t>
                </a:r>
                <a:r>
                  <a:rPr lang="en-US" sz="2000" dirty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an 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Shortcomings</a:t>
            </a:r>
            <a:r>
              <a:rPr lang="en-US" sz="3200" b="1" dirty="0"/>
              <a:t>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dirty="0"/>
              <a:t>No insight </a:t>
            </a:r>
            <a:r>
              <a:rPr lang="en-US" sz="2000" dirty="0"/>
              <a:t>into the (beautiful) structure of shortest paths.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Just convinces </a:t>
            </a:r>
            <a:r>
              <a:rPr lang="en-US" sz="2000" dirty="0"/>
              <a:t>that we can solve the shortest paths problem in polynomial time.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Very few options </a:t>
            </a:r>
            <a:r>
              <a:rPr lang="en-US" sz="2000" u="sng" dirty="0"/>
              <a:t>to improve </a:t>
            </a:r>
            <a:r>
              <a:rPr lang="en-US" sz="2000" dirty="0"/>
              <a:t>the time complexity.</a:t>
            </a:r>
          </a:p>
          <a:p>
            <a:endParaRPr lang="en-US" sz="2000" dirty="0"/>
          </a:p>
          <a:p>
            <a:r>
              <a:rPr lang="en-US" sz="2000" dirty="0"/>
              <a:t>Silent about a </a:t>
            </a:r>
            <a:r>
              <a:rPr lang="en-US" sz="2000" b="1" dirty="0"/>
              <a:t>compact data structure </a:t>
            </a:r>
            <a:r>
              <a:rPr lang="en-US" sz="2000" dirty="0"/>
              <a:t>for storing </a:t>
            </a:r>
            <a:r>
              <a:rPr lang="en-US" sz="2000" u="sng" dirty="0"/>
              <a:t>all</a:t>
            </a:r>
            <a:r>
              <a:rPr lang="en-US" sz="2000" dirty="0"/>
              <a:t> shortest paths from the source.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Property  </a:t>
            </a:r>
            <a:r>
              <a:rPr lang="en-US" sz="3600" dirty="0">
                <a:solidFill>
                  <a:srgbClr val="0070C0"/>
                </a:solidFill>
              </a:rPr>
              <a:t>of a shortest path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NOTE:  </a:t>
                </a:r>
                <a:r>
                  <a:rPr lang="en-US" sz="1800" dirty="0"/>
                  <a:t>Does the lemma use the fact that the edge weights are positive?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If yes, can you locate the exact place where it used it?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324601" y="3549134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in your proof ?</a:t>
            </a:r>
          </a:p>
        </p:txBody>
      </p:sp>
      <p:sp>
        <p:nvSpPr>
          <p:cNvPr id="2" name="Down Ribbon 1"/>
          <p:cNvSpPr/>
          <p:nvPr/>
        </p:nvSpPr>
        <p:spPr>
          <a:xfrm>
            <a:off x="1371600" y="6248400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 </a:t>
            </a:r>
            <a:r>
              <a:rPr lang="en-US" sz="1400" dirty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>
                <a:solidFill>
                  <a:srgbClr val="7030A0"/>
                </a:solidFill>
              </a:rPr>
              <a:t>Lemma 1 </a:t>
            </a:r>
          </a:p>
        </p:txBody>
      </p:sp>
    </p:spTree>
    <p:extLst>
      <p:ext uri="{BB962C8B-B14F-4D97-AF65-F5344CB8AC3E}">
        <p14:creationId xmlns:p14="http://schemas.microsoft.com/office/powerpoint/2010/main" val="164268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6" grpId="1" uiExpand="1" build="p"/>
      <p:bldP spid="53" grpId="0"/>
      <p:bldP spid="53" grpId="1"/>
      <p:bldP spid="54" grpId="0" animBg="1"/>
      <p:bldP spid="54" grpId="1" animBg="1"/>
      <p:bldP spid="51" grpId="0" animBg="1"/>
      <p:bldP spid="51" grpId="1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Exploiting</a:t>
            </a:r>
            <a:r>
              <a:rPr lang="en-US" sz="3600" b="1" dirty="0"/>
              <a:t> the </a:t>
            </a:r>
            <a:r>
              <a:rPr lang="en-US" sz="3600" b="1" u="sng" dirty="0">
                <a:solidFill>
                  <a:srgbClr val="7030A0"/>
                </a:solidFill>
              </a:rPr>
              <a:t>positive</a:t>
            </a:r>
            <a:r>
              <a:rPr lang="en-US" sz="3600" b="1" dirty="0"/>
              <a:t> weight on edges</a:t>
            </a:r>
            <a:br>
              <a:rPr lang="en-US" sz="3600" b="1" u="sng" dirty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must be its </a:t>
                </a:r>
                <a:r>
                  <a:rPr lang="en-US" sz="2000" b="1" dirty="0"/>
                  <a:t>neighbor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7969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More </a:t>
            </a:r>
            <a:r>
              <a:rPr lang="en-US" sz="3600" b="1" dirty="0">
                <a:solidFill>
                  <a:srgbClr val="7030A0"/>
                </a:solidFill>
              </a:rPr>
              <a:t>insights</a:t>
            </a:r>
            <a:r>
              <a:rPr lang="en-US" sz="3600" b="1" dirty="0"/>
              <a:t> …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A016B-9567-E942-926E-DFA269BD8868}"/>
              </a:ext>
            </a:extLst>
          </p:cNvPr>
          <p:cNvSpPr/>
          <p:nvPr/>
        </p:nvSpPr>
        <p:spPr>
          <a:xfrm>
            <a:off x="1600200" y="4572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Complete picture </a:t>
            </a:r>
            <a:r>
              <a:rPr lang="en-US" sz="3600" b="1" dirty="0"/>
              <a:t>of all shortest paths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          Shortest paths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79875" y="3810000"/>
            <a:ext cx="463525" cy="1371600"/>
            <a:chOff x="2955988" y="1981200"/>
            <a:chExt cx="463525" cy="1371600"/>
          </a:xfrm>
        </p:grpSpPr>
        <p:grpSp>
          <p:nvGrpSpPr>
            <p:cNvPr id="49" name="Group 48"/>
            <p:cNvGrpSpPr/>
            <p:nvPr/>
          </p:nvGrpSpPr>
          <p:grpSpPr>
            <a:xfrm>
              <a:off x="2968638" y="1981200"/>
              <a:ext cx="298475" cy="1066800"/>
              <a:chOff x="2968638" y="1981200"/>
              <a:chExt cx="298475" cy="1066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968638" y="1981200"/>
                <a:ext cx="222275" cy="90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the next lecture.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This is a very important homework.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Minimum spanning tree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5451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Lemma 1 </a:t>
            </a:r>
            <a:r>
              <a:rPr lang="en-US" sz="2000" dirty="0"/>
              <a:t>: There is a MST with edge (</a:t>
            </a:r>
            <a:r>
              <a:rPr lang="en-US" sz="2000" b="1" dirty="0" err="1">
                <a:solidFill>
                  <a:srgbClr val="7030A0"/>
                </a:solidFill>
              </a:rPr>
              <a:t>u</a:t>
            </a:r>
            <a:r>
              <a:rPr lang="en-US" sz="2000" dirty="0" err="1"/>
              <a:t>,</a:t>
            </a:r>
            <a:r>
              <a:rPr lang="en-US" sz="2000" b="1" dirty="0" err="1">
                <a:solidFill>
                  <a:srgbClr val="7030A0"/>
                </a:solidFill>
              </a:rPr>
              <a:t>v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as follows.</a:t>
                </a:r>
              </a:p>
              <a:p>
                <a:r>
                  <a:rPr lang="en-US" sz="1800" b="1" dirty="0"/>
                  <a:t>Remove</a:t>
                </a:r>
                <a:r>
                  <a:rPr lang="en-US" sz="1800" dirty="0"/>
                  <a:t> vertices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add </a:t>
                </a:r>
                <a:r>
                  <a:rPr lang="en-US" sz="1800" dirty="0"/>
                  <a:t>a new vertex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In case of multiple edges between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/>
                  <a:t>and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, keep only the </a:t>
                </a:r>
                <a:r>
                  <a:rPr lang="en-US" sz="1800" b="1" dirty="0"/>
                  <a:t>lighter</a:t>
                </a:r>
                <a:r>
                  <a:rPr lang="en-US" sz="1800" dirty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 :  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/>
                  <a:t>Proof: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gives an algorithm for MST with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complexity.</a:t>
                </a:r>
              </a:p>
              <a:p>
                <a:pPr marL="0" indent="0">
                  <a:buNone/>
                </a:pPr>
                <a:r>
                  <a:rPr lang="en-US" sz="1800" dirty="0"/>
                  <a:t>Improve it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dirty="0">
                        <a:latin typeface="Cambria Math"/>
                      </a:rPr>
                      <m:t>𝐥𝐨𝐠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by using data structures.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809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rgbClr val="0070C0"/>
                </a:solidFill>
              </a:rPr>
              <a:t>Lemma 1</a:t>
            </a:r>
          </a:p>
        </p:txBody>
      </p:sp>
      <p:sp>
        <p:nvSpPr>
          <p:cNvPr id="6" name="Left Arrow 5"/>
          <p:cNvSpPr/>
          <p:nvPr/>
        </p:nvSpPr>
        <p:spPr>
          <a:xfrm>
            <a:off x="4114800" y="4419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22098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658421"/>
            <a:ext cx="22098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2986240"/>
            <a:ext cx="33528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1927087"/>
            <a:ext cx="2286000" cy="3278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</a:t>
            </a:r>
            <a:r>
              <a:rPr lang="en-US" sz="3600" b="1" dirty="0">
                <a:solidFill>
                  <a:srgbClr val="7030A0"/>
                </a:solidFill>
              </a:rPr>
              <a:t>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980394" y="6247677"/>
            <a:ext cx="67121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Design and </a:t>
            </a:r>
            <a:r>
              <a:rPr lang="en-US" dirty="0" err="1"/>
              <a:t>analyse</a:t>
            </a:r>
            <a:r>
              <a:rPr lang="en-US" dirty="0"/>
              <a:t> a greed algorithm based on the </a:t>
            </a:r>
            <a:r>
              <a:rPr lang="en-US" b="1" u="sng" dirty="0"/>
              <a:t>generic</a:t>
            </a:r>
            <a:r>
              <a:rPr lang="en-US" dirty="0"/>
              <a:t> technique.</a:t>
            </a:r>
          </a:p>
        </p:txBody>
      </p:sp>
    </p:spTree>
    <p:extLst>
      <p:ext uri="{BB962C8B-B14F-4D97-AF65-F5344CB8AC3E}">
        <p14:creationId xmlns:p14="http://schemas.microsoft.com/office/powerpoint/2010/main" val="23585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13263</TotalTime>
  <Words>1626</Words>
  <Application>Microsoft Macintosh PowerPoint</Application>
  <PresentationFormat>On-screen Show (4:3)</PresentationFormat>
  <Paragraphs>574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A generic way to design and analyse a greedy algorithm </vt:lpstr>
      <vt:lpstr>Example  Minimum spanning tree</vt:lpstr>
      <vt:lpstr>instance A </vt:lpstr>
      <vt:lpstr>instance A </vt:lpstr>
      <vt:lpstr>instance A′ </vt:lpstr>
      <vt:lpstr>How to compute instance A′ </vt:lpstr>
      <vt:lpstr>Homework</vt:lpstr>
      <vt:lpstr>The 2 problems we discussed</vt:lpstr>
      <vt:lpstr>Shortest pathS in a graph</vt:lpstr>
      <vt:lpstr>Notations and Terminologies </vt:lpstr>
      <vt:lpstr>Notations and Terminologies 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Property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1322</cp:revision>
  <dcterms:created xsi:type="dcterms:W3CDTF">2011-12-03T04:13:03Z</dcterms:created>
  <dcterms:modified xsi:type="dcterms:W3CDTF">2021-09-04T09:41:09Z</dcterms:modified>
</cp:coreProperties>
</file>