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531" r:id="rId2"/>
    <p:sldId id="542" r:id="rId3"/>
    <p:sldId id="540" r:id="rId4"/>
    <p:sldId id="530" r:id="rId5"/>
    <p:sldId id="505" r:id="rId6"/>
    <p:sldId id="507" r:id="rId7"/>
    <p:sldId id="513" r:id="rId8"/>
    <p:sldId id="508" r:id="rId9"/>
    <p:sldId id="510" r:id="rId10"/>
    <p:sldId id="509" r:id="rId11"/>
    <p:sldId id="511" r:id="rId12"/>
    <p:sldId id="476" r:id="rId13"/>
    <p:sldId id="413" r:id="rId14"/>
    <p:sldId id="415" r:id="rId15"/>
    <p:sldId id="418" r:id="rId16"/>
    <p:sldId id="40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3" autoAdjust="0"/>
    <p:restoredTop sz="94659" autoAdjust="0"/>
  </p:normalViewPr>
  <p:slideViewPr>
    <p:cSldViewPr>
      <p:cViewPr varScale="1">
        <p:scale>
          <a:sx n="87" d="100"/>
          <a:sy n="87" d="100"/>
        </p:scale>
        <p:origin x="18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9/6/21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9/6/21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9/6/21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9/6/21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9/6/21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1700.png"/><Relationship Id="rId7" Type="http://schemas.openxmlformats.org/officeDocument/2006/relationships/image" Target="../media/image2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3.png"/><Relationship Id="rId5" Type="http://schemas.openxmlformats.org/officeDocument/2006/relationships/image" Target="../media/image192.png"/><Relationship Id="rId10" Type="http://schemas.openxmlformats.org/officeDocument/2006/relationships/image" Target="../media/image2.png"/><Relationship Id="rId9" Type="http://schemas.openxmlformats.org/officeDocument/2006/relationships/image" Target="../media/image241.png"/><Relationship Id="rId4" Type="http://schemas.openxmlformats.org/officeDocument/2006/relationships/image" Target="../media/image18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4.png"/><Relationship Id="rId5" Type="http://schemas.openxmlformats.org/officeDocument/2006/relationships/image" Target="../media/image47.png"/><Relationship Id="rId10" Type="http://schemas.openxmlformats.org/officeDocument/2006/relationships/image" Target="../media/image53.png"/><Relationship Id="rId4" Type="http://schemas.openxmlformats.org/officeDocument/2006/relationships/image" Target="../media/image46.png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0.png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13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Shortest paths </a:t>
            </a:r>
            <a:r>
              <a:rPr lang="en-US" sz="2000" b="1" dirty="0">
                <a:solidFill>
                  <a:schemeClr val="tx1"/>
                </a:solidFill>
              </a:rPr>
              <a:t>in graphs with </a:t>
            </a:r>
            <a:r>
              <a:rPr lang="en-US" sz="2000" b="1" dirty="0">
                <a:solidFill>
                  <a:srgbClr val="0070C0"/>
                </a:solidFill>
              </a:rPr>
              <a:t>positive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weights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A new paradigm …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74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867400" y="2971800"/>
            <a:ext cx="2590800" cy="685800"/>
          </a:xfrm>
          <a:prstGeom prst="leftArrow">
            <a:avLst>
              <a:gd name="adj1" fmla="val 6904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extract-min</a:t>
            </a:r>
            <a:r>
              <a:rPr lang="en-US" dirty="0">
                <a:solidFill>
                  <a:schemeClr val="tx1"/>
                </a:solidFill>
              </a:rPr>
              <a:t> operation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864352" y="3886200"/>
            <a:ext cx="2822448" cy="1371600"/>
            <a:chOff x="5864352" y="3886200"/>
            <a:chExt cx="2822448" cy="1371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Left Arrow 5"/>
                <p:cNvSpPr/>
                <p:nvPr/>
              </p:nvSpPr>
              <p:spPr>
                <a:xfrm>
                  <a:off x="6096000" y="4267200"/>
                  <a:ext cx="2590800" cy="685800"/>
                </a:xfrm>
                <a:prstGeom prst="leftArrow">
                  <a:avLst>
                    <a:gd name="adj1" fmla="val 69048"/>
                    <a:gd name="adj2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deg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  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Decrease-key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 operations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Left Arrow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267200"/>
                  <a:ext cx="2590800" cy="685800"/>
                </a:xfrm>
                <a:prstGeom prst="leftArrow">
                  <a:avLst>
                    <a:gd name="adj1" fmla="val 69048"/>
                    <a:gd name="adj2" fmla="val 50000"/>
                  </a:avLst>
                </a:prstGeom>
                <a:blipFill rotWithShape="1">
                  <a:blip r:embed="rId3"/>
                  <a:stretch>
                    <a:fillRect b="-8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6"/>
            <p:cNvSpPr/>
            <p:nvPr/>
          </p:nvSpPr>
          <p:spPr>
            <a:xfrm>
              <a:off x="5864352" y="3886200"/>
              <a:ext cx="155448" cy="1371600"/>
            </a:xfrm>
            <a:prstGeom prst="rightBrac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9091" r="-112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1066800" y="4235152"/>
            <a:ext cx="5257800" cy="17846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Time complexity </a:t>
            </a:r>
            <a:r>
              <a:rPr lang="en-US" sz="3600" b="1" dirty="0"/>
              <a:t>of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err="1">
                <a:solidFill>
                  <a:srgbClr val="7030A0"/>
                </a:solidFill>
              </a:rPr>
              <a:t>Dijkstra</a:t>
            </a:r>
            <a:r>
              <a:rPr lang="en-US" sz="3600" b="1" dirty="0" err="1"/>
              <a:t>’s</a:t>
            </a:r>
            <a:r>
              <a:rPr lang="en-US" sz="3600" b="1" dirty="0"/>
              <a:t> algorithm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Total number of </a:t>
                </a:r>
                <a:r>
                  <a:rPr lang="en-US" sz="2000" b="1" dirty="0"/>
                  <a:t>extract-min</a:t>
                </a:r>
                <a:r>
                  <a:rPr lang="en-US" sz="2000" dirty="0"/>
                  <a:t> operation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Total </a:t>
                </a:r>
                <a:r>
                  <a:rPr lang="en-US" sz="2000" b="1" dirty="0"/>
                  <a:t>Decrease-key</a:t>
                </a:r>
                <a:r>
                  <a:rPr lang="en-US" sz="2000" dirty="0"/>
                  <a:t> operations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Using </a:t>
                </a:r>
                <a:r>
                  <a:rPr lang="en-US" sz="2000" b="1" dirty="0"/>
                  <a:t>Binary heap</a:t>
                </a:r>
                <a:r>
                  <a:rPr lang="en-US" sz="2000" dirty="0"/>
                  <a:t> to maintain the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, the time complexity: O(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Fibonacci heap supports </a:t>
                </a:r>
                <a:r>
                  <a:rPr lang="en-US" sz="2000" b="1" dirty="0"/>
                  <a:t>Decrease-key </a:t>
                </a:r>
                <a:r>
                  <a:rPr lang="en-US" sz="2000" dirty="0"/>
                  <a:t>in O(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time and </a:t>
                </a:r>
                <a:r>
                  <a:rPr lang="en-US" sz="2000" b="1" dirty="0"/>
                  <a:t>extract-min</a:t>
                </a:r>
                <a:r>
                  <a:rPr lang="en-US" sz="2000" dirty="0"/>
                  <a:t> in  O(log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Total time complexity using Fibonacci heap: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/>
                  <a:t>: Given a directed graph with </a:t>
                </a:r>
                <a:r>
                  <a:rPr lang="en-US" sz="2000" u="sng" dirty="0"/>
                  <a:t>positive weights </a:t>
                </a:r>
                <a:r>
                  <a:rPr lang="en-US" sz="2000" dirty="0"/>
                  <a:t>on edges, we can compute all shortest paths from a given vertex in O(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4525963"/>
              </a:xfrm>
              <a:blipFill rotWithShape="1">
                <a:blip r:embed="rId2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a new Algorithm Paradigm …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7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Fibonacci numbers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Fibonacci numbers</a:t>
                </a:r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)  for all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&gt;</a:t>
                </a:r>
                <a:r>
                  <a:rPr lang="en-US" sz="2400" dirty="0">
                    <a:solidFill>
                      <a:srgbClr val="0070C0"/>
                    </a:solidFill>
                  </a:rPr>
                  <a:t>1;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Algorithms </a:t>
                </a:r>
                <a:r>
                  <a:rPr lang="en-US" sz="2400" dirty="0"/>
                  <a:t>for computing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:</a:t>
                </a:r>
              </a:p>
              <a:p>
                <a:r>
                  <a:rPr lang="en-US" sz="2800" b="1" dirty="0">
                    <a:solidFill>
                      <a:srgbClr val="7030A0"/>
                    </a:solidFill>
                  </a:rPr>
                  <a:t>Iterative</a:t>
                </a:r>
              </a:p>
              <a:p>
                <a:r>
                  <a:rPr lang="en-US" sz="2800" b="1" dirty="0">
                    <a:solidFill>
                      <a:srgbClr val="7030A0"/>
                    </a:solidFill>
                  </a:rPr>
                  <a:t>recursive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3657600"/>
                <a:ext cx="1222835" cy="5137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657600"/>
                <a:ext cx="1222835" cy="513795"/>
              </a:xfrm>
              <a:prstGeom prst="rect">
                <a:avLst/>
              </a:prstGeom>
              <a:blipFill rotWithShape="1">
                <a:blip r:embed="rId3"/>
                <a:stretch>
                  <a:fillRect l="-4433" r="-8374" b="-19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96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Iterative </a:t>
                </a:r>
                <a:r>
                  <a:rPr lang="en-US" sz="4000" b="1" dirty="0"/>
                  <a:t>Algorithm for</a:t>
                </a:r>
                <a:r>
                  <a:rPr lang="en-US" sz="4000" dirty="0"/>
                  <a:t>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4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4000" b="1" dirty="0">
                    <a:solidFill>
                      <a:srgbClr val="7030A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err="1">
                    <a:solidFill>
                      <a:srgbClr val="7030A0"/>
                    </a:solidFill>
                  </a:rPr>
                  <a:t>IFib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{       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a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{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 err="1">
                    <a:solidFill>
                      <a:srgbClr val="0070C0"/>
                    </a:solidFill>
                    <a:sym typeface="Wingdings" pitchFamily="2" charset="2"/>
                  </a:rPr>
                  <a:t>a+b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return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1852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357340" y="2144752"/>
            <a:ext cx="1823549" cy="1066800"/>
            <a:chOff x="4357340" y="2144752"/>
            <a:chExt cx="1823549" cy="1066800"/>
          </a:xfrm>
        </p:grpSpPr>
        <p:sp>
          <p:nvSpPr>
            <p:cNvPr id="7" name="Right Brace 6"/>
            <p:cNvSpPr/>
            <p:nvPr/>
          </p:nvSpPr>
          <p:spPr>
            <a:xfrm>
              <a:off x="4357340" y="2144752"/>
              <a:ext cx="381000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24400" y="2514600"/>
              <a:ext cx="1456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instructions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355592" y="3211552"/>
                <a:ext cx="2883408" cy="446048"/>
              </a:xfrm>
              <a:prstGeom prst="lef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iterations</a:t>
                </a: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592" y="3211552"/>
                <a:ext cx="2883408" cy="446048"/>
              </a:xfrm>
              <a:prstGeom prst="leftArrow">
                <a:avLst/>
              </a:prstGeom>
              <a:blipFill rotWithShape="1"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357340" y="3733800"/>
            <a:ext cx="3032956" cy="914400"/>
            <a:chOff x="4371280" y="2144752"/>
            <a:chExt cx="3032956" cy="914400"/>
          </a:xfrm>
        </p:grpSpPr>
        <p:sp>
          <p:nvSpPr>
            <p:cNvPr id="12" name="Right Brace 11"/>
            <p:cNvSpPr/>
            <p:nvPr/>
          </p:nvSpPr>
          <p:spPr>
            <a:xfrm>
              <a:off x="4371280" y="2144752"/>
              <a:ext cx="367060" cy="9144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4400" y="2385020"/>
              <a:ext cx="2679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instructions per iteration</a:t>
              </a:r>
            </a:p>
          </p:txBody>
        </p:sp>
      </p:grpSp>
      <p:sp>
        <p:nvSpPr>
          <p:cNvPr id="14" name="Left Arrow 13"/>
          <p:cNvSpPr/>
          <p:nvPr/>
        </p:nvSpPr>
        <p:spPr>
          <a:xfrm>
            <a:off x="4419600" y="5421352"/>
            <a:ext cx="2883408" cy="446048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final instruction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orizontal Scroll 14"/>
              <p:cNvSpPr/>
              <p:nvPr/>
            </p:nvSpPr>
            <p:spPr>
              <a:xfrm>
                <a:off x="5334000" y="1143000"/>
                <a:ext cx="3276600" cy="1033272"/>
              </a:xfrm>
              <a:prstGeom prst="horizontalScroll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Total number of instructions=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4+3(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−2)+1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      </a:t>
                </a:r>
              </a:p>
            </p:txBody>
          </p:sp>
        </mc:Choice>
        <mc:Fallback xmlns="">
          <p:sp>
            <p:nvSpPr>
              <p:cNvPr id="15" name="Horizontal Scrol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143000"/>
                <a:ext cx="3276600" cy="1033272"/>
              </a:xfrm>
              <a:prstGeom prst="horizontalScroll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72400" y="1600200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600200"/>
                <a:ext cx="81304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902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286000" y="6012934"/>
          <a:ext cx="3810000" cy="3878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8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286000" y="6400800"/>
          <a:ext cx="3764380" cy="38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32643" y="6400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643" y="6400800"/>
                <a:ext cx="3225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4304043" y="61722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973782" y="5880610"/>
            <a:ext cx="815435" cy="801056"/>
            <a:chOff x="3632139" y="5880610"/>
            <a:chExt cx="815435" cy="801056"/>
          </a:xfrm>
        </p:grpSpPr>
        <p:sp>
          <p:nvSpPr>
            <p:cNvPr id="20" name="Arc 19"/>
            <p:cNvSpPr/>
            <p:nvPr/>
          </p:nvSpPr>
          <p:spPr>
            <a:xfrm rot="18829603">
              <a:off x="3639329" y="5873420"/>
              <a:ext cx="801056" cy="815435"/>
            </a:xfrm>
            <a:prstGeom prst="arc">
              <a:avLst>
                <a:gd name="adj1" fmla="val 14547298"/>
                <a:gd name="adj2" fmla="val 1320001"/>
              </a:avLst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2757" y="6038850"/>
              <a:ext cx="47625" cy="95250"/>
            </a:xfrm>
            <a:prstGeom prst="straightConnector1">
              <a:avLst/>
            </a:prstGeom>
            <a:ln w="3810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752600" y="5943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362200" y="60198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0    1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 animBg="1"/>
      <p:bldP spid="14" grpId="0" animBg="1"/>
      <p:bldP spid="15" grpId="0" animBg="1"/>
      <p:bldP spid="6" grpId="0"/>
      <p:bldP spid="1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Recursive </a:t>
            </a:r>
            <a:r>
              <a:rPr lang="en-US" sz="4000" b="1" dirty="0"/>
              <a:t>algorithm for </a:t>
            </a:r>
            <a:r>
              <a:rPr lang="en-US" sz="4000" b="1" dirty="0">
                <a:solidFill>
                  <a:srgbClr val="7030A0"/>
                </a:solidFill>
              </a:rPr>
              <a:t>F(n)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Rfib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000" dirty="0"/>
              <a:t>{    if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 return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   else if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 return 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           else return(</a:t>
            </a:r>
            <a:r>
              <a:rPr lang="en-US" sz="2000" b="1" dirty="0" err="1">
                <a:solidFill>
                  <a:srgbClr val="7030A0"/>
                </a:solidFill>
              </a:rPr>
              <a:t>Rfib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n-1</a:t>
            </a:r>
            <a:r>
              <a:rPr lang="en-US" sz="2000" dirty="0"/>
              <a:t>) + </a:t>
            </a:r>
            <a:r>
              <a:rPr lang="en-US" sz="2000" b="1" dirty="0" err="1">
                <a:solidFill>
                  <a:srgbClr val="7030A0"/>
                </a:solidFill>
              </a:rPr>
              <a:t>Rfib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n-2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Let</a:t>
            </a:r>
            <a:r>
              <a:rPr lang="en-US" sz="2000" b="1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b="1" dirty="0">
                <a:sym typeface="Wingdings" pitchFamily="2" charset="2"/>
              </a:rPr>
              <a:t>)</a:t>
            </a:r>
            <a:r>
              <a:rPr lang="en-US" sz="2000" b="1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2000" b="1" dirty="0">
                <a:sym typeface="Wingdings" pitchFamily="2" charset="2"/>
              </a:rPr>
              <a:t>: No. of instruction executed by </a:t>
            </a:r>
            <a:r>
              <a:rPr lang="en-US" sz="2000" b="1" dirty="0" err="1">
                <a:solidFill>
                  <a:srgbClr val="7030A0"/>
                </a:solidFill>
                <a:sym typeface="Wingdings" pitchFamily="2" charset="2"/>
              </a:rPr>
              <a:t>RFib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(n)</a:t>
            </a:r>
          </a:p>
          <a:p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b="1" dirty="0">
                <a:sym typeface="Wingdings" pitchFamily="2" charset="2"/>
              </a:rPr>
              <a:t>) =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b="1" dirty="0">
                <a:sym typeface="Wingdings" pitchFamily="2" charset="2"/>
              </a:rPr>
              <a:t>;  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b="1" dirty="0">
                <a:sym typeface="Wingdings" pitchFamily="2" charset="2"/>
              </a:rPr>
              <a:t>) =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sz="2000" b="1" dirty="0">
                <a:sym typeface="Wingdings" pitchFamily="2" charset="2"/>
              </a:rPr>
              <a:t>; </a:t>
            </a:r>
          </a:p>
          <a:p>
            <a:r>
              <a:rPr lang="en-US" sz="2000" dirty="0">
                <a:sym typeface="Wingdings" pitchFamily="2" charset="2"/>
              </a:rPr>
              <a:t>For</a:t>
            </a: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b="1" dirty="0">
                <a:sym typeface="Wingdings" pitchFamily="2" charset="2"/>
              </a:rPr>
              <a:t>&gt;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b="1" dirty="0">
                <a:sym typeface="Wingdings" pitchFamily="2" charset="2"/>
              </a:rPr>
              <a:t>  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b="1" dirty="0">
                <a:sym typeface="Wingdings" pitchFamily="2" charset="2"/>
              </a:rPr>
              <a:t>) =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n-1</a:t>
            </a:r>
            <a:r>
              <a:rPr lang="en-US" sz="2000" b="1" dirty="0">
                <a:sym typeface="Wingdings" pitchFamily="2" charset="2"/>
              </a:rPr>
              <a:t>)+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n-2</a:t>
            </a:r>
            <a:r>
              <a:rPr lang="en-US" sz="2000" b="1" dirty="0">
                <a:sym typeface="Wingdings" pitchFamily="2" charset="2"/>
              </a:rPr>
              <a:t>) +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4</a:t>
            </a:r>
          </a:p>
          <a:p>
            <a:endParaRPr lang="en-US" sz="2000" b="1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u="sng" dirty="0"/>
              <a:t>Observation 1: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G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)&gt;</a:t>
            </a:r>
            <a:r>
              <a:rPr lang="en-US" sz="2000" b="1" dirty="0">
                <a:solidFill>
                  <a:srgbClr val="C00000"/>
                </a:solidFill>
              </a:rPr>
              <a:t>F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) for all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It follows from </a:t>
            </a:r>
            <a:r>
              <a:rPr lang="en-US" sz="2000" b="1" dirty="0"/>
              <a:t>Observation 1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C00000"/>
                </a:solidFill>
              </a:rPr>
              <a:t>Exercise 1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C00000"/>
                </a:solidFill>
              </a:rPr>
              <a:t>G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) is exponential in </a:t>
            </a:r>
            <a:r>
              <a:rPr lang="en-US" sz="2000" b="1" dirty="0">
                <a:solidFill>
                  <a:srgbClr val="0070C0"/>
                </a:solidFill>
              </a:rPr>
              <a:t>n </a:t>
            </a:r>
            <a:r>
              <a:rPr lang="en-US" sz="2000" b="1" dirty="0"/>
              <a:t>!</a:t>
            </a:r>
          </a:p>
          <a:p>
            <a:pPr marL="0" indent="0">
              <a:buNone/>
            </a:pPr>
            <a:r>
              <a:rPr lang="en-US" sz="2000" dirty="0"/>
              <a:t>Explore the recursion tree of </a:t>
            </a:r>
            <a:r>
              <a:rPr lang="en-US" sz="2000" b="1" dirty="0" err="1">
                <a:solidFill>
                  <a:srgbClr val="7030A0"/>
                </a:solidFill>
              </a:rPr>
              <a:t>Rfib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) to find the reason behind this exponential time.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40386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4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874789" y="1449350"/>
            <a:ext cx="612860" cy="695918"/>
            <a:chOff x="6586654" y="1437682"/>
            <a:chExt cx="612860" cy="695918"/>
          </a:xfrm>
        </p:grpSpPr>
        <p:sp>
          <p:nvSpPr>
            <p:cNvPr id="5" name="Oval 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86654" y="1437682"/>
                  <a:ext cx="612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654" y="1437682"/>
                  <a:ext cx="612860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0000" r="-816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2392475" y="2209800"/>
            <a:ext cx="1016817" cy="773668"/>
            <a:chOff x="6399740" y="1359932"/>
            <a:chExt cx="1016817" cy="773668"/>
          </a:xfrm>
        </p:grpSpPr>
        <p:sp>
          <p:nvSpPr>
            <p:cNvPr id="9" name="Oval 8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99740" y="1359932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740" y="1359932"/>
                  <a:ext cx="1016817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3704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822103" y="2209800"/>
            <a:ext cx="1016817" cy="773668"/>
            <a:chOff x="6498503" y="1359932"/>
            <a:chExt cx="1016817" cy="773668"/>
          </a:xfrm>
        </p:grpSpPr>
        <p:sp>
          <p:nvSpPr>
            <p:cNvPr id="12" name="Oval 11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498503" y="1359932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503" y="1359932"/>
                  <a:ext cx="1016817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4938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1752600" y="3745468"/>
            <a:ext cx="1016817" cy="750332"/>
            <a:chOff x="6217065" y="1828800"/>
            <a:chExt cx="1016817" cy="750332"/>
          </a:xfrm>
        </p:grpSpPr>
        <p:sp>
          <p:nvSpPr>
            <p:cNvPr id="15" name="Oval 1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17065" y="2209800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065" y="2209800"/>
                  <a:ext cx="101681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452" r="-5000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2850735" y="3733800"/>
            <a:ext cx="1016817" cy="762000"/>
            <a:chOff x="6279735" y="1828800"/>
            <a:chExt cx="1016817" cy="762000"/>
          </a:xfrm>
        </p:grpSpPr>
        <p:sp>
          <p:nvSpPr>
            <p:cNvPr id="18" name="Oval 17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79735" y="2221468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735" y="2221468"/>
                  <a:ext cx="1016817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452" r="-3704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3765135" y="3352800"/>
            <a:ext cx="1264065" cy="685800"/>
            <a:chOff x="5822535" y="1447800"/>
            <a:chExt cx="1264065" cy="685800"/>
          </a:xfrm>
        </p:grpSpPr>
        <p:sp>
          <p:nvSpPr>
            <p:cNvPr id="21" name="Oval 20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822535" y="1447800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535" y="1447800"/>
                  <a:ext cx="101681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667" r="-3704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5486400" y="3429000"/>
            <a:ext cx="1016817" cy="685800"/>
            <a:chOff x="6432135" y="1447800"/>
            <a:chExt cx="1016817" cy="685800"/>
          </a:xfrm>
        </p:grpSpPr>
        <p:sp>
          <p:nvSpPr>
            <p:cNvPr id="24" name="Oval 23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32135" y="1447800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135" y="1447800"/>
                  <a:ext cx="1016817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0000" r="-3704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/>
          <p:cNvCxnSpPr>
            <a:stCxn id="5" idx="2"/>
            <a:endCxn id="9" idx="7"/>
          </p:cNvCxnSpPr>
          <p:nvPr/>
        </p:nvCxnSpPr>
        <p:spPr>
          <a:xfrm flipH="1">
            <a:off x="3034698" y="1992868"/>
            <a:ext cx="10352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0"/>
          </p:cNvCxnSpPr>
          <p:nvPr/>
        </p:nvCxnSpPr>
        <p:spPr>
          <a:xfrm>
            <a:off x="4374735" y="1992868"/>
            <a:ext cx="883065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 flipH="1">
            <a:off x="2469737" y="2938831"/>
            <a:ext cx="349435" cy="783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5"/>
            <a:endCxn id="18" idx="0"/>
          </p:cNvCxnSpPr>
          <p:nvPr/>
        </p:nvCxnSpPr>
        <p:spPr>
          <a:xfrm>
            <a:off x="3034698" y="2938831"/>
            <a:ext cx="470502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0"/>
          </p:cNvCxnSpPr>
          <p:nvPr/>
        </p:nvCxnSpPr>
        <p:spPr>
          <a:xfrm flipH="1">
            <a:off x="4876800" y="2938831"/>
            <a:ext cx="336135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12" idx="5"/>
          </p:cNvCxnSpPr>
          <p:nvPr/>
        </p:nvCxnSpPr>
        <p:spPr>
          <a:xfrm>
            <a:off x="5365563" y="2938831"/>
            <a:ext cx="622674" cy="8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3691983" y="3630168"/>
            <a:ext cx="1029384" cy="484632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501129" y="1106038"/>
            <a:ext cx="159389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01E3-51D6-F143-A68C-7A4F084682D6}"/>
              </a:ext>
            </a:extLst>
          </p:cNvPr>
          <p:cNvSpPr txBox="1"/>
          <p:nvPr/>
        </p:nvSpPr>
        <p:spPr>
          <a:xfrm>
            <a:off x="2720310" y="5010792"/>
            <a:ext cx="315553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Computing same number again.</a:t>
            </a:r>
          </a:p>
        </p:txBody>
      </p:sp>
    </p:spTree>
    <p:extLst>
      <p:ext uri="{BB962C8B-B14F-4D97-AF65-F5344CB8AC3E}">
        <p14:creationId xmlns:p14="http://schemas.microsoft.com/office/powerpoint/2010/main" val="35483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Homework 1</a:t>
            </a:r>
            <a:r>
              <a:rPr lang="en-US" sz="3600" b="1" dirty="0"/>
              <a:t> from last class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Optimal </a:t>
            </a:r>
            <a:r>
              <a:rPr lang="en-US" b="1" dirty="0" err="1">
                <a:solidFill>
                  <a:srgbClr val="006C31"/>
                </a:solidFill>
              </a:rPr>
              <a:t>subpath</a:t>
            </a:r>
            <a:r>
              <a:rPr lang="en-US" b="1" dirty="0">
                <a:solidFill>
                  <a:srgbClr val="006C3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property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4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Optimal </a:t>
            </a:r>
            <a:r>
              <a:rPr lang="en-US" sz="3600" b="1" dirty="0" err="1">
                <a:solidFill>
                  <a:srgbClr val="006C31"/>
                </a:solidFill>
              </a:rPr>
              <a:t>subpath</a:t>
            </a:r>
            <a:r>
              <a:rPr lang="en-US" sz="3600" b="1" dirty="0">
                <a:solidFill>
                  <a:srgbClr val="006C31"/>
                </a:solidFill>
              </a:rPr>
              <a:t> </a:t>
            </a:r>
            <a:r>
              <a:rPr lang="en-US" sz="3600" b="1" dirty="0"/>
              <a:t>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7030A0"/>
                    </a:solidFill>
                  </a:rPr>
                  <a:t>51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 1: </a:t>
                </a:r>
                <a:r>
                  <a:rPr lang="en-US" sz="1800" dirty="0"/>
                  <a:t>Every </a:t>
                </a:r>
                <a:r>
                  <a:rPr lang="en-US" sz="1800" b="1" dirty="0" err="1"/>
                  <a:t>subpath</a:t>
                </a:r>
                <a:r>
                  <a:rPr lang="en-US" sz="1800" dirty="0"/>
                  <a:t> of a shortest path is also a shortest path.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657600" y="3717669"/>
            <a:ext cx="2590800" cy="778131"/>
            <a:chOff x="3657600" y="3036334"/>
            <a:chExt cx="2590800" cy="778131"/>
          </a:xfrm>
        </p:grpSpPr>
        <p:sp>
          <p:nvSpPr>
            <p:cNvPr id="44" name="Right Brace 43"/>
            <p:cNvSpPr/>
            <p:nvPr/>
          </p:nvSpPr>
          <p:spPr>
            <a:xfrm rot="5400000">
              <a:off x="4756667" y="1937267"/>
              <a:ext cx="392666" cy="25908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78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20104" y="2665847"/>
            <a:ext cx="2528296" cy="666354"/>
            <a:chOff x="3720104" y="1968379"/>
            <a:chExt cx="2528296" cy="666354"/>
          </a:xfrm>
        </p:grpSpPr>
        <p:sp>
          <p:nvSpPr>
            <p:cNvPr id="47" name="Freeform 46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7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5026876" y="2602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 </a:t>
            </a:r>
            <a:r>
              <a:rPr lang="en-US" sz="1400" b="1" dirty="0">
                <a:solidFill>
                  <a:srgbClr val="7030A0"/>
                </a:solidFill>
              </a:rPr>
              <a:t>27</a:t>
            </a:r>
          </a:p>
        </p:txBody>
      </p:sp>
      <p:sp>
        <p:nvSpPr>
          <p:cNvPr id="54" name="&quot;No&quot; Symbol 53"/>
          <p:cNvSpPr/>
          <p:nvPr/>
        </p:nvSpPr>
        <p:spPr>
          <a:xfrm>
            <a:off x="4343400" y="2602468"/>
            <a:ext cx="375423" cy="3048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133600" y="3056691"/>
            <a:ext cx="4876800" cy="677109"/>
            <a:chOff x="2133600" y="2359223"/>
            <a:chExt cx="4876800" cy="677109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286000" y="2359223"/>
              <a:ext cx="4404430" cy="310754"/>
              <a:chOff x="2286000" y="3959423"/>
              <a:chExt cx="4404430" cy="31075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2860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12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24200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14392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9</a:t>
                </a: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5715000" y="2362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06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49" name="Cloud Callout 48">
            <a:extLst>
              <a:ext uri="{FF2B5EF4-FFF2-40B4-BE49-F238E27FC236}">
                <a16:creationId xmlns:a16="http://schemas.microsoft.com/office/drawing/2014/main" id="{94F1F5B0-7570-D348-A26D-9777A872ACEE}"/>
              </a:ext>
            </a:extLst>
          </p:cNvPr>
          <p:cNvSpPr/>
          <p:nvPr/>
        </p:nvSpPr>
        <p:spPr>
          <a:xfrm>
            <a:off x="6499847" y="1324658"/>
            <a:ext cx="2819400" cy="136250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realize an assumption in your proof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A20DCA-289E-FE4C-B06A-1D6C5B2FC19D}"/>
                  </a:ext>
                </a:extLst>
              </p:cNvPr>
              <p:cNvSpPr txBox="1"/>
              <p:nvPr/>
            </p:nvSpPr>
            <p:spPr>
              <a:xfrm>
                <a:off x="1558023" y="4995813"/>
                <a:ext cx="5189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blue path intersects neither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nor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A20DCA-289E-FE4C-B06A-1D6C5B2FC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023" y="4995813"/>
                <a:ext cx="5189754" cy="369332"/>
              </a:xfrm>
              <a:prstGeom prst="rect">
                <a:avLst/>
              </a:prstGeom>
              <a:blipFill>
                <a:blip r:embed="rId10"/>
                <a:stretch>
                  <a:fillRect l="-97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7B1D89E-C149-844F-84C1-1A996F218AE9}"/>
              </a:ext>
            </a:extLst>
          </p:cNvPr>
          <p:cNvSpPr txBox="1"/>
          <p:nvPr/>
        </p:nvSpPr>
        <p:spPr>
          <a:xfrm>
            <a:off x="145879" y="4990639"/>
            <a:ext cx="136024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Assumption: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8DA7F6-BF8B-8A46-813E-110AB21FDBFB}"/>
              </a:ext>
            </a:extLst>
          </p:cNvPr>
          <p:cNvSpPr txBox="1"/>
          <p:nvPr/>
        </p:nvSpPr>
        <p:spPr>
          <a:xfrm>
            <a:off x="145879" y="4431268"/>
            <a:ext cx="75642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Proof: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18B48A-FC15-C14D-941D-860C7947F05F}"/>
                  </a:ext>
                </a:extLst>
              </p:cNvPr>
              <p:cNvSpPr txBox="1"/>
              <p:nvPr/>
            </p:nvSpPr>
            <p:spPr>
              <a:xfrm>
                <a:off x="1066800" y="4426974"/>
                <a:ext cx="7861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Replacing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with the blue path will give a shorter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A contradiction!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18B48A-FC15-C14D-941D-860C7947F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426974"/>
                <a:ext cx="7861063" cy="369332"/>
              </a:xfrm>
              <a:prstGeom prst="rect">
                <a:avLst/>
              </a:prstGeom>
              <a:blipFill>
                <a:blip r:embed="rId11"/>
                <a:stretch>
                  <a:fillRect l="-64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Arrow 7">
            <a:extLst>
              <a:ext uri="{FF2B5EF4-FFF2-40B4-BE49-F238E27FC236}">
                <a16:creationId xmlns:a16="http://schemas.microsoft.com/office/drawing/2014/main" id="{3C0637AE-DA5B-6349-9088-FACDD06725F0}"/>
              </a:ext>
            </a:extLst>
          </p:cNvPr>
          <p:cNvSpPr/>
          <p:nvPr/>
        </p:nvSpPr>
        <p:spPr>
          <a:xfrm>
            <a:off x="7010400" y="4800600"/>
            <a:ext cx="1676400" cy="83820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Justify it.</a:t>
            </a:r>
          </a:p>
        </p:txBody>
      </p:sp>
    </p:spTree>
    <p:extLst>
      <p:ext uri="{BB962C8B-B14F-4D97-AF65-F5344CB8AC3E}">
        <p14:creationId xmlns:p14="http://schemas.microsoft.com/office/powerpoint/2010/main" val="2157034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3" grpId="0"/>
      <p:bldP spid="54" grpId="0" animBg="1"/>
      <p:bldP spid="49" grpId="0" animBg="1"/>
      <p:bldP spid="2" grpId="0"/>
      <p:bldP spid="3" grpId="0" animBg="1"/>
      <p:bldP spid="50" grpId="0" animBg="1"/>
      <p:bldP spid="51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Designing</a:t>
            </a:r>
            <a:r>
              <a:rPr lang="en-US" sz="3600" b="1" dirty="0"/>
              <a:t> the algorithm …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ln w="38100"/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Can we  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Lemma 2 </a:t>
                </a:r>
                <a:r>
                  <a:rPr lang="en-US" sz="2000" dirty="0"/>
                  <a:t> to design an algorithm ?</a:t>
                </a:r>
              </a:p>
              <a:p>
                <a:pPr marL="0" indent="0">
                  <a:buNone/>
                </a:pPr>
                <a:endParaRPr lang="en-US" sz="2000" u="sng" dirty="0"/>
              </a:p>
              <a:p>
                <a:pPr marL="0" indent="0" algn="ctr">
                  <a:buNone/>
                </a:pPr>
                <a:r>
                  <a:rPr lang="en-US" sz="2000" b="1" dirty="0"/>
                  <a:t>Incremental way </a:t>
                </a:r>
                <a:r>
                  <a:rPr lang="en-US" sz="2000" dirty="0"/>
                  <a:t>to compute shortest paths.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shortest paths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is known,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But how ?</a:t>
                </a:r>
              </a:p>
              <a:p>
                <a:pPr marL="0" indent="0">
                  <a:buNone/>
                </a:pPr>
                <a:r>
                  <a:rPr lang="en-US" sz="2000" dirty="0"/>
                  <a:t>All we know is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is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But which neighbor ?</a:t>
                </a:r>
              </a:p>
              <a:p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 rotWithShape="1">
                <a:blip r:embed="rId2"/>
                <a:stretch>
                  <a:fillRect l="-741" t="-597" b="-26492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0" y="2057400"/>
            <a:ext cx="914400" cy="5334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6656" y="2590800"/>
            <a:ext cx="78508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shortest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5410200"/>
            <a:ext cx="3733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2667000" y="5867400"/>
                <a:ext cx="6477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Hint: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neighbor, compute some </a:t>
                </a:r>
                <a:r>
                  <a:rPr lang="en-US" i="1" dirty="0">
                    <a:solidFill>
                      <a:schemeClr val="tx1"/>
                    </a:solidFill>
                  </a:rPr>
                  <a:t>label</a:t>
                </a:r>
                <a:r>
                  <a:rPr lang="en-US" dirty="0">
                    <a:solidFill>
                      <a:schemeClr val="tx1"/>
                    </a:solidFill>
                  </a:rPr>
                  <a:t> based on </a:t>
                </a:r>
                <a:r>
                  <a:rPr lang="en-US" b="1" dirty="0">
                    <a:solidFill>
                      <a:srgbClr val="7030A0"/>
                    </a:solidFill>
                  </a:rPr>
                  <a:t>Lemma 2 </a:t>
                </a:r>
                <a:r>
                  <a:rPr lang="en-US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neighbour</a:t>
                </a:r>
                <a:r>
                  <a:rPr lang="en-US" dirty="0">
                    <a:solidFill>
                      <a:schemeClr val="tx1"/>
                    </a:solidFill>
                  </a:rPr>
                  <a:t> with least label. </a:t>
                </a: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867400"/>
                <a:ext cx="6477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545080" y="4343400"/>
            <a:ext cx="340311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next slide explains it precisely.</a:t>
            </a:r>
          </a:p>
        </p:txBody>
      </p:sp>
    </p:spTree>
    <p:extLst>
      <p:ext uri="{BB962C8B-B14F-4D97-AF65-F5344CB8AC3E}">
        <p14:creationId xmlns:p14="http://schemas.microsoft.com/office/powerpoint/2010/main" val="964602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Suppose we have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compute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as follows.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,…,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                                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is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4906963"/>
              </a:xfrm>
              <a:blipFill rotWithShape="1">
                <a:blip r:embed="rId2"/>
                <a:stretch>
                  <a:fillRect l="-741" t="-622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066800" y="1752600"/>
            <a:ext cx="7696200" cy="3276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962400" y="2286000"/>
            <a:ext cx="2514600" cy="2514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178350" y="2362200"/>
            <a:ext cx="2146250" cy="2362200"/>
            <a:chOff x="3194075" y="1752600"/>
            <a:chExt cx="2146250" cy="2362200"/>
          </a:xfrm>
        </p:grpSpPr>
        <p:grpSp>
          <p:nvGrpSpPr>
            <p:cNvPr id="45" name="Group 44"/>
            <p:cNvGrpSpPr/>
            <p:nvPr/>
          </p:nvGrpSpPr>
          <p:grpSpPr>
            <a:xfrm>
              <a:off x="4321082" y="1882682"/>
              <a:ext cx="1019243" cy="848850"/>
              <a:chOff x="4321082" y="1882682"/>
              <a:chExt cx="1019243" cy="848850"/>
            </a:xfrm>
          </p:grpSpPr>
          <p:cxnSp>
            <p:nvCxnSpPr>
              <p:cNvPr id="64" name="Straight Arrow Connector 63"/>
              <p:cNvCxnSpPr>
                <a:stCxn id="58" idx="5"/>
                <a:endCxn id="66" idx="1"/>
              </p:cNvCxnSpPr>
              <p:nvPr/>
            </p:nvCxnSpPr>
            <p:spPr>
              <a:xfrm>
                <a:off x="4321082" y="1882682"/>
                <a:ext cx="730436" cy="425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/>
            </p:nvGrpSpPr>
            <p:grpSpPr>
              <a:xfrm>
                <a:off x="4876800" y="2286000"/>
                <a:ext cx="463525" cy="445532"/>
                <a:chOff x="4876800" y="2286000"/>
                <a:chExt cx="463525" cy="44553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029200" y="2286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6" name="Group 45"/>
            <p:cNvGrpSpPr/>
            <p:nvPr/>
          </p:nvGrpSpPr>
          <p:grpSpPr>
            <a:xfrm>
              <a:off x="4032275" y="2362200"/>
              <a:ext cx="996925" cy="990600"/>
              <a:chOff x="2660675" y="2590800"/>
              <a:chExt cx="996925" cy="99060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4066618" y="1752600"/>
              <a:ext cx="352982" cy="457200"/>
              <a:chOff x="4066618" y="1752600"/>
              <a:chExt cx="352982" cy="4572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191000" y="1752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194075" y="1828800"/>
              <a:ext cx="996925" cy="990600"/>
              <a:chOff x="2660675" y="2590800"/>
              <a:chExt cx="996925" cy="990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3581400" y="2983468"/>
              <a:ext cx="612763" cy="1131332"/>
              <a:chOff x="2882950" y="2373868"/>
              <a:chExt cx="612763" cy="11313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041675" y="2373868"/>
                <a:ext cx="454038" cy="826532"/>
                <a:chOff x="3041675" y="2373868"/>
                <a:chExt cx="454038" cy="826532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041675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61" idx="0"/>
                </p:cNvCxnSpPr>
                <p:nvPr/>
              </p:nvCxnSpPr>
              <p:spPr>
                <a:xfrm flipH="1">
                  <a:off x="3130525" y="2373868"/>
                  <a:ext cx="365188" cy="6301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8" name="TextBox 67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590800" y="2209800"/>
            <a:ext cx="4419600" cy="2514600"/>
            <a:chOff x="2590800" y="2209800"/>
            <a:chExt cx="4419600" cy="2514600"/>
          </a:xfrm>
        </p:grpSpPr>
        <p:sp>
          <p:nvSpPr>
            <p:cNvPr id="69" name="Oval 68"/>
            <p:cNvSpPr/>
            <p:nvPr/>
          </p:nvSpPr>
          <p:spPr>
            <a:xfrm>
              <a:off x="67056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5052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962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1910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705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858000" y="2209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590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97829" y="1781544"/>
            <a:ext cx="2437853" cy="1811524"/>
            <a:chOff x="4397829" y="1781544"/>
            <a:chExt cx="2437853" cy="1811524"/>
          </a:xfrm>
        </p:grpSpPr>
        <p:cxnSp>
          <p:nvCxnSpPr>
            <p:cNvPr id="78" name="Straight Arrow Connector 77"/>
            <p:cNvCxnSpPr>
              <a:endCxn id="69" idx="0"/>
            </p:cNvCxnSpPr>
            <p:nvPr/>
          </p:nvCxnSpPr>
          <p:spPr>
            <a:xfrm>
              <a:off x="6165875" y="2971800"/>
              <a:ext cx="615925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1" idx="0"/>
              <a:endCxn id="69" idx="3"/>
            </p:cNvCxnSpPr>
            <p:nvPr/>
          </p:nvCxnSpPr>
          <p:spPr>
            <a:xfrm flipV="1">
              <a:off x="5248313" y="3330482"/>
              <a:ext cx="1479605" cy="2625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4397829" y="1781544"/>
              <a:ext cx="2437853" cy="1441174"/>
              <a:chOff x="4397829" y="1781544"/>
              <a:chExt cx="2437853" cy="1441174"/>
            </a:xfrm>
          </p:grpSpPr>
          <p:sp>
            <p:nvSpPr>
              <p:cNvPr id="85" name="Freeform 84"/>
              <p:cNvSpPr/>
              <p:nvPr/>
            </p:nvSpPr>
            <p:spPr>
              <a:xfrm>
                <a:off x="4397829" y="1781544"/>
                <a:ext cx="2420486" cy="1419038"/>
              </a:xfrm>
              <a:custGeom>
                <a:avLst/>
                <a:gdLst>
                  <a:gd name="connsiteX0" fmla="*/ 0 w 2433682"/>
                  <a:gd name="connsiteY0" fmla="*/ 1190256 h 1422276"/>
                  <a:gd name="connsiteX1" fmla="*/ 43542 w 2433682"/>
                  <a:gd name="connsiteY1" fmla="*/ 831027 h 1422276"/>
                  <a:gd name="connsiteX2" fmla="*/ 195942 w 2433682"/>
                  <a:gd name="connsiteY2" fmla="*/ 460913 h 1422276"/>
                  <a:gd name="connsiteX3" fmla="*/ 609600 w 2433682"/>
                  <a:gd name="connsiteY3" fmla="*/ 47256 h 1422276"/>
                  <a:gd name="connsiteX4" fmla="*/ 1600200 w 2433682"/>
                  <a:gd name="connsiteY4" fmla="*/ 79913 h 1422276"/>
                  <a:gd name="connsiteX5" fmla="*/ 2155371 w 2433682"/>
                  <a:gd name="connsiteY5" fmla="*/ 678627 h 1422276"/>
                  <a:gd name="connsiteX6" fmla="*/ 2405742 w 2433682"/>
                  <a:gd name="connsiteY6" fmla="*/ 1309999 h 1422276"/>
                  <a:gd name="connsiteX7" fmla="*/ 2416628 w 2433682"/>
                  <a:gd name="connsiteY7" fmla="*/ 1418856 h 1422276"/>
                  <a:gd name="connsiteX0" fmla="*/ 0 w 2420486"/>
                  <a:gd name="connsiteY0" fmla="*/ 1190256 h 1419038"/>
                  <a:gd name="connsiteX1" fmla="*/ 43542 w 2420486"/>
                  <a:gd name="connsiteY1" fmla="*/ 831027 h 1419038"/>
                  <a:gd name="connsiteX2" fmla="*/ 195942 w 2420486"/>
                  <a:gd name="connsiteY2" fmla="*/ 460913 h 1419038"/>
                  <a:gd name="connsiteX3" fmla="*/ 609600 w 2420486"/>
                  <a:gd name="connsiteY3" fmla="*/ 47256 h 1419038"/>
                  <a:gd name="connsiteX4" fmla="*/ 1600200 w 2420486"/>
                  <a:gd name="connsiteY4" fmla="*/ 79913 h 1419038"/>
                  <a:gd name="connsiteX5" fmla="*/ 2155371 w 2420486"/>
                  <a:gd name="connsiteY5" fmla="*/ 678627 h 1419038"/>
                  <a:gd name="connsiteX6" fmla="*/ 2351314 w 2420486"/>
                  <a:gd name="connsiteY6" fmla="*/ 1092284 h 1419038"/>
                  <a:gd name="connsiteX7" fmla="*/ 2416628 w 2420486"/>
                  <a:gd name="connsiteY7" fmla="*/ 1418856 h 1419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20486" h="1419038">
                    <a:moveTo>
                      <a:pt x="0" y="1190256"/>
                    </a:moveTo>
                    <a:cubicBezTo>
                      <a:pt x="5442" y="1071420"/>
                      <a:pt x="10885" y="952584"/>
                      <a:pt x="43542" y="831027"/>
                    </a:cubicBezTo>
                    <a:cubicBezTo>
                      <a:pt x="76199" y="709470"/>
                      <a:pt x="101599" y="591541"/>
                      <a:pt x="195942" y="460913"/>
                    </a:cubicBezTo>
                    <a:cubicBezTo>
                      <a:pt x="290285" y="330285"/>
                      <a:pt x="375557" y="110756"/>
                      <a:pt x="609600" y="47256"/>
                    </a:cubicBezTo>
                    <a:cubicBezTo>
                      <a:pt x="843643" y="-16244"/>
                      <a:pt x="1342571" y="-25316"/>
                      <a:pt x="1600200" y="79913"/>
                    </a:cubicBezTo>
                    <a:cubicBezTo>
                      <a:pt x="1857829" y="185142"/>
                      <a:pt x="2030185" y="509899"/>
                      <a:pt x="2155371" y="678627"/>
                    </a:cubicBezTo>
                    <a:cubicBezTo>
                      <a:pt x="2280557" y="847355"/>
                      <a:pt x="2307771" y="968913"/>
                      <a:pt x="2351314" y="1092284"/>
                    </a:cubicBezTo>
                    <a:cubicBezTo>
                      <a:pt x="2394857" y="1215655"/>
                      <a:pt x="2432956" y="1426113"/>
                      <a:pt x="2416628" y="1418856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stCxn id="85" idx="6"/>
                <a:endCxn id="69" idx="7"/>
              </p:cNvCxnSpPr>
              <p:nvPr/>
            </p:nvCxnSpPr>
            <p:spPr>
              <a:xfrm>
                <a:off x="6749143" y="2873828"/>
                <a:ext cx="86539" cy="348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990600" y="5715000"/>
                <a:ext cx="365478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vertex with </a:t>
                </a:r>
                <a:r>
                  <a:rPr lang="en-US" b="1" dirty="0"/>
                  <a:t>minimum</a:t>
                </a:r>
                <a:r>
                  <a:rPr lang="en-US" dirty="0"/>
                  <a:t>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715000"/>
                <a:ext cx="365478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503" t="-8333" r="-116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80946" y="5250218"/>
                <a:ext cx="2343654" cy="540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            </m:t>
                          </m:r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?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  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46" y="5250218"/>
                <a:ext cx="2343654" cy="540982"/>
              </a:xfrm>
              <a:prstGeom prst="rect">
                <a:avLst/>
              </a:prstGeom>
              <a:blipFill rotWithShape="1">
                <a:blip r:embed="rId10"/>
                <a:stretch>
                  <a:fillRect t="-4494" r="-2857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57863" y="5208130"/>
                <a:ext cx="2281137" cy="5068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dirty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𝝎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63" y="5208130"/>
                <a:ext cx="2281137" cy="506870"/>
              </a:xfrm>
              <a:prstGeom prst="rect">
                <a:avLst/>
              </a:prstGeom>
              <a:blipFill rotWithShape="1">
                <a:blip r:embed="rId11"/>
                <a:stretch>
                  <a:fillRect r="-293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15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3" grpId="0" animBg="1"/>
      <p:bldP spid="68" grpId="0"/>
      <p:bldP spid="96" grpId="0" animBg="1"/>
      <p:bldP spid="6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:r>
                  <a:rPr lang="en-US" sz="2000" b="1" dirty="0"/>
                  <a:t>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this algorithm, we first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and then find the vertex with the least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value.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Try to rearrange its statements so that in the beginning of each iteration, we have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values </a:t>
                </a:r>
                <a:r>
                  <a:rPr lang="en-US" sz="2000" b="1" dirty="0"/>
                  <a:t>computed</a:t>
                </a:r>
                <a:r>
                  <a:rPr lang="en-US" sz="2000" dirty="0"/>
                  <a:t> </a:t>
                </a:r>
                <a:r>
                  <a:rPr lang="en-US" sz="2000" b="1" dirty="0"/>
                  <a:t>already</a:t>
                </a:r>
                <a:r>
                  <a:rPr lang="en-US" sz="2000" dirty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rearrangement will be helpful for improving the running time.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 please </a:t>
                </a:r>
                <a:r>
                  <a:rPr lang="en-US" sz="2000" u="sng" dirty="0"/>
                  <a:t>try it on your own first before viewing the next slide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400800" y="4343400"/>
            <a:ext cx="231648" cy="15240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4953000"/>
            <a:ext cx="2388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lot of </a:t>
            </a:r>
            <a:r>
              <a:rPr lang="en-US" b="1" dirty="0"/>
              <a:t>re-computation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9091" r="-337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66800" y="4235152"/>
            <a:ext cx="5257800" cy="17846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/>
                  <a:t>;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;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9091" r="-112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172200" y="4267200"/>
            <a:ext cx="2698635" cy="1524000"/>
            <a:chOff x="6172200" y="4038600"/>
            <a:chExt cx="2698635" cy="1524000"/>
          </a:xfrm>
        </p:grpSpPr>
        <p:sp>
          <p:nvSpPr>
            <p:cNvPr id="9" name="Right Brace 8"/>
            <p:cNvSpPr/>
            <p:nvPr/>
          </p:nvSpPr>
          <p:spPr>
            <a:xfrm>
              <a:off x="6172200" y="4038600"/>
              <a:ext cx="231648" cy="1524000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00800" y="4343400"/>
                  <a:ext cx="2470035" cy="830997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What are the vertices </a:t>
                  </a:r>
                </a:p>
                <a:p>
                  <a:r>
                    <a:rPr lang="en-US" sz="1600" dirty="0"/>
                    <a:t>whose </a:t>
                  </a:r>
                  <a14:m>
                    <m:oMath xmlns:m="http://schemas.openxmlformats.org/officeDocument/2006/math">
                      <m:r>
                        <a:rPr lang="en-US" sz="16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</m:oMath>
                  </a14:m>
                  <a:r>
                    <a:rPr lang="en-US" sz="1600" dirty="0"/>
                    <a:t> value may change </a:t>
                  </a:r>
                </a:p>
                <a:p>
                  <a:r>
                    <a:rPr lang="en-US" sz="1600" dirty="0"/>
                    <a:t>in this iteration ? 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4343400"/>
                  <a:ext cx="2470035" cy="8309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35" t="-2206" r="-494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own Ribbon 11"/>
              <p:cNvSpPr/>
              <p:nvPr/>
            </p:nvSpPr>
            <p:spPr>
              <a:xfrm>
                <a:off x="5791200" y="1676400"/>
                <a:ext cx="2819400" cy="86674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Only </a:t>
                </a:r>
                <a:r>
                  <a:rPr lang="en-US" u="sng" dirty="0">
                    <a:solidFill>
                      <a:schemeClr val="tx1"/>
                    </a:solidFill>
                  </a:rPr>
                  <a:t>neighbors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Down Ribb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676400"/>
                <a:ext cx="2819400" cy="86674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1066800" y="4235152"/>
            <a:ext cx="5257800" cy="17846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13254</TotalTime>
  <Words>1339</Words>
  <Application>Microsoft Macintosh PowerPoint</Application>
  <PresentationFormat>On-screen Show (4:3)</PresentationFormat>
  <Paragraphs>250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Homework 1 from last class</vt:lpstr>
      <vt:lpstr>Optimal subpath property</vt:lpstr>
      <vt:lpstr>Designing the algorithm … </vt:lpstr>
      <vt:lpstr>PowerPoint Presentation</vt:lpstr>
      <vt:lpstr>Dijkstra’s algorithm</vt:lpstr>
      <vt:lpstr>PowerPoint Presentation</vt:lpstr>
      <vt:lpstr>Dijkstra’s algorithm</vt:lpstr>
      <vt:lpstr>Dijkstra’s algorithm</vt:lpstr>
      <vt:lpstr>Dijkstra’s algorithm</vt:lpstr>
      <vt:lpstr>Time complexity of Dijkstra’s algorithm</vt:lpstr>
      <vt:lpstr>a new Algorithm Paradigm …</vt:lpstr>
      <vt:lpstr>Fibonacci numbers </vt:lpstr>
      <vt:lpstr>Iterative Algorithm for F(n)</vt:lpstr>
      <vt:lpstr>Recursive algorithm for F(n)</vt:lpstr>
      <vt:lpstr>Recursive algorithm for F(n)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1324</cp:revision>
  <dcterms:created xsi:type="dcterms:W3CDTF">2011-12-03T04:13:03Z</dcterms:created>
  <dcterms:modified xsi:type="dcterms:W3CDTF">2021-09-06T15:10:53Z</dcterms:modified>
</cp:coreProperties>
</file>